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70" r:id="rId4"/>
    <p:sldId id="258" r:id="rId5"/>
    <p:sldId id="256" r:id="rId6"/>
    <p:sldId id="257" r:id="rId7"/>
    <p:sldId id="262" r:id="rId8"/>
    <p:sldId id="261" r:id="rId9"/>
    <p:sldId id="266" r:id="rId10"/>
    <p:sldId id="263" r:id="rId11"/>
    <p:sldId id="269" r:id="rId12"/>
    <p:sldId id="268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600" y="-52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fontAlgn="auto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94E5FA-C7F6-40F5-9A3F-AA73C9412B9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/>
            </a:fld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3075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绿色圃中小学教育网http://www.lspjy.com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  <p:pic>
        <p:nvPicPr>
          <p:cNvPr id="4100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jpeg"/><Relationship Id="rId7" Type="http://schemas.openxmlformats.org/officeDocument/2006/relationships/image" Target="../media/image8.jpeg"/><Relationship Id="rId6" Type="http://schemas.openxmlformats.org/officeDocument/2006/relationships/image" Target="../media/image7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png"/><Relationship Id="rId3" Type="http://schemas.openxmlformats.org/officeDocument/2006/relationships/oleObject" Target="../embeddings/oleObject2.bin"/><Relationship Id="rId2" Type="http://schemas.openxmlformats.org/officeDocument/2006/relationships/image" Target="../media/image5.png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18.xml"/><Relationship Id="rId10" Type="http://schemas.openxmlformats.org/officeDocument/2006/relationships/image" Target="../media/image11.png"/><Relationship Id="rId1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0.bin"/><Relationship Id="rId8" Type="http://schemas.openxmlformats.org/officeDocument/2006/relationships/oleObject" Target="../embeddings/oleObject9.bin"/><Relationship Id="rId7" Type="http://schemas.openxmlformats.org/officeDocument/2006/relationships/oleObject" Target="../embeddings/oleObject8.bin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13.png"/><Relationship Id="rId3" Type="http://schemas.openxmlformats.org/officeDocument/2006/relationships/oleObject" Target="../embeddings/oleObject5.bin"/><Relationship Id="rId2" Type="http://schemas.openxmlformats.org/officeDocument/2006/relationships/image" Target="../media/image12.png"/><Relationship Id="rId11" Type="http://schemas.openxmlformats.org/officeDocument/2006/relationships/vmlDrawing" Target="../drawings/vmlDrawing2.vml"/><Relationship Id="rId10" Type="http://schemas.openxmlformats.org/officeDocument/2006/relationships/slideLayout" Target="../slideLayouts/slideLayout18.xml"/><Relationship Id="rId1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5107" y="2197002"/>
            <a:ext cx="12192000" cy="11430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8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8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口耳目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5"/>
          <p:cNvSpPr>
            <a:spLocks noGrp="1"/>
          </p:cNvSpPr>
          <p:nvPr>
            <p:ph type="title"/>
          </p:nvPr>
        </p:nvSpPr>
        <p:spPr>
          <a:xfrm>
            <a:off x="2351405" y="1124585"/>
            <a:ext cx="7286625" cy="4187825"/>
          </a:xfrm>
        </p:spPr>
        <p:txBody>
          <a:bodyPr vert="horz" wrap="square" lIns="91440" tIns="45720" rIns="91440" bIns="45720" anchor="ctr" anchorCtr="0"/>
          <a:lstStyle/>
          <a:p>
            <a:pPr algn="l" eaLnBrk="1" hangingPunct="1"/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我们的口、耳、目、手、足能做哪些事？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内容占位符 3"/>
          <p:cNvSpPr>
            <a:spLocks noGrp="1"/>
          </p:cNvSpPr>
          <p:nvPr>
            <p:ph idx="1"/>
          </p:nvPr>
        </p:nvSpPr>
        <p:spPr>
          <a:xfrm>
            <a:off x="1630998" y="1340168"/>
            <a:ext cx="8229600" cy="542925"/>
          </a:xfrm>
        </p:spPr>
        <p:txBody>
          <a:bodyPr vert="horz" wrap="square" lIns="91440" tIns="45720" rIns="91440" bIns="45720" anchor="t" anchorCtr="0"/>
          <a:lstStyle/>
          <a:p>
            <a:pPr eaLnBrk="1" hangingPunct="1">
              <a:buNone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想一想：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53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464800" y="118491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159058" y="1588453"/>
            <a:ext cx="4076700" cy="338455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zh-CN" altLang="en-US" sz="4000" kern="120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站如松</a:t>
            </a:r>
            <a:endParaRPr lang="en-US" altLang="zh-CN" sz="4000" kern="120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eaLnBrk="1" hangingPunct="1"/>
            <a:r>
              <a:rPr lang="zh-CN" altLang="en-US" sz="4000" kern="120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坐如钟</a:t>
            </a:r>
            <a:endParaRPr lang="en-US" altLang="zh-CN" sz="4000" kern="120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eaLnBrk="1" hangingPunct="1"/>
            <a:r>
              <a:rPr lang="zh-CN" altLang="en-US" sz="4000" kern="120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行如风</a:t>
            </a:r>
            <a:endParaRPr lang="en-US" altLang="zh-CN" sz="4000" kern="120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eaLnBrk="1" hangingPunct="1"/>
            <a:r>
              <a:rPr lang="zh-CN" altLang="en-US" sz="4000" kern="120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卧如弓</a:t>
            </a:r>
            <a:endParaRPr lang="zh-CN" altLang="en-US" sz="4000" kern="120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8437" name="内容占位符 7"/>
          <p:cNvPicPr>
            <a:picLocks noGrp="1" noChangeAspect="1"/>
          </p:cNvPicPr>
          <p:nvPr>
            <p:ph sz="quarter" idx="4"/>
          </p:nvPr>
        </p:nvPicPr>
        <p:blipFill>
          <a:blip r:embed="rId1" cstate="email"/>
          <a:stretch>
            <a:fillRect/>
          </a:stretch>
        </p:blipFill>
        <p:spPr>
          <a:xfrm>
            <a:off x="1847215" y="1484313"/>
            <a:ext cx="2540000" cy="3592512"/>
          </a:xfrm>
        </p:spPr>
      </p:pic>
      <p:pic>
        <p:nvPicPr>
          <p:cNvPr id="18438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79373" y="1484313"/>
            <a:ext cx="2674937" cy="3568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char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char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char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char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char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char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71495" y="2276475"/>
            <a:ext cx="846455" cy="8915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5200" b="1" dirty="0">
                <a:latin typeface="Calibri" panose="020F0502020204030204" pitchFamily="34" charset="0"/>
                <a:ea typeface="楷体" panose="02010609060101010101" pitchFamily="49" charset="-122"/>
              </a:rPr>
              <a:t>一</a:t>
            </a:r>
            <a:endParaRPr lang="zh-CN" altLang="en-US" sz="5200" b="1" dirty="0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32215" y="1916430"/>
            <a:ext cx="846455" cy="8915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5200" b="1"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endParaRPr lang="zh-CN" altLang="en-US" sz="5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5865" y="2807653"/>
            <a:ext cx="922655" cy="9836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5800" b="1">
                <a:latin typeface="Calibri" panose="020F0502020204030204" pitchFamily="34" charset="0"/>
                <a:ea typeface="楷体" panose="02010609060101010101" pitchFamily="49" charset="-122"/>
              </a:rPr>
              <a:t>三</a:t>
            </a:r>
            <a:endParaRPr lang="zh-CN" altLang="en-US" sz="5800" b="1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52080" y="3212783"/>
            <a:ext cx="998855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6400" b="1">
                <a:latin typeface="Calibri" panose="020F0502020204030204" pitchFamily="34" charset="0"/>
                <a:ea typeface="楷体" panose="02010609060101010101" pitchFamily="49" charset="-122"/>
              </a:rPr>
              <a:t>二</a:t>
            </a:r>
            <a:endParaRPr lang="zh-CN" altLang="en-US" sz="6400" b="1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9830" y="3932873"/>
            <a:ext cx="922655" cy="9836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5800" b="1">
                <a:latin typeface="楷体" panose="02010609060101010101" pitchFamily="49" charset="-122"/>
                <a:ea typeface="楷体" panose="02010609060101010101" pitchFamily="49" charset="-122"/>
              </a:rPr>
              <a:t>下</a:t>
            </a:r>
            <a:endParaRPr lang="zh-CN" altLang="en-US" sz="5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2" name="TextBox 11"/>
          <p:cNvSpPr txBox="1"/>
          <p:nvPr/>
        </p:nvSpPr>
        <p:spPr>
          <a:xfrm>
            <a:off x="6456045" y="2060258"/>
            <a:ext cx="998855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6400" b="1">
                <a:latin typeface="Calibri" panose="020F0502020204030204" pitchFamily="34" charset="0"/>
                <a:ea typeface="楷体" panose="02010609060101010101" pitchFamily="49" charset="-122"/>
              </a:rPr>
              <a:t>四</a:t>
            </a:r>
            <a:endParaRPr lang="zh-CN" altLang="en-US" sz="6400" b="1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99238" y="4149090"/>
            <a:ext cx="922655" cy="9836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5800" b="1">
                <a:latin typeface="Calibri" panose="020F0502020204030204" pitchFamily="34" charset="0"/>
                <a:ea typeface="楷体" panose="02010609060101010101" pitchFamily="49" charset="-122"/>
              </a:rPr>
              <a:t>五</a:t>
            </a:r>
            <a:endParaRPr lang="zh-CN" altLang="en-US" sz="5800" b="1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sp>
        <p:nvSpPr>
          <p:cNvPr id="16394" name="TextBox 13"/>
          <p:cNvSpPr txBox="1"/>
          <p:nvPr/>
        </p:nvSpPr>
        <p:spPr>
          <a:xfrm>
            <a:off x="1036955" y="1447025"/>
            <a:ext cx="67151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小朋友们，你们还认识我吗？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639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标题 4"/>
          <p:cNvSpPr>
            <a:spLocks noGrp="1"/>
          </p:cNvSpPr>
          <p:nvPr>
            <p:ph type="title"/>
          </p:nvPr>
        </p:nvSpPr>
        <p:spPr>
          <a:xfrm>
            <a:off x="-96520" y="116205"/>
            <a:ext cx="4284345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sz="4800" b="1" kern="1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火眼金睛</a:t>
            </a:r>
            <a:endParaRPr lang="zh-CN" altLang="en-US" sz="4800" b="1" kern="1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4540250" y="2039303"/>
            <a:ext cx="1512888" cy="1368425"/>
          </a:xfrm>
        </p:spPr>
        <p:txBody>
          <a:bodyPr vert="horz" wrap="square" lIns="91440" tIns="45720" rIns="91440" bIns="45720" anchor="b" anchorCtr="0"/>
          <a:lstStyle/>
          <a:p>
            <a:pPr eaLnBrk="1" hangingPunct="1"/>
            <a:r>
              <a:rPr lang="zh-CN" altLang="en-US" sz="9300" kern="120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聪</a:t>
            </a:r>
            <a:endParaRPr lang="zh-CN" altLang="en-US" sz="9300" kern="120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4295775" y="1920240"/>
            <a:ext cx="576263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573713" y="2567940"/>
            <a:ext cx="6477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5395913" y="1577340"/>
            <a:ext cx="539750" cy="684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5365750" y="3199765"/>
            <a:ext cx="0" cy="576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35663" y="1343978"/>
            <a:ext cx="59213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48075" y="1540828"/>
            <a:ext cx="647700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耳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9" name="TextBox 21"/>
          <p:cNvSpPr txBox="1"/>
          <p:nvPr/>
        </p:nvSpPr>
        <p:spPr>
          <a:xfrm>
            <a:off x="6435725" y="2406015"/>
            <a:ext cx="309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en-US" sz="4000" b="1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97613" y="2363153"/>
            <a:ext cx="69342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2063" y="3869690"/>
            <a:ext cx="69342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22" name="TextBox 25"/>
          <p:cNvSpPr txBox="1"/>
          <p:nvPr/>
        </p:nvSpPr>
        <p:spPr>
          <a:xfrm>
            <a:off x="6297613" y="2374265"/>
            <a:ext cx="309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en-US" sz="4000" b="1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4439920" y="1916113"/>
            <a:ext cx="4537075" cy="2955925"/>
          </a:xfrm>
          <a:noFill/>
          <a:ln>
            <a:noFill/>
          </a:ln>
        </p:spPr>
        <p:txBody>
          <a:bodyPr/>
          <a:lstStyle/>
          <a:p>
            <a:pPr algn="l" eaLnBrk="1" latinLnBrk="0" hangingPunct="1">
              <a:lnSpc>
                <a:spcPct val="150000"/>
              </a:lnSpc>
            </a:pPr>
            <a:r>
              <a:rPr lang="zh-CN" altLang="en-US" sz="4800" b="1" kern="1200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用多种方法认识下面七个生字。</a:t>
            </a:r>
            <a:endParaRPr lang="zh-CN" altLang="en-US" sz="4800" b="1" kern="1200" dirty="0"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6853" y="1268730"/>
            <a:ext cx="2631440" cy="829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第一关：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17"/>
          <p:cNvGraphicFramePr>
            <a:graphicFrameLocks noChangeAspect="1"/>
          </p:cNvGraphicFramePr>
          <p:nvPr/>
        </p:nvGraphicFramePr>
        <p:xfrm>
          <a:off x="1091248" y="714375"/>
          <a:ext cx="1066800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" r:id="rId1" imgW="933450" imgH="809625" progId="PBrush">
                  <p:embed/>
                </p:oleObj>
              </mc:Choice>
              <mc:Fallback>
                <p:oleObj name="" r:id="rId1" imgW="933450" imgH="8096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091248" y="714375"/>
                        <a:ext cx="1066800" cy="9255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4" name="Object 18"/>
          <p:cNvGraphicFramePr>
            <a:graphicFrameLocks noChangeAspect="1"/>
          </p:cNvGraphicFramePr>
          <p:nvPr/>
        </p:nvGraphicFramePr>
        <p:xfrm>
          <a:off x="4401185" y="228600"/>
          <a:ext cx="7112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" r:id="rId3" imgW="685800" imgH="1028700" progId="PBrush">
                  <p:embed/>
                </p:oleObj>
              </mc:Choice>
              <mc:Fallback>
                <p:oleObj name="" r:id="rId3" imgW="685800" imgH="102870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01185" y="228600"/>
                        <a:ext cx="711200" cy="1066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0"/>
          <p:cNvGrpSpPr/>
          <p:nvPr/>
        </p:nvGrpSpPr>
        <p:grpSpPr>
          <a:xfrm>
            <a:off x="2389823" y="352425"/>
            <a:ext cx="1150938" cy="1987550"/>
            <a:chOff x="752" y="184"/>
            <a:chExt cx="725" cy="1252"/>
          </a:xfrm>
        </p:grpSpPr>
        <p:sp>
          <p:nvSpPr>
            <p:cNvPr id="1056" name="Text Box 11"/>
            <p:cNvSpPr txBox="1"/>
            <p:nvPr/>
          </p:nvSpPr>
          <p:spPr>
            <a:xfrm flipH="1">
              <a:off x="752" y="409"/>
              <a:ext cx="698" cy="10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10000" b="1">
                  <a:solidFill>
                    <a:srgbClr val="CC339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口</a:t>
              </a:r>
              <a:endParaRPr lang="zh-CN" altLang="en-US" sz="10000" b="1">
                <a:solidFill>
                  <a:srgbClr val="CC339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57" name="Text Box 12"/>
            <p:cNvSpPr txBox="1"/>
            <p:nvPr/>
          </p:nvSpPr>
          <p:spPr>
            <a:xfrm>
              <a:off x="926" y="184"/>
              <a:ext cx="551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006600"/>
                  </a:solidFill>
                  <a:latin typeface="黑体" panose="02010609060101010101" charset="-122"/>
                  <a:ea typeface="黑体" panose="02010609060101010101" charset="-122"/>
                </a:rPr>
                <a:t>kǒu</a:t>
              </a:r>
              <a:endParaRPr lang="en-US" altLang="zh-CN" sz="3600" b="1">
                <a:solidFill>
                  <a:srgbClr val="0066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3" name="Group 13"/>
          <p:cNvGrpSpPr/>
          <p:nvPr/>
        </p:nvGrpSpPr>
        <p:grpSpPr>
          <a:xfrm>
            <a:off x="5092383" y="0"/>
            <a:ext cx="1295400" cy="1946275"/>
            <a:chOff x="3016" y="119"/>
            <a:chExt cx="672" cy="1226"/>
          </a:xfrm>
        </p:grpSpPr>
        <p:sp>
          <p:nvSpPr>
            <p:cNvPr id="1054" name="Text Box 14"/>
            <p:cNvSpPr txBox="1"/>
            <p:nvPr/>
          </p:nvSpPr>
          <p:spPr>
            <a:xfrm>
              <a:off x="3016" y="318"/>
              <a:ext cx="672" cy="10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10000" b="1">
                  <a:solidFill>
                    <a:srgbClr val="CC339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耳</a:t>
              </a:r>
              <a:endParaRPr lang="zh-CN" altLang="en-US" sz="10000" b="1">
                <a:solidFill>
                  <a:srgbClr val="CC339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55" name="Text Box 15"/>
            <p:cNvSpPr txBox="1"/>
            <p:nvPr/>
          </p:nvSpPr>
          <p:spPr>
            <a:xfrm>
              <a:off x="3107" y="119"/>
              <a:ext cx="494" cy="4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006600"/>
                  </a:solidFill>
                  <a:latin typeface="黑体" panose="02010609060101010101" charset="-122"/>
                  <a:ea typeface="黑体" panose="02010609060101010101" charset="-122"/>
                </a:rPr>
                <a:t> ěr</a:t>
              </a:r>
              <a:endParaRPr lang="en-US" altLang="zh-CN" sz="4000" b="1">
                <a:solidFill>
                  <a:srgbClr val="0066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031" name="Group 16"/>
          <p:cNvGrpSpPr/>
          <p:nvPr/>
        </p:nvGrpSpPr>
        <p:grpSpPr>
          <a:xfrm>
            <a:off x="2219960" y="839788"/>
            <a:ext cx="1149350" cy="2405063"/>
            <a:chOff x="1035" y="1555"/>
            <a:chExt cx="556" cy="1515"/>
          </a:xfrm>
        </p:grpSpPr>
        <p:sp>
          <p:nvSpPr>
            <p:cNvPr id="1052" name="Text Box 17"/>
            <p:cNvSpPr txBox="1"/>
            <p:nvPr/>
          </p:nvSpPr>
          <p:spPr>
            <a:xfrm>
              <a:off x="1035" y="2043"/>
              <a:ext cx="556" cy="10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zh-CN" altLang="zh-CN" sz="10000" b="1">
                <a:solidFill>
                  <a:srgbClr val="CC3399"/>
                </a:solidFill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1053" name="Text Box 18"/>
            <p:cNvSpPr txBox="1"/>
            <p:nvPr/>
          </p:nvSpPr>
          <p:spPr>
            <a:xfrm>
              <a:off x="1344" y="1555"/>
              <a:ext cx="150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endParaRPr lang="zh-CN" altLang="zh-CN" sz="3600" b="1">
                <a:solidFill>
                  <a:srgbClr val="006600"/>
                </a:solidFill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Group 19"/>
          <p:cNvGrpSpPr/>
          <p:nvPr/>
        </p:nvGrpSpPr>
        <p:grpSpPr>
          <a:xfrm>
            <a:off x="3218498" y="4797425"/>
            <a:ext cx="1391575" cy="1878013"/>
            <a:chOff x="3016" y="1568"/>
            <a:chExt cx="683" cy="1183"/>
          </a:xfrm>
        </p:grpSpPr>
        <p:sp>
          <p:nvSpPr>
            <p:cNvPr id="1050" name="Text Box 20"/>
            <p:cNvSpPr txBox="1"/>
            <p:nvPr/>
          </p:nvSpPr>
          <p:spPr>
            <a:xfrm>
              <a:off x="3016" y="1724"/>
              <a:ext cx="672" cy="10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10000" b="1">
                  <a:solidFill>
                    <a:srgbClr val="CC339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站</a:t>
              </a:r>
              <a:endParaRPr lang="zh-CN" altLang="en-US" sz="10000" b="1">
                <a:solidFill>
                  <a:srgbClr val="CC339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51" name="Text Box 21"/>
            <p:cNvSpPr txBox="1"/>
            <p:nvPr/>
          </p:nvSpPr>
          <p:spPr>
            <a:xfrm>
              <a:off x="3157" y="1568"/>
              <a:ext cx="542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006600"/>
                  </a:solidFill>
                  <a:latin typeface="黑体" panose="02010609060101010101" charset="-122"/>
                  <a:ea typeface="黑体" panose="02010609060101010101" charset="-122"/>
                </a:rPr>
                <a:t>zhàn</a:t>
              </a:r>
              <a:endParaRPr lang="en-US" altLang="zh-CN" sz="3600" b="1">
                <a:solidFill>
                  <a:srgbClr val="0066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033" name="Group 31"/>
          <p:cNvGrpSpPr/>
          <p:nvPr/>
        </p:nvGrpSpPr>
        <p:grpSpPr>
          <a:xfrm>
            <a:off x="8187373" y="4557713"/>
            <a:ext cx="1381125" cy="1898650"/>
            <a:chOff x="4785" y="2871"/>
            <a:chExt cx="870" cy="1196"/>
          </a:xfrm>
        </p:grpSpPr>
        <p:sp>
          <p:nvSpPr>
            <p:cNvPr id="1048" name="Text Box 32"/>
            <p:cNvSpPr txBox="1"/>
            <p:nvPr/>
          </p:nvSpPr>
          <p:spPr>
            <a:xfrm>
              <a:off x="4785" y="3040"/>
              <a:ext cx="870" cy="10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zh-CN" altLang="zh-CN" sz="10000" b="1">
                <a:solidFill>
                  <a:srgbClr val="CC3399"/>
                </a:solidFill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  <p:sp>
          <p:nvSpPr>
            <p:cNvPr id="1049" name="Text Box 33"/>
            <p:cNvSpPr txBox="1"/>
            <p:nvPr/>
          </p:nvSpPr>
          <p:spPr>
            <a:xfrm>
              <a:off x="4921" y="2871"/>
              <a:ext cx="195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endParaRPr lang="zh-CN" altLang="zh-CN" sz="3600" b="1">
                <a:solidFill>
                  <a:srgbClr val="006600"/>
                </a:solidFill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</p:grpSp>
      <p:graphicFrame>
        <p:nvGraphicFramePr>
          <p:cNvPr id="40995" name="Object 19"/>
          <p:cNvGraphicFramePr>
            <a:graphicFrameLocks noChangeAspect="1"/>
          </p:cNvGraphicFramePr>
          <p:nvPr/>
        </p:nvGraphicFramePr>
        <p:xfrm>
          <a:off x="6603048" y="1196975"/>
          <a:ext cx="165735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5" imgW="1600200" imgH="790575" progId="PBrush">
                  <p:embed/>
                </p:oleObj>
              </mc:Choice>
              <mc:Fallback>
                <p:oleObj name="" r:id="rId5" imgW="1600200" imgH="79057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FEDFCF"/>
                          </a:clrFrom>
                          <a:clrTo>
                            <a:srgbClr val="FEDFCF">
                              <a:alpha val="0"/>
                            </a:srgbClr>
                          </a:clrTo>
                        </a:clrChange>
                        <a:lum bright="12000"/>
                      </a:blip>
                      <a:stretch>
                        <a:fillRect/>
                      </a:stretch>
                    </p:blipFill>
                    <p:spPr>
                      <a:xfrm>
                        <a:off x="6603048" y="1196975"/>
                        <a:ext cx="1657350" cy="8080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7" name="Rectangle 37"/>
          <p:cNvSpPr/>
          <p:nvPr/>
        </p:nvSpPr>
        <p:spPr>
          <a:xfrm>
            <a:off x="8331835" y="549275"/>
            <a:ext cx="6438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9999"/>
                </a:solidFill>
                <a:latin typeface="黑体" panose="02010609060101010101" charset="-122"/>
                <a:ea typeface="黑体" panose="02010609060101010101" charset="-122"/>
              </a:rPr>
              <a:t>mù</a:t>
            </a:r>
            <a:endParaRPr lang="en-US" altLang="zh-CN" sz="3600" b="1">
              <a:solidFill>
                <a:srgbClr val="009999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0998" name="Rectangle 38"/>
          <p:cNvSpPr/>
          <p:nvPr/>
        </p:nvSpPr>
        <p:spPr>
          <a:xfrm>
            <a:off x="7952423" y="836613"/>
            <a:ext cx="2106612" cy="16300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10000" b="1">
                <a:solidFill>
                  <a:srgbClr val="CC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10000" b="1">
              <a:solidFill>
                <a:srgbClr val="CC33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01" name="Rectangle 41"/>
          <p:cNvSpPr/>
          <p:nvPr/>
        </p:nvSpPr>
        <p:spPr>
          <a:xfrm>
            <a:off x="3377248" y="2565400"/>
            <a:ext cx="15716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6600"/>
                </a:solidFill>
                <a:latin typeface="黑体" panose="02010609060101010101" charset="-122"/>
                <a:ea typeface="黑体" panose="02010609060101010101" charset="-122"/>
              </a:rPr>
              <a:t>shǒu</a:t>
            </a:r>
            <a:endParaRPr lang="en-US" altLang="zh-CN" sz="3600" b="1">
              <a:solidFill>
                <a:srgbClr val="0066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1002" name="Rectangle 42"/>
          <p:cNvSpPr/>
          <p:nvPr/>
        </p:nvSpPr>
        <p:spPr>
          <a:xfrm>
            <a:off x="3291523" y="3213100"/>
            <a:ext cx="1457960" cy="16300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10000" b="1">
                <a:solidFill>
                  <a:srgbClr val="CC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endParaRPr lang="zh-CN" altLang="en-US" sz="10000" b="1">
              <a:solidFill>
                <a:srgbClr val="CC33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003" name="Picture 43" descr="手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202373" y="2852738"/>
            <a:ext cx="1800225" cy="1376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4" name="Picture 44" descr="足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307648" y="2924175"/>
            <a:ext cx="1843087" cy="11493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" name="Group 45"/>
          <p:cNvGrpSpPr/>
          <p:nvPr/>
        </p:nvGrpSpPr>
        <p:grpSpPr>
          <a:xfrm>
            <a:off x="7323773" y="4868863"/>
            <a:ext cx="1368425" cy="1878013"/>
            <a:chOff x="3016" y="1568"/>
            <a:chExt cx="672" cy="1183"/>
          </a:xfrm>
        </p:grpSpPr>
        <p:sp>
          <p:nvSpPr>
            <p:cNvPr id="6" name="Text Box 46"/>
            <p:cNvSpPr txBox="1"/>
            <p:nvPr/>
          </p:nvSpPr>
          <p:spPr>
            <a:xfrm>
              <a:off x="3016" y="1724"/>
              <a:ext cx="672" cy="10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10000" b="1">
                  <a:solidFill>
                    <a:srgbClr val="CC339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坐</a:t>
              </a:r>
              <a:endParaRPr lang="zh-CN" altLang="en-US" sz="10000" b="1">
                <a:solidFill>
                  <a:srgbClr val="CC339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Text Box 47"/>
            <p:cNvSpPr txBox="1"/>
            <p:nvPr/>
          </p:nvSpPr>
          <p:spPr>
            <a:xfrm>
              <a:off x="3157" y="1568"/>
              <a:ext cx="429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006600"/>
                  </a:solidFill>
                  <a:latin typeface="黑体" panose="02010609060101010101" charset="-122"/>
                  <a:ea typeface="黑体" panose="02010609060101010101" charset="-122"/>
                </a:rPr>
                <a:t>zuò</a:t>
              </a:r>
              <a:endParaRPr lang="en-US" altLang="zh-CN" sz="3600" b="1">
                <a:solidFill>
                  <a:srgbClr val="0066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9" name="Group 48"/>
          <p:cNvGrpSpPr/>
          <p:nvPr/>
        </p:nvGrpSpPr>
        <p:grpSpPr>
          <a:xfrm>
            <a:off x="7250748" y="2781300"/>
            <a:ext cx="1368425" cy="1878013"/>
            <a:chOff x="3016" y="1568"/>
            <a:chExt cx="672" cy="1183"/>
          </a:xfrm>
        </p:grpSpPr>
        <p:sp>
          <p:nvSpPr>
            <p:cNvPr id="1044" name="Text Box 49"/>
            <p:cNvSpPr txBox="1"/>
            <p:nvPr/>
          </p:nvSpPr>
          <p:spPr>
            <a:xfrm>
              <a:off x="3016" y="1724"/>
              <a:ext cx="672" cy="10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10000" b="1">
                  <a:solidFill>
                    <a:srgbClr val="CC3399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足</a:t>
              </a:r>
              <a:endParaRPr lang="zh-CN" altLang="en-US" sz="10000" b="1">
                <a:solidFill>
                  <a:srgbClr val="CC3399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45" name="Text Box 50"/>
            <p:cNvSpPr txBox="1"/>
            <p:nvPr/>
          </p:nvSpPr>
          <p:spPr>
            <a:xfrm>
              <a:off x="3157" y="1568"/>
              <a:ext cx="316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006600"/>
                  </a:solidFill>
                  <a:latin typeface="黑体" panose="02010609060101010101" charset="-122"/>
                  <a:ea typeface="黑体" panose="02010609060101010101" charset="-122"/>
                </a:rPr>
                <a:t>zú</a:t>
              </a:r>
              <a:endParaRPr lang="en-US" altLang="zh-CN" sz="3600" b="1">
                <a:solidFill>
                  <a:srgbClr val="0066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pic>
        <p:nvPicPr>
          <p:cNvPr id="41011" name="Picture 51" descr="01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418273" y="4797425"/>
            <a:ext cx="1627187" cy="1916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2" name="Picture 52" descr="02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450523" y="4813300"/>
            <a:ext cx="1803400" cy="2044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0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7" grpId="0"/>
      <p:bldP spid="40998" grpId="0"/>
      <p:bldP spid="41001" grpId="0"/>
      <p:bldP spid="410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/>
          <p:nvPr/>
        </p:nvSpPr>
        <p:spPr>
          <a:xfrm>
            <a:off x="3195638" y="3217863"/>
            <a:ext cx="309880" cy="42989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2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4635500" y="2859088"/>
            <a:ext cx="309880" cy="42989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2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graphicFrame>
        <p:nvGraphicFramePr>
          <p:cNvPr id="4103" name="Object 37"/>
          <p:cNvGraphicFramePr>
            <a:graphicFrameLocks noChangeAspect="1"/>
          </p:cNvGraphicFramePr>
          <p:nvPr/>
        </p:nvGraphicFramePr>
        <p:xfrm>
          <a:off x="1774825" y="333375"/>
          <a:ext cx="1944688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" r:id="rId1" imgW="2095500" imgH="1847850" progId="PBrush">
                  <p:embed/>
                </p:oleObj>
              </mc:Choice>
              <mc:Fallback>
                <p:oleObj name="" r:id="rId1" imgW="2095500" imgH="184785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774825" y="333375"/>
                        <a:ext cx="1944688" cy="1714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6" name="Object 38"/>
          <p:cNvGraphicFramePr>
            <a:graphicFrameLocks noChangeAspect="1"/>
          </p:cNvGraphicFramePr>
          <p:nvPr/>
        </p:nvGraphicFramePr>
        <p:xfrm>
          <a:off x="3978275" y="279400"/>
          <a:ext cx="2087563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" r:id="rId3" imgW="3219450" imgH="2600325" progId="PBrush">
                  <p:embed/>
                </p:oleObj>
              </mc:Choice>
              <mc:Fallback>
                <p:oleObj name="" r:id="rId3" imgW="3219450" imgH="26003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978275" y="279400"/>
                        <a:ext cx="2087563" cy="16875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1" name="Object 39"/>
          <p:cNvGraphicFramePr>
            <a:graphicFrameLocks noChangeAspect="1"/>
          </p:cNvGraphicFramePr>
          <p:nvPr/>
        </p:nvGraphicFramePr>
        <p:xfrm>
          <a:off x="4006850" y="2276475"/>
          <a:ext cx="1944688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" r:id="rId5" imgW="2095500" imgH="1847850" progId="PBrush">
                  <p:embed/>
                </p:oleObj>
              </mc:Choice>
              <mc:Fallback>
                <p:oleObj name="" r:id="rId5" imgW="2095500" imgH="184785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006850" y="2276475"/>
                        <a:ext cx="1944688" cy="1714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2" name="Object 40"/>
          <p:cNvGraphicFramePr>
            <a:graphicFrameLocks noChangeAspect="1"/>
          </p:cNvGraphicFramePr>
          <p:nvPr/>
        </p:nvGraphicFramePr>
        <p:xfrm>
          <a:off x="1774825" y="2276475"/>
          <a:ext cx="2087563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" r:id="rId6" imgW="3219450" imgH="2600325" progId="PBrush">
                  <p:embed/>
                </p:oleObj>
              </mc:Choice>
              <mc:Fallback>
                <p:oleObj name="" r:id="rId6" imgW="3219450" imgH="26003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774825" y="2276475"/>
                        <a:ext cx="2087563" cy="16875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4" name="Object 41"/>
          <p:cNvGraphicFramePr>
            <a:graphicFrameLocks noChangeAspect="1"/>
          </p:cNvGraphicFramePr>
          <p:nvPr/>
        </p:nvGraphicFramePr>
        <p:xfrm>
          <a:off x="4008438" y="4365625"/>
          <a:ext cx="2087562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" r:id="rId7" imgW="3219450" imgH="2600325" progId="PBrush">
                  <p:embed/>
                </p:oleObj>
              </mc:Choice>
              <mc:Fallback>
                <p:oleObj name="" r:id="rId7" imgW="3219450" imgH="26003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008438" y="4365625"/>
                        <a:ext cx="2087562" cy="16875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5" name="Object 42"/>
          <p:cNvGraphicFramePr>
            <a:graphicFrameLocks noChangeAspect="1"/>
          </p:cNvGraphicFramePr>
          <p:nvPr/>
        </p:nvGraphicFramePr>
        <p:xfrm>
          <a:off x="6238875" y="333375"/>
          <a:ext cx="1944688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" r:id="rId8" imgW="2095500" imgH="1847850" progId="PBrush">
                  <p:embed/>
                </p:oleObj>
              </mc:Choice>
              <mc:Fallback>
                <p:oleObj name="" r:id="rId8" imgW="2095500" imgH="184785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238875" y="333375"/>
                        <a:ext cx="1944688" cy="1714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0" name="Object 43"/>
          <p:cNvGraphicFramePr>
            <a:graphicFrameLocks noChangeAspect="1"/>
          </p:cNvGraphicFramePr>
          <p:nvPr/>
        </p:nvGraphicFramePr>
        <p:xfrm>
          <a:off x="6108700" y="2370138"/>
          <a:ext cx="2087563" cy="168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" r:id="rId9" imgW="3219450" imgH="2600325" progId="PBrush">
                  <p:embed/>
                </p:oleObj>
              </mc:Choice>
              <mc:Fallback>
                <p:oleObj name="" r:id="rId9" imgW="3219450" imgH="26003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108700" y="2370138"/>
                        <a:ext cx="2087563" cy="16875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6" name="Text Box 30"/>
          <p:cNvSpPr txBox="1"/>
          <p:nvPr/>
        </p:nvSpPr>
        <p:spPr>
          <a:xfrm>
            <a:off x="1822450" y="185738"/>
            <a:ext cx="1725930" cy="1953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12100" b="1" dirty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1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39" name="Text Box 43"/>
          <p:cNvSpPr txBox="1"/>
          <p:nvPr/>
        </p:nvSpPr>
        <p:spPr>
          <a:xfrm>
            <a:off x="4079875" y="188913"/>
            <a:ext cx="1725930" cy="1953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12100" b="1" dirty="0">
                <a:latin typeface="楷体" panose="02010609060101010101" pitchFamily="49" charset="-122"/>
                <a:ea typeface="楷体" panose="02010609060101010101" pitchFamily="49" charset="-122"/>
              </a:rPr>
              <a:t>耳</a:t>
            </a:r>
            <a:endParaRPr lang="zh-CN" altLang="en-US" sz="1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40" name="Text Box 44"/>
          <p:cNvSpPr txBox="1"/>
          <p:nvPr/>
        </p:nvSpPr>
        <p:spPr>
          <a:xfrm>
            <a:off x="6311900" y="188913"/>
            <a:ext cx="1725930" cy="1953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12100" b="1" dirty="0"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1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41" name="Text Box 45"/>
          <p:cNvSpPr txBox="1"/>
          <p:nvPr/>
        </p:nvSpPr>
        <p:spPr>
          <a:xfrm>
            <a:off x="1847850" y="2205038"/>
            <a:ext cx="1962150" cy="1953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12100" b="1" dirty="0"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endParaRPr lang="zh-CN" altLang="en-US" sz="1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42" name="Text Box 46"/>
          <p:cNvSpPr txBox="1"/>
          <p:nvPr/>
        </p:nvSpPr>
        <p:spPr>
          <a:xfrm>
            <a:off x="4079875" y="4292600"/>
            <a:ext cx="1725930" cy="1953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12100" b="1" dirty="0">
                <a:latin typeface="楷体" panose="02010609060101010101" pitchFamily="49" charset="-122"/>
                <a:ea typeface="楷体" panose="02010609060101010101" pitchFamily="49" charset="-122"/>
              </a:rPr>
              <a:t>坐</a:t>
            </a:r>
            <a:endParaRPr lang="zh-CN" altLang="en-US" sz="1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44" name="Text Box 48"/>
          <p:cNvSpPr txBox="1"/>
          <p:nvPr/>
        </p:nvSpPr>
        <p:spPr>
          <a:xfrm>
            <a:off x="4008438" y="2133600"/>
            <a:ext cx="2087562" cy="19532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12100" b="1" dirty="0">
                <a:latin typeface="楷体" panose="02010609060101010101" pitchFamily="49" charset="-122"/>
                <a:ea typeface="楷体" panose="02010609060101010101" pitchFamily="49" charset="-122"/>
              </a:rPr>
              <a:t>足</a:t>
            </a:r>
            <a:endParaRPr lang="zh-CN" altLang="en-US" sz="1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46" name="Text Box 50"/>
          <p:cNvSpPr txBox="1"/>
          <p:nvPr/>
        </p:nvSpPr>
        <p:spPr>
          <a:xfrm>
            <a:off x="6311900" y="2276475"/>
            <a:ext cx="1725930" cy="19532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12100" b="1" dirty="0"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endParaRPr lang="zh-CN" altLang="en-US" sz="1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36405" y="1052830"/>
            <a:ext cx="921385" cy="623728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第二关：抢读生字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2" grpId="0"/>
      <p:bldP spid="4126" grpId="0"/>
      <p:bldP spid="4139" grpId="0"/>
      <p:bldP spid="4140" grpId="0"/>
      <p:bldP spid="4141" grpId="0"/>
      <p:bldP spid="4142" grpId="0"/>
      <p:bldP spid="4144" grpId="0"/>
      <p:bldP spid="41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内容占位符 4"/>
          <p:cNvSpPr>
            <a:spLocks noGrp="1"/>
          </p:cNvSpPr>
          <p:nvPr>
            <p:ph sz="half" idx="2"/>
          </p:nvPr>
        </p:nvSpPr>
        <p:spPr>
          <a:xfrm>
            <a:off x="5087303" y="1196340"/>
            <a:ext cx="4286250" cy="4525963"/>
          </a:xfrm>
        </p:spPr>
        <p:txBody>
          <a:bodyPr vert="horz" wrap="square" lIns="91440" tIns="45720" rIns="91440" bIns="45720" anchor="t" anchorCtr="0"/>
          <a:lstStyle/>
          <a:p>
            <a:pPr marL="0" indent="0" eaLnBrk="1" latinLnBrk="0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200" b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认识三个新笔画并正确书写三个笔画。 </a:t>
            </a:r>
            <a:endParaRPr lang="zh-CN" altLang="en-US" sz="5200" b="1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eaLnBrk="1" hangingPunct="1">
              <a:buClrTx/>
              <a:buSzTx/>
              <a:buFontTx/>
            </a:pPr>
            <a:endParaRPr lang="zh-CN" altLang="en-US" sz="5200" b="1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63115" y="1485265"/>
            <a:ext cx="2837180" cy="8915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第三关：</a:t>
            </a:r>
            <a:endParaRPr kumimoji="0" lang="zh-CN" altLang="en-US" sz="5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内容占位符 3" descr="20110521150346-844988269.jpg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881188" y="0"/>
            <a:ext cx="3630612" cy="3346450"/>
          </a:xfrm>
        </p:spPr>
      </p:pic>
      <p:pic>
        <p:nvPicPr>
          <p:cNvPr id="21507" name="内容占位符 3" descr="20110521150346-84498826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24625" y="0"/>
            <a:ext cx="3670300" cy="3243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内容占位符 3" descr="20110521150346-84498826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96063" y="3429000"/>
            <a:ext cx="3779837" cy="3243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9" name="内容占位符 3" descr="20110521150346-84498826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66938" y="3614738"/>
            <a:ext cx="3563937" cy="3243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452688" y="285750"/>
            <a:ext cx="1349375" cy="2753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17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173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6125" y="214313"/>
            <a:ext cx="2388870" cy="27533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17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173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5563" y="3714750"/>
            <a:ext cx="2388870" cy="27533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17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耳</a:t>
            </a:r>
            <a:endParaRPr lang="zh-CN" altLang="en-US" sz="173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7239000" y="3786188"/>
            <a:ext cx="1250950" cy="2753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173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endParaRPr lang="zh-CN" altLang="en-US" sz="173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JiODlmN2MyZDk3M2NlYWQzOGNjNzg2N2Y3M2M2MzcifQ=="/>
  <p:tag name="FULLTEXTBEAUTIFYED" val="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WPS 演示</Application>
  <PresentationFormat>自定义</PresentationFormat>
  <Paragraphs>100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10</vt:i4>
      </vt:variant>
      <vt:variant>
        <vt:lpstr>幻灯片标题</vt:lpstr>
      </vt:variant>
      <vt:variant>
        <vt:i4>10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Calibri</vt:lpstr>
      <vt:lpstr>楷体</vt:lpstr>
      <vt:lpstr>微软雅黑</vt:lpstr>
      <vt:lpstr>黑体</vt:lpstr>
      <vt:lpstr>Arial</vt:lpstr>
      <vt:lpstr>Arial Unicode MS</vt:lpstr>
      <vt:lpstr>第一PPT模板网-WWW.1PPT.COM</vt:lpstr>
      <vt:lpstr>默认设计模板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PowerPoint 演示文稿</vt:lpstr>
      <vt:lpstr>PowerPoint 演示文稿</vt:lpstr>
      <vt:lpstr>PowerPoint 演示文稿</vt:lpstr>
      <vt:lpstr>火眼金睛</vt:lpstr>
      <vt:lpstr>用多种方法认识下面七个生字。</vt:lpstr>
      <vt:lpstr>PowerPoint 演示文稿</vt:lpstr>
      <vt:lpstr>PowerPoint 演示文稿</vt:lpstr>
      <vt:lpstr>PowerPoint 演示文稿</vt:lpstr>
      <vt:lpstr>PowerPoint 演示文稿</vt:lpstr>
      <vt:lpstr>    我们的口、耳、目、手、足能做哪些事？</vt:lpstr>
    </vt:vector>
  </TitlesOfParts>
  <Company>口耳目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2022-12-10T21:15:00Z</cp:lastPrinted>
  <dcterms:created xsi:type="dcterms:W3CDTF">2022-12-10T21:15:00Z</dcterms:created>
  <dcterms:modified xsi:type="dcterms:W3CDTF">2023-10-20T06:53:31Z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A82C8093663348EB8DD08527275A9D0B_12</vt:lpwstr>
  </property>
  <property fmtid="{D5CDD505-2E9C-101B-9397-08002B2CF9AE}" pid="7" name="KSOProductBuildVer">
    <vt:lpwstr>2052-12.1.0.15712</vt:lpwstr>
  </property>
</Properties>
</file>