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5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3C2A93-8BE7-46DA-81AD-9788E31060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E1BC0-7353-4FBD-9926-C10308FBE69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843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2894FA9E-F78D-4BC8-8A7C-9688853B19D0}" type="slidenum">
              <a:rPr lang="zh-CN" altLang="en-US" sz="1800" smtClean="0">
                <a:latin typeface="Arial" panose="020B0604020202020204" pitchFamily="34" charset="0"/>
              </a:rPr>
            </a:fld>
            <a:endParaRPr lang="zh-CN" altLang="en-US" sz="180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C628A8F8-1960-463E-BE12-97B38CFF003E}" type="slidenum">
              <a:rPr lang="zh-CN" altLang="en-US" sz="1800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8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C77022AB-19FF-42EC-81ED-E5BAC5BDD88E}" type="slidenum">
              <a:rPr lang="zh-CN" altLang="en-US" sz="1800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8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17D53E9A-C755-4D68-B4FE-74B028E3AA39}" type="slidenum">
              <a:rPr lang="zh-CN" altLang="en-US" sz="1800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8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0723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072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3C58276B-BC1D-4184-B27F-F5F805C56CFD}" type="slidenum">
              <a:rPr lang="zh-CN" altLang="en-US" sz="1800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8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174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1D500162-C1EA-47E2-9A22-73DEB4B73762}" type="slidenum">
              <a:rPr lang="zh-CN" altLang="en-US" sz="1800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8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0007BD69-A9B4-4451-A310-3202D98B4372}" type="slidenum">
              <a:rPr lang="zh-CN" altLang="en-US" sz="1800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8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EC160435-68C0-4207-B53E-ACFCA2BE7F55}" type="slidenum">
              <a:rPr lang="zh-CN" altLang="en-US" sz="1800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8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150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CB75A5DC-CA49-4AF6-A968-717CD922261B}" type="slidenum">
              <a:rPr lang="zh-CN" altLang="en-US" sz="1800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8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2531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61521700-8BE2-40F6-8B63-61FD10775201}" type="slidenum">
              <a:rPr lang="zh-CN" altLang="en-US" sz="1800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8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355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C7320BE3-5645-4156-98B4-8ED74CB6C02E}" type="slidenum">
              <a:rPr lang="zh-CN" altLang="en-US" sz="1800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8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457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458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4B738B87-13CD-42E6-BBCF-3C715208DECA}" type="slidenum">
              <a:rPr lang="zh-CN" altLang="en-US" sz="1800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8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5603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C92E8E67-7E8B-4F4B-8DA8-A6D3DE09B1D0}" type="slidenum">
              <a:rPr lang="zh-CN" altLang="en-US" sz="1800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8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662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5312D1CB-2DAE-49C1-A064-7B534E2B5766}" type="slidenum">
              <a:rPr lang="zh-CN" altLang="en-US" sz="1800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8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0358A-4E9C-4858-ADF1-B873EC62E3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254B-293E-4FCD-B104-8C763BC113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0358A-4E9C-4858-ADF1-B873EC62E3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254B-293E-4FCD-B104-8C763BC113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0358A-4E9C-4858-ADF1-B873EC62E3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254B-293E-4FCD-B104-8C763BC113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0358A-4E9C-4858-ADF1-B873EC62E3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254B-293E-4FCD-B104-8C763BC113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0358A-4E9C-4858-ADF1-B873EC62E3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254B-293E-4FCD-B104-8C763BC113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0358A-4E9C-4858-ADF1-B873EC62E3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254B-293E-4FCD-B104-8C763BC113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0358A-4E9C-4858-ADF1-B873EC62E3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254B-293E-4FCD-B104-8C763BC113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0358A-4E9C-4858-ADF1-B873EC62E3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254B-293E-4FCD-B104-8C763BC113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0358A-4E9C-4858-ADF1-B873EC62E3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254B-293E-4FCD-B104-8C763BC113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0358A-4E9C-4858-ADF1-B873EC62E3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254B-293E-4FCD-B104-8C763BC113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0358A-4E9C-4858-ADF1-B873EC62E3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254B-293E-4FCD-B104-8C763BC113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0358A-4E9C-4858-ADF1-B873EC62E3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5254B-293E-4FCD-B104-8C763BC113F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3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tags" Target="../tags/tag47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928688" y="1928813"/>
            <a:ext cx="7226300" cy="134937"/>
          </a:xfrm>
          <a:prstGeom prst="roundRect">
            <a:avLst/>
          </a:prstGeom>
          <a:gradFill>
            <a:gsLst>
              <a:gs pos="0">
                <a:srgbClr val="369434"/>
              </a:gs>
              <a:gs pos="100000">
                <a:srgbClr val="89C270"/>
              </a:gs>
            </a:gsLst>
          </a:gradFill>
          <a:ln>
            <a:solidFill>
              <a:srgbClr val="539F36"/>
            </a:solidFill>
          </a:ln>
          <a:effectLst>
            <a:outerShdw blurRad="40000" dist="23000" dir="54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" name="组合 13338"/>
          <p:cNvGrpSpPr/>
          <p:nvPr/>
        </p:nvGrpSpPr>
        <p:grpSpPr bwMode="auto">
          <a:xfrm>
            <a:off x="1143000" y="642938"/>
            <a:ext cx="8469313" cy="1214437"/>
            <a:chOff x="2379275" y="929038"/>
            <a:chExt cx="7071256" cy="1214162"/>
          </a:xfrm>
        </p:grpSpPr>
        <p:sp>
          <p:nvSpPr>
            <p:cNvPr id="3081" name="Text Box 2"/>
            <p:cNvSpPr txBox="1">
              <a:spLocks noChangeArrowheads="1"/>
            </p:cNvSpPr>
            <p:nvPr/>
          </p:nvSpPr>
          <p:spPr bwMode="auto">
            <a:xfrm>
              <a:off x="3638233" y="1035401"/>
              <a:ext cx="5812298" cy="11077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6600" b="1" dirty="0" err="1">
                  <a:solidFill>
                    <a:srgbClr val="CC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zh</a:t>
              </a:r>
              <a:r>
                <a:rPr lang="en-US" altLang="zh-CN" sz="6600" b="1" dirty="0">
                  <a:solidFill>
                    <a:srgbClr val="CC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  </a:t>
              </a:r>
              <a:r>
                <a:rPr lang="en-US" altLang="zh-CN" sz="6600" b="1" dirty="0" err="1">
                  <a:solidFill>
                    <a:srgbClr val="CC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ch</a:t>
              </a:r>
              <a:r>
                <a:rPr lang="en-US" altLang="zh-CN" sz="6600" b="1" dirty="0">
                  <a:solidFill>
                    <a:srgbClr val="CC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  </a:t>
              </a:r>
              <a:r>
                <a:rPr lang="en-US" altLang="zh-CN" sz="6600" b="1" dirty="0" err="1">
                  <a:solidFill>
                    <a:srgbClr val="CC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sh</a:t>
              </a:r>
              <a:r>
                <a:rPr lang="en-US" altLang="zh-CN" sz="6600" b="1" dirty="0">
                  <a:solidFill>
                    <a:srgbClr val="CC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  r </a:t>
              </a:r>
              <a:endParaRPr lang="en-US" altLang="zh-CN" sz="6600" b="1" dirty="0">
                <a:solidFill>
                  <a:srgbClr val="CC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grpSp>
          <p:nvGrpSpPr>
            <p:cNvPr id="3" name="组合 13337"/>
            <p:cNvGrpSpPr/>
            <p:nvPr/>
          </p:nvGrpSpPr>
          <p:grpSpPr bwMode="auto">
            <a:xfrm>
              <a:off x="2379275" y="929038"/>
              <a:ext cx="1180973" cy="1180832"/>
              <a:chOff x="2533650" y="760413"/>
              <a:chExt cx="1180973" cy="1180832"/>
            </a:xfrm>
          </p:grpSpPr>
          <p:sp>
            <p:nvSpPr>
              <p:cNvPr id="8" name="AutoShape 11"/>
              <p:cNvSpPr>
                <a:spLocks noChangeArrowheads="1"/>
              </p:cNvSpPr>
              <p:nvPr/>
            </p:nvSpPr>
            <p:spPr bwMode="auto">
              <a:xfrm>
                <a:off x="2533650" y="760413"/>
                <a:ext cx="1180973" cy="1180832"/>
              </a:xfrm>
              <a:prstGeom prst="diamond">
                <a:avLst/>
              </a:prstGeom>
              <a:solidFill>
                <a:srgbClr val="236B2A"/>
              </a:solidFill>
              <a:ln w="38100">
                <a:solidFill>
                  <a:schemeClr val="bg1"/>
                </a:solidFill>
                <a:miter lim="800000"/>
              </a:ln>
              <a:effectLst>
                <a:outerShdw sy="50000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 sz="2800" b="1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3084" name="文本框 13"/>
              <p:cNvSpPr txBox="1">
                <a:spLocks noChangeArrowheads="1"/>
              </p:cNvSpPr>
              <p:nvPr/>
            </p:nvSpPr>
            <p:spPr bwMode="auto">
              <a:xfrm>
                <a:off x="2789300" y="840675"/>
                <a:ext cx="550346" cy="101543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60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方正大黑简体"/>
                    <a:sym typeface="微软雅黑" panose="020B0503020204020204" charset="-122"/>
                  </a:rPr>
                  <a:t>8</a:t>
                </a:r>
                <a:endParaRPr lang="zh-CN" altLang="en-US" sz="6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方正大黑简体"/>
                  <a:sym typeface="微软雅黑" panose="020B0503020204020204" charset="-122"/>
                </a:endParaRPr>
              </a:p>
            </p:txBody>
          </p:sp>
        </p:grpSp>
      </p:grpSp>
      <p:pic>
        <p:nvPicPr>
          <p:cNvPr id="10" name="Picture 2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24447" y="2144834"/>
            <a:ext cx="7353300" cy="3981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4313" y="63502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PA_文本框 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6713" y="65026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6132" y="6750278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3080" name="PA_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9031288" y="196850"/>
            <a:ext cx="4762" cy="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866775" y="2000250"/>
            <a:ext cx="7537450" cy="337296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noProof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" name="Text Box 1026"/>
          <p:cNvSpPr txBox="1">
            <a:spLocks noChangeArrowheads="1"/>
          </p:cNvSpPr>
          <p:nvPr/>
        </p:nvSpPr>
        <p:spPr bwMode="auto">
          <a:xfrm>
            <a:off x="946150" y="2022475"/>
            <a:ext cx="1571625" cy="3273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400" b="1" noProof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zhi </a:t>
            </a:r>
            <a:endParaRPr lang="en-US" altLang="zh-CN" sz="4400" b="1" noProof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4400" b="1" noProof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chi</a:t>
            </a:r>
            <a:endParaRPr lang="en-US" altLang="zh-CN" sz="4400" b="1" noProof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4400" b="1" noProof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shi</a:t>
            </a:r>
            <a:endParaRPr lang="en-US" altLang="zh-CN" sz="4400" b="1" noProof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4400" b="1" noProof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ri</a:t>
            </a:r>
            <a:endParaRPr lang="en-US" altLang="zh-CN" sz="4400" b="1" noProof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0" name="Text Box 1026"/>
          <p:cNvSpPr txBox="1">
            <a:spLocks noChangeArrowheads="1"/>
          </p:cNvSpPr>
          <p:nvPr/>
        </p:nvSpPr>
        <p:spPr bwMode="auto">
          <a:xfrm>
            <a:off x="3214688" y="2000250"/>
            <a:ext cx="4857750" cy="3273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400" b="1" noProof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zhī zhí zhǐ zhì</a:t>
            </a:r>
            <a:endParaRPr lang="en-US" altLang="zh-CN" sz="4400" b="1" noProof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4400" b="1" noProof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chī chí chǐ chì</a:t>
            </a:r>
            <a:endParaRPr lang="en-US" altLang="zh-CN" sz="4400" b="1" noProof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4400" b="1" noProof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shī shí shǐ shì</a:t>
            </a:r>
            <a:endParaRPr lang="en-US" altLang="zh-CN" sz="4400" b="1" noProof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4400" b="1" noProof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rī  rí  rǐ  rì</a:t>
            </a:r>
            <a:endParaRPr lang="en-US" altLang="zh-CN" sz="4400" b="1" noProof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076" name="文本框 4160"/>
          <p:cNvSpPr txBox="1"/>
          <p:nvPr/>
        </p:nvSpPr>
        <p:spPr>
          <a:xfrm>
            <a:off x="963613" y="714375"/>
            <a:ext cx="1425575" cy="5492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zh-CN" sz="3000" b="1" noProof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学一学</a:t>
            </a:r>
            <a:endParaRPr lang="zh-CN" altLang="zh-CN" sz="3000" b="1" noProof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14313" y="63502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66713" y="65026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PA_文本框 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6132" y="6750278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1273" name="PA_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9031288" y="196850"/>
            <a:ext cx="4762" cy="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文本框 4160"/>
          <p:cNvSpPr txBox="1"/>
          <p:nvPr/>
        </p:nvSpPr>
        <p:spPr>
          <a:xfrm>
            <a:off x="785813" y="642938"/>
            <a:ext cx="1425575" cy="5492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000" b="1" noProof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读一读</a:t>
            </a:r>
            <a:endParaRPr lang="zh-CN" altLang="zh-CN" sz="3000" b="1" noProof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71500" y="1357313"/>
            <a:ext cx="7785100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4313" y="63502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_文本框 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6713" y="65026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6132" y="6750278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2295" name="PA_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9031288" y="196850"/>
            <a:ext cx="4762" cy="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284788" y="2506663"/>
            <a:ext cx="28575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cā</a:t>
            </a:r>
            <a:r>
              <a:rPr lang="en-US" altLang="zh-CN" sz="4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zhuō </a:t>
            </a:r>
            <a:r>
              <a:rPr lang="en-US" altLang="zh-CN" sz="40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zi</a:t>
            </a:r>
            <a:endParaRPr lang="zh-CN" altLang="en-US" sz="4000" b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416550" y="3303588"/>
            <a:ext cx="3184525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擦  </a:t>
            </a:r>
            <a:r>
              <a:rPr lang="zh-CN" altLang="en-US" sz="4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桌</a:t>
            </a:r>
            <a:r>
              <a:rPr lang="zh-CN" altLang="en-US" sz="40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子</a:t>
            </a:r>
            <a:endParaRPr lang="zh-CN" altLang="en-US" sz="4000" b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57223" y="1857361"/>
            <a:ext cx="3571901" cy="3044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6" name="文本框 4160"/>
          <p:cNvSpPr txBox="1"/>
          <p:nvPr/>
        </p:nvSpPr>
        <p:spPr>
          <a:xfrm>
            <a:off x="963613" y="714375"/>
            <a:ext cx="1425575" cy="5492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000" b="1" noProof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读一读</a:t>
            </a:r>
            <a:endParaRPr lang="zh-CN" altLang="zh-CN" sz="3000" b="1" noProof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4313" y="63502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PA_文本框 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6713" y="65026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6132" y="6750278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3321" name="PA_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9031288" y="196850"/>
            <a:ext cx="4762" cy="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715000" y="2506663"/>
            <a:ext cx="28575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zhé </a:t>
            </a:r>
            <a:r>
              <a:rPr lang="en-US" altLang="zh-CN" sz="4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zhǐ</a:t>
            </a:r>
            <a:endParaRPr lang="zh-CN" altLang="en-US" sz="4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786438" y="3363913"/>
            <a:ext cx="2500312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折  </a:t>
            </a:r>
            <a:r>
              <a:rPr lang="zh-CN" altLang="en-US" sz="4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纸</a:t>
            </a:r>
            <a:endParaRPr lang="zh-CN" altLang="en-US" sz="4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05732" y="1988840"/>
            <a:ext cx="3911716" cy="3317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6" name="文本框 4160"/>
          <p:cNvSpPr txBox="1"/>
          <p:nvPr/>
        </p:nvSpPr>
        <p:spPr>
          <a:xfrm>
            <a:off x="1000125" y="714375"/>
            <a:ext cx="1425575" cy="5492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000" b="1" noProof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读一读</a:t>
            </a:r>
            <a:endParaRPr lang="zh-CN" altLang="zh-CN" sz="3000" b="1" noProof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4313" y="63502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PA_文本框 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6713" y="65026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6132" y="6750278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4345" name="PA_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9031288" y="196850"/>
            <a:ext cx="4762" cy="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矩形 9"/>
          <p:cNvSpPr/>
          <p:nvPr/>
        </p:nvSpPr>
        <p:spPr>
          <a:xfrm>
            <a:off x="2286000" y="285750"/>
            <a:ext cx="5286375" cy="58374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 noProof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rào kǒu lìng </a:t>
            </a:r>
            <a:endParaRPr lang="en-US" altLang="zh-CN" sz="2800" b="1" noProof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800" b="1" noProof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绕   口  令 </a:t>
            </a:r>
            <a:endParaRPr lang="en-US" altLang="zh-CN" sz="2800" b="1" noProof="1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 noProof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sì shì sì  </a:t>
            </a:r>
            <a:b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r>
              <a:rPr lang="zh-CN" altLang="en-US" sz="2800" b="1" noProof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四 是  四 ，</a:t>
            </a:r>
            <a:endParaRPr lang="en-US" altLang="zh-CN" sz="2800" b="1" noProof="1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 noProof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shí shì shí</a:t>
            </a:r>
            <a:r>
              <a:rPr lang="zh-CN" altLang="en-US" sz="2800" b="1" noProof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</a:t>
            </a:r>
            <a:endParaRPr lang="en-US" altLang="zh-CN" sz="2800" b="1" noProof="1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800" b="1" noProof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十  是  十。</a:t>
            </a:r>
            <a:r>
              <a:rPr lang="en-US" altLang="zh-CN" sz="2800" b="1" noProof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b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r>
              <a:rPr lang="en-US" altLang="zh-CN" sz="2800" b="1" noProof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shí sì shì shí sì </a:t>
            </a:r>
            <a:endParaRPr lang="en-US" altLang="zh-CN" sz="2800" b="1" noProof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noProof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十  四  是  十 四，</a:t>
            </a:r>
            <a:endParaRPr lang="en-US" altLang="zh-CN" sz="2800" b="1" noProof="1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noProof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sì shí shì sì shí</a:t>
            </a:r>
            <a:endParaRPr lang="en-US" altLang="zh-CN" sz="2800" b="1" noProof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noProof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四 十  是  四 十。</a:t>
            </a:r>
            <a:b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r>
              <a:rPr lang="en-US" altLang="zh-CN" sz="2800" b="1" noProof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sì shí bú shì shí sì</a:t>
            </a:r>
            <a:endParaRPr lang="en-US" altLang="zh-CN" sz="2800" b="1" noProof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noProof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四 十  不 是  十  四，</a:t>
            </a:r>
            <a:endParaRPr lang="en-US" altLang="zh-CN" sz="2800" b="1" noProof="1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noProof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shí sì bú shì sì shí</a:t>
            </a:r>
            <a:endParaRPr lang="it-IT" altLang="zh-CN" sz="2800" b="1" noProof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noProof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十  四 不  是 四  十</a:t>
            </a:r>
            <a:r>
              <a:rPr lang="zh-CN" altLang="en-US" sz="2800" b="1" noProof="1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</a:t>
            </a:r>
            <a:endParaRPr lang="zh-CN" altLang="en-US" sz="2800" b="1" noProof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076" name="文本框 4160"/>
          <p:cNvSpPr txBox="1"/>
          <p:nvPr/>
        </p:nvSpPr>
        <p:spPr>
          <a:xfrm>
            <a:off x="214313" y="2214563"/>
            <a:ext cx="1425575" cy="5492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000" b="1" noProof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读一读</a:t>
            </a:r>
            <a:endParaRPr lang="zh-CN" altLang="zh-CN" sz="3000" b="1" noProof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5364" name="Picture 4" descr="http://p4.so.qhimg.com/bdr/_240_/t01aeb682eeda373334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806258" y="5498013"/>
            <a:ext cx="12446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570038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A_文本框 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14313" y="63502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6713" y="65026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PA_文本框 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28596" y="6286520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5369" name="PA_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031288" y="196850"/>
            <a:ext cx="4762" cy="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文本框 4160"/>
          <p:cNvSpPr txBox="1"/>
          <p:nvPr/>
        </p:nvSpPr>
        <p:spPr>
          <a:xfrm>
            <a:off x="963613" y="714375"/>
            <a:ext cx="1808162" cy="5492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000" b="1" noProof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巩固练习</a:t>
            </a:r>
            <a:endParaRPr lang="zh-CN" altLang="zh-CN" sz="3000" b="1" noProof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387" name="文本框 3"/>
          <p:cNvSpPr txBox="1">
            <a:spLocks noChangeArrowheads="1"/>
          </p:cNvSpPr>
          <p:nvPr/>
        </p:nvSpPr>
        <p:spPr bwMode="auto">
          <a:xfrm>
            <a:off x="899592" y="2191235"/>
            <a:ext cx="7604125" cy="1482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打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开</a:t>
            </a: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基础训练</a:t>
            </a: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-《</a:t>
            </a:r>
            <a:r>
              <a:rPr lang="en-US" altLang="zh-CN" sz="3200" b="1" dirty="0" err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zh</a:t>
            </a: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3200" b="1" dirty="0" err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ch</a:t>
            </a: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3200" b="1" dirty="0" err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sh</a:t>
            </a: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r》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”，一起来闯关吧！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14313" y="63502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66713" y="65026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PA_文本框 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6132" y="6750278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6392" name="PA_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9031288" y="196850"/>
            <a:ext cx="4762" cy="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08"/>
          <p:cNvSpPr>
            <a:spLocks noChangeArrowheads="1"/>
          </p:cNvSpPr>
          <p:nvPr/>
        </p:nvSpPr>
        <p:spPr bwMode="auto">
          <a:xfrm>
            <a:off x="642938" y="1428750"/>
            <a:ext cx="6215062" cy="4286250"/>
          </a:xfrm>
          <a:prstGeom prst="roundRect">
            <a:avLst>
              <a:gd name="adj" fmla="val 5074"/>
            </a:avLst>
          </a:prstGeom>
          <a:solidFill>
            <a:srgbClr val="FFFFFF"/>
          </a:solidFill>
          <a:ln w="57150" cmpd="sng">
            <a:solidFill>
              <a:srgbClr val="99CC00"/>
            </a:solidFill>
            <a:rou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800" kern="0" dirty="0">
              <a:solidFill>
                <a:sysClr val="windowText" lastClr="000000"/>
              </a:solidFill>
              <a:latin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0" y="357188"/>
            <a:ext cx="2500313" cy="7080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新课学习</a:t>
            </a:r>
            <a:endParaRPr lang="zh-CN" altLang="en-US" sz="4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52" name="TextBox 7"/>
          <p:cNvSpPr txBox="1">
            <a:spLocks noChangeArrowheads="1"/>
          </p:cNvSpPr>
          <p:nvPr/>
        </p:nvSpPr>
        <p:spPr bwMode="auto">
          <a:xfrm>
            <a:off x="785813" y="2002118"/>
            <a:ext cx="6072187" cy="31395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z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、</a:t>
            </a: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c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、</a:t>
            </a: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 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已经是我们的好朋友了，和它们一起做游戏可真开心！它们还有几个兄弟，都是谁呢？原来，它们是“</a:t>
            </a:r>
            <a:r>
              <a:rPr lang="en-US" altLang="zh-CN" sz="3200" b="1" dirty="0" err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zh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、</a:t>
            </a:r>
            <a:r>
              <a:rPr lang="en-US" altLang="zh-CN" sz="3200" b="1" dirty="0" err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ch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、</a:t>
            </a:r>
            <a:r>
              <a:rPr lang="en-US" altLang="zh-CN" sz="3200" b="1" dirty="0" err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sh</a:t>
            </a: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”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，还有小弟 “</a:t>
            </a: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r”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。赶快来认识一下它们吧，你一定会有新的收获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9" name="Picture 2" descr="F:\360安全浏览器下载\六一\Nipic_2531170_b95b5e79d8a6cffe\3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983413" y="3571875"/>
            <a:ext cx="2160587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4313" y="63502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PA_文本框 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6713" y="65026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6132" y="6750278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057" name="PA_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9031288" y="196850"/>
            <a:ext cx="4762" cy="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文本框 4160"/>
          <p:cNvSpPr txBox="1"/>
          <p:nvPr/>
        </p:nvSpPr>
        <p:spPr>
          <a:xfrm>
            <a:off x="714375" y="285750"/>
            <a:ext cx="1423988" cy="5492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000" b="1" noProof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说一说</a:t>
            </a:r>
            <a:endParaRPr lang="zh-CN" altLang="en-US" sz="3000" b="1" noProof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053" name="图片 1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57250" y="1714500"/>
            <a:ext cx="6530975" cy="4000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100" name="Text Box 8"/>
          <p:cNvSpPr txBox="1">
            <a:spLocks noChangeArrowheads="1"/>
          </p:cNvSpPr>
          <p:nvPr/>
        </p:nvSpPr>
        <p:spPr bwMode="auto">
          <a:xfrm>
            <a:off x="2786063" y="5857875"/>
            <a:ext cx="3000375" cy="6771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看图说故事</a:t>
            </a:r>
            <a:endParaRPr lang="zh-CN" altLang="en-US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" name="组合 10"/>
          <p:cNvGrpSpPr/>
          <p:nvPr/>
        </p:nvGrpSpPr>
        <p:grpSpPr bwMode="auto">
          <a:xfrm>
            <a:off x="3429000" y="0"/>
            <a:ext cx="3429000" cy="1714500"/>
            <a:chOff x="3428992" y="0"/>
            <a:chExt cx="3429024" cy="1714488"/>
          </a:xfrm>
        </p:grpSpPr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3428992" y="0"/>
              <a:ext cx="3429024" cy="1714488"/>
            </a:xfrm>
            <a:prstGeom prst="cloudCallout">
              <a:avLst>
                <a:gd name="adj1" fmla="val -73791"/>
                <a:gd name="adj2" fmla="val 75886"/>
              </a:avLst>
            </a:prstGeom>
            <a:solidFill>
              <a:srgbClr val="00B050"/>
            </a:solidFill>
            <a:ln w="9525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2800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4104" name="TextBox 9"/>
            <p:cNvSpPr txBox="1">
              <a:spLocks noChangeArrowheads="1"/>
            </p:cNvSpPr>
            <p:nvPr/>
          </p:nvSpPr>
          <p:spPr bwMode="auto">
            <a:xfrm>
              <a:off x="3929058" y="214290"/>
              <a:ext cx="2857520" cy="9541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想一想，图片中都有哪些字母？</a:t>
              </a:r>
              <a:endPara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12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4313" y="63502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214938" y="1214438"/>
            <a:ext cx="1854200" cy="157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9600" b="1" dirty="0" err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zh</a:t>
            </a:r>
            <a:endParaRPr lang="en-US" altLang="zh-CN" sz="96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929063" y="2928938"/>
            <a:ext cx="5214937" cy="165045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平舌</a:t>
            </a:r>
            <a:r>
              <a:rPr lang="en-US" altLang="zh-CN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z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，声母</a:t>
            </a:r>
            <a:r>
              <a:rPr lang="en-US" altLang="zh-CN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h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，合起来，就是</a:t>
            </a:r>
            <a:r>
              <a:rPr lang="en-US" altLang="zh-CN" sz="3600" b="1" dirty="0" err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zh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</a:t>
            </a:r>
            <a:endParaRPr lang="en-US" altLang="zh-CN" sz="36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5124" name="图片 10" descr="图片1.png"/>
          <p:cNvPicPr>
            <a:picLocks noChangeAspect="1" noChangeArrowheads="1"/>
          </p:cNvPicPr>
          <p:nvPr/>
        </p:nvPicPr>
        <p:blipFill>
          <a:blip r:embed="rId1" cstate="email"/>
          <a:srcRect r="13963"/>
          <a:stretch>
            <a:fillRect/>
          </a:stretch>
        </p:blipFill>
        <p:spPr bwMode="auto">
          <a:xfrm>
            <a:off x="642938" y="1785938"/>
            <a:ext cx="2773362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文本框 4160"/>
          <p:cNvSpPr txBox="1"/>
          <p:nvPr/>
        </p:nvSpPr>
        <p:spPr>
          <a:xfrm>
            <a:off x="987425" y="714375"/>
            <a:ext cx="1423988" cy="5492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zh-CN" sz="3000" b="1" noProof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读一读</a:t>
            </a:r>
            <a:endParaRPr lang="zh-CN" altLang="zh-CN" sz="3000" b="1" noProof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85813" y="5000625"/>
            <a:ext cx="7829550" cy="1477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812800"/>
            <a:r>
              <a:rPr lang="zh-CN" altLang="en-US" sz="3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发音方法：舌尖向前平伸，抵住上齿背，憋住气，然后舌尖稍稍离开，形成窄缝，让气流从中挤出来。</a:t>
            </a:r>
            <a:endParaRPr lang="zh-CN" altLang="en-US" sz="3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4313" y="63502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PA_文本框 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6713" y="65026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6132" y="6750278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5130" name="PA_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9031288" y="196850"/>
            <a:ext cx="4762" cy="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 build="p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072063" y="1357313"/>
            <a:ext cx="1643062" cy="157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9600" b="1" dirty="0" err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ch</a:t>
            </a:r>
            <a:endParaRPr lang="en-US" altLang="zh-CN" sz="96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571875" y="3143250"/>
            <a:ext cx="5214938" cy="165045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平舌</a:t>
            </a:r>
            <a:r>
              <a:rPr lang="en-US" altLang="zh-CN" sz="36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c</a:t>
            </a:r>
            <a:r>
              <a:rPr lang="zh-CN" altLang="en-US" sz="36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，声母</a:t>
            </a:r>
            <a:r>
              <a:rPr lang="en-US" altLang="zh-CN" sz="36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h</a:t>
            </a:r>
            <a:r>
              <a:rPr lang="zh-CN" altLang="en-US" sz="36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，合起来，就是</a:t>
            </a:r>
            <a:r>
              <a:rPr lang="en-US" altLang="zh-CN" sz="3600" b="1" dirty="0" err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ch</a:t>
            </a:r>
            <a:r>
              <a:rPr lang="zh-CN" altLang="en-US" sz="36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</a:t>
            </a:r>
            <a:endParaRPr lang="en-US" altLang="zh-CN" sz="36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14375" y="2286000"/>
            <a:ext cx="235743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文本框 4160"/>
          <p:cNvSpPr txBox="1"/>
          <p:nvPr/>
        </p:nvSpPr>
        <p:spPr>
          <a:xfrm>
            <a:off x="987425" y="714375"/>
            <a:ext cx="1423988" cy="5492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zh-CN" sz="3000" b="1" noProof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读一读</a:t>
            </a:r>
            <a:endParaRPr lang="zh-CN" altLang="zh-CN" sz="3000" b="1" noProof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28688" y="5214938"/>
            <a:ext cx="7539037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900430"/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发音方法：发音部位、方法跟</a:t>
            </a:r>
            <a:r>
              <a:rPr lang="en-US" altLang="zh-CN" sz="3600" b="1" dirty="0" err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zh</a:t>
            </a:r>
            <a:r>
              <a:rPr lang="en-US" altLang="zh-CN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大体相同，只是吐出的气流较强。 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4313" y="63502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PA_文本框 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6713" y="65026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6132" y="6750278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6154" name="PA_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9031288" y="196850"/>
            <a:ext cx="4762" cy="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143500" y="1071563"/>
            <a:ext cx="2000250" cy="157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9600" b="1" dirty="0" err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sh</a:t>
            </a:r>
            <a:endParaRPr lang="en-US" altLang="zh-CN" sz="96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714750" y="2571750"/>
            <a:ext cx="4857750" cy="165045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平舌</a:t>
            </a:r>
            <a:r>
              <a:rPr lang="en-US" altLang="zh-CN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，声母</a:t>
            </a:r>
            <a:r>
              <a:rPr lang="en-US" altLang="zh-CN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h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，合起来，就是</a:t>
            </a:r>
            <a:r>
              <a:rPr lang="en-US" altLang="zh-CN" sz="3600" b="1" dirty="0" err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sh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</a:t>
            </a:r>
            <a:endParaRPr lang="en-US" altLang="zh-CN" sz="36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7172" name="Picture 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14375" y="2000250"/>
            <a:ext cx="26479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文本框 4160"/>
          <p:cNvSpPr txBox="1"/>
          <p:nvPr/>
        </p:nvSpPr>
        <p:spPr>
          <a:xfrm>
            <a:off x="987425" y="714375"/>
            <a:ext cx="1423988" cy="5492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zh-CN" sz="3000" b="1" noProof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读一读</a:t>
            </a:r>
            <a:endParaRPr lang="zh-CN" altLang="zh-CN" sz="3000" b="1" noProof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101725" y="4367213"/>
            <a:ext cx="7416800" cy="1939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984250"/>
            <a:r>
              <a:rPr lang="zh-CN" altLang="en-US" sz="4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发音方法：舌尖翘起，靠近硬腭前端，形成细缝让气流从中挤出来。</a:t>
            </a:r>
            <a:endParaRPr lang="zh-CN" altLang="en-US" sz="4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4313" y="63502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PA_文本框 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6713" y="65026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6132" y="6750278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7178" name="PA_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9031288" y="196850"/>
            <a:ext cx="4762" cy="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286375" y="1214438"/>
            <a:ext cx="1033463" cy="221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3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r</a:t>
            </a:r>
            <a:endParaRPr lang="en-US" altLang="zh-CN" sz="138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143375" y="3357563"/>
            <a:ext cx="3786188" cy="106984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种子发芽</a:t>
            </a:r>
            <a:r>
              <a:rPr lang="en-US" altLang="zh-CN" sz="4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r </a:t>
            </a:r>
            <a:r>
              <a:rPr lang="en-US" altLang="zh-CN" sz="4800" b="1" dirty="0" err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r</a:t>
            </a:r>
            <a:r>
              <a:rPr lang="en-US" altLang="zh-CN" sz="4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4800" b="1" dirty="0" err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r</a:t>
            </a:r>
            <a:endParaRPr lang="en-US" altLang="zh-CN" sz="36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8196" name="Picture 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57250" y="1714500"/>
            <a:ext cx="2500313" cy="311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文本框 4160"/>
          <p:cNvSpPr txBox="1"/>
          <p:nvPr/>
        </p:nvSpPr>
        <p:spPr>
          <a:xfrm>
            <a:off x="987425" y="714375"/>
            <a:ext cx="1423988" cy="5492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zh-CN" sz="3000" b="1" noProof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读一读</a:t>
            </a:r>
            <a:endParaRPr lang="zh-CN" altLang="zh-CN" sz="3000" b="1" noProof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85813" y="4919663"/>
            <a:ext cx="8072437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发音方法：舌尖翘起，靠近硬腭前端，形成细缝让气流从中挤出来。</a:t>
            </a:r>
            <a:endParaRPr lang="zh-CN" altLang="en-US" sz="4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4313" y="63502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858611" y="1916832"/>
            <a:ext cx="7272338" cy="2082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1400" noProof="1">
              <a:solidFill>
                <a:schemeClr val="accent3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156200" y="2141538"/>
            <a:ext cx="1558925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8000" b="1" dirty="0" err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sh</a:t>
            </a:r>
            <a:endParaRPr lang="en-US" altLang="zh-CN" sz="80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571875" y="2141538"/>
            <a:ext cx="1428750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8000" b="1" dirty="0" err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ch</a:t>
            </a:r>
            <a:endParaRPr lang="en-US" altLang="zh-CN" sz="80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592263" y="2141538"/>
            <a:ext cx="1785937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8000" b="1" dirty="0" err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zh</a:t>
            </a:r>
            <a:endParaRPr lang="zh-CN" altLang="en-US" sz="8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786563" y="2141538"/>
            <a:ext cx="785812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8000" b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r</a:t>
            </a:r>
            <a:endParaRPr lang="en-US" altLang="zh-CN" sz="8000" b="1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云形 9"/>
          <p:cNvSpPr/>
          <p:nvPr/>
        </p:nvSpPr>
        <p:spPr>
          <a:xfrm>
            <a:off x="2500313" y="214313"/>
            <a:ext cx="4429125" cy="1928812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读一读，你发现了什么？</a:t>
            </a:r>
            <a:endParaRPr lang="zh-CN" altLang="en-US" sz="3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857375" y="4786313"/>
            <a:ext cx="4786313" cy="769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它们都是翘舌声母。</a:t>
            </a:r>
            <a:endParaRPr lang="zh-CN" altLang="en-US" sz="4400" b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14313" y="63502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7" grpId="0"/>
      <p:bldP spid="1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1447800" y="3357563"/>
            <a:ext cx="6477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1447800" y="4652963"/>
            <a:ext cx="6477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>
            <a:off x="1447800" y="3748088"/>
            <a:ext cx="6477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1447800" y="4200525"/>
            <a:ext cx="6477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246" name="Text Box 3"/>
          <p:cNvSpPr txBox="1">
            <a:spLocks noChangeArrowheads="1"/>
          </p:cNvSpPr>
          <p:nvPr/>
        </p:nvSpPr>
        <p:spPr bwMode="auto">
          <a:xfrm>
            <a:off x="1116013" y="1411288"/>
            <a:ext cx="7200900" cy="14773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请同学们说一说</a:t>
            </a:r>
            <a:r>
              <a:rPr lang="en-US" altLang="zh-CN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个声母在四线三格中的位置。 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619250" y="3213100"/>
            <a:ext cx="65532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72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zh  ch  sh  r </a:t>
            </a:r>
            <a:endParaRPr lang="en-US" altLang="zh-CN" sz="7200" b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076" name="文本框 4160"/>
          <p:cNvSpPr txBox="1"/>
          <p:nvPr/>
        </p:nvSpPr>
        <p:spPr>
          <a:xfrm>
            <a:off x="987425" y="714375"/>
            <a:ext cx="1423988" cy="5492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zh-CN" sz="3000" b="1" noProof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写一写</a:t>
            </a:r>
            <a:endParaRPr lang="zh-CN" altLang="zh-CN" sz="3000" b="1" noProof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5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14313" y="635022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6132" y="6750278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0252" name="PA_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9031288" y="196850"/>
            <a:ext cx="4762" cy="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PA" val="v3.0.1"/>
</p:tagLst>
</file>

<file path=ppt/tags/tag11.xml><?xml version="1.0" encoding="utf-8"?>
<p:tagLst xmlns:p="http://schemas.openxmlformats.org/presentationml/2006/main">
  <p:tag name="PA" val="v3.0.1"/>
</p:tagLst>
</file>

<file path=ppt/tags/tag12.xml><?xml version="1.0" encoding="utf-8"?>
<p:tagLst xmlns:p="http://schemas.openxmlformats.org/presentationml/2006/main">
  <p:tag name="PA" val="v3.0.1"/>
</p:tagLst>
</file>

<file path=ppt/tags/tag13.xml><?xml version="1.0" encoding="utf-8"?>
<p:tagLst xmlns:p="http://schemas.openxmlformats.org/presentationml/2006/main">
  <p:tag name="PA" val="v3.0.1"/>
</p:tagLst>
</file>

<file path=ppt/tags/tag14.xml><?xml version="1.0" encoding="utf-8"?>
<p:tagLst xmlns:p="http://schemas.openxmlformats.org/presentationml/2006/main">
  <p:tag name="PA" val="v3.0.1"/>
</p:tagLst>
</file>

<file path=ppt/tags/tag15.xml><?xml version="1.0" encoding="utf-8"?>
<p:tagLst xmlns:p="http://schemas.openxmlformats.org/presentationml/2006/main">
  <p:tag name="PA" val="v3.0.1"/>
</p:tagLst>
</file>

<file path=ppt/tags/tag16.xml><?xml version="1.0" encoding="utf-8"?>
<p:tagLst xmlns:p="http://schemas.openxmlformats.org/presentationml/2006/main">
  <p:tag name="PA" val="v3.0.1"/>
</p:tagLst>
</file>

<file path=ppt/tags/tag17.xml><?xml version="1.0" encoding="utf-8"?>
<p:tagLst xmlns:p="http://schemas.openxmlformats.org/presentationml/2006/main">
  <p:tag name="PA" val="v3.0.1"/>
</p:tagLst>
</file>

<file path=ppt/tags/tag18.xml><?xml version="1.0" encoding="utf-8"?>
<p:tagLst xmlns:p="http://schemas.openxmlformats.org/presentationml/2006/main">
  <p:tag name="PA" val="v3.0.1"/>
</p:tagLst>
</file>

<file path=ppt/tags/tag19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PA" val="v3.0.1"/>
</p:tagLst>
</file>

<file path=ppt/tags/tag20.xml><?xml version="1.0" encoding="utf-8"?>
<p:tagLst xmlns:p="http://schemas.openxmlformats.org/presentationml/2006/main">
  <p:tag name="PA" val="v3.0.1"/>
</p:tagLst>
</file>

<file path=ppt/tags/tag21.xml><?xml version="1.0" encoding="utf-8"?>
<p:tagLst xmlns:p="http://schemas.openxmlformats.org/presentationml/2006/main">
  <p:tag name="PA" val="v3.0.1"/>
</p:tagLst>
</file>

<file path=ppt/tags/tag22.xml><?xml version="1.0" encoding="utf-8"?>
<p:tagLst xmlns:p="http://schemas.openxmlformats.org/presentationml/2006/main">
  <p:tag name="PA" val="v3.0.1"/>
</p:tagLst>
</file>

<file path=ppt/tags/tag23.xml><?xml version="1.0" encoding="utf-8"?>
<p:tagLst xmlns:p="http://schemas.openxmlformats.org/presentationml/2006/main">
  <p:tag name="PA" val="v3.0.1"/>
</p:tagLst>
</file>

<file path=ppt/tags/tag24.xml><?xml version="1.0" encoding="utf-8"?>
<p:tagLst xmlns:p="http://schemas.openxmlformats.org/presentationml/2006/main">
  <p:tag name="PA" val="v3.0.1"/>
</p:tagLst>
</file>

<file path=ppt/tags/tag25.xml><?xml version="1.0" encoding="utf-8"?>
<p:tagLst xmlns:p="http://schemas.openxmlformats.org/presentationml/2006/main">
  <p:tag name="PA" val="v3.0.1"/>
</p:tagLst>
</file>

<file path=ppt/tags/tag26.xml><?xml version="1.0" encoding="utf-8"?>
<p:tagLst xmlns:p="http://schemas.openxmlformats.org/presentationml/2006/main">
  <p:tag name="PA" val="v3.0.1"/>
</p:tagLst>
</file>

<file path=ppt/tags/tag27.xml><?xml version="1.0" encoding="utf-8"?>
<p:tagLst xmlns:p="http://schemas.openxmlformats.org/presentationml/2006/main">
  <p:tag name="PA" val="v3.0.1"/>
</p:tagLst>
</file>

<file path=ppt/tags/tag28.xml><?xml version="1.0" encoding="utf-8"?>
<p:tagLst xmlns:p="http://schemas.openxmlformats.org/presentationml/2006/main">
  <p:tag name="PA" val="v3.0.1"/>
</p:tagLst>
</file>

<file path=ppt/tags/tag29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30.xml><?xml version="1.0" encoding="utf-8"?>
<p:tagLst xmlns:p="http://schemas.openxmlformats.org/presentationml/2006/main">
  <p:tag name="PA" val="v3.0.1"/>
</p:tagLst>
</file>

<file path=ppt/tags/tag31.xml><?xml version="1.0" encoding="utf-8"?>
<p:tagLst xmlns:p="http://schemas.openxmlformats.org/presentationml/2006/main">
  <p:tag name="PA" val="v3.0.1"/>
</p:tagLst>
</file>

<file path=ppt/tags/tag32.xml><?xml version="1.0" encoding="utf-8"?>
<p:tagLst xmlns:p="http://schemas.openxmlformats.org/presentationml/2006/main">
  <p:tag name="PA" val="v3.0.1"/>
</p:tagLst>
</file>

<file path=ppt/tags/tag33.xml><?xml version="1.0" encoding="utf-8"?>
<p:tagLst xmlns:p="http://schemas.openxmlformats.org/presentationml/2006/main">
  <p:tag name="PA" val="v3.0.1"/>
</p:tagLst>
</file>

<file path=ppt/tags/tag34.xml><?xml version="1.0" encoding="utf-8"?>
<p:tagLst xmlns:p="http://schemas.openxmlformats.org/presentationml/2006/main">
  <p:tag name="PA" val="v3.0.1"/>
</p:tagLst>
</file>

<file path=ppt/tags/tag35.xml><?xml version="1.0" encoding="utf-8"?>
<p:tagLst xmlns:p="http://schemas.openxmlformats.org/presentationml/2006/main">
  <p:tag name="PA" val="v3.0.1"/>
</p:tagLst>
</file>

<file path=ppt/tags/tag36.xml><?xml version="1.0" encoding="utf-8"?>
<p:tagLst xmlns:p="http://schemas.openxmlformats.org/presentationml/2006/main">
  <p:tag name="PA" val="v3.0.1"/>
</p:tagLst>
</file>

<file path=ppt/tags/tag37.xml><?xml version="1.0" encoding="utf-8"?>
<p:tagLst xmlns:p="http://schemas.openxmlformats.org/presentationml/2006/main">
  <p:tag name="PA" val="v3.0.1"/>
</p:tagLst>
</file>

<file path=ppt/tags/tag38.xml><?xml version="1.0" encoding="utf-8"?>
<p:tagLst xmlns:p="http://schemas.openxmlformats.org/presentationml/2006/main">
  <p:tag name="PA" val="v3.0.1"/>
</p:tagLst>
</file>

<file path=ppt/tags/tag39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40.xml><?xml version="1.0" encoding="utf-8"?>
<p:tagLst xmlns:p="http://schemas.openxmlformats.org/presentationml/2006/main">
  <p:tag name="PA" val="v3.0.1"/>
</p:tagLst>
</file>

<file path=ppt/tags/tag41.xml><?xml version="1.0" encoding="utf-8"?>
<p:tagLst xmlns:p="http://schemas.openxmlformats.org/presentationml/2006/main">
  <p:tag name="PA" val="v3.0.1"/>
</p:tagLst>
</file>

<file path=ppt/tags/tag42.xml><?xml version="1.0" encoding="utf-8"?>
<p:tagLst xmlns:p="http://schemas.openxmlformats.org/presentationml/2006/main">
  <p:tag name="PA" val="v3.0.1"/>
</p:tagLst>
</file>

<file path=ppt/tags/tag43.xml><?xml version="1.0" encoding="utf-8"?>
<p:tagLst xmlns:p="http://schemas.openxmlformats.org/presentationml/2006/main">
  <p:tag name="PA" val="v3.0.1"/>
</p:tagLst>
</file>

<file path=ppt/tags/tag44.xml><?xml version="1.0" encoding="utf-8"?>
<p:tagLst xmlns:p="http://schemas.openxmlformats.org/presentationml/2006/main">
  <p:tag name="PA" val="v3.0.1"/>
</p:tagLst>
</file>

<file path=ppt/tags/tag45.xml><?xml version="1.0" encoding="utf-8"?>
<p:tagLst xmlns:p="http://schemas.openxmlformats.org/presentationml/2006/main">
  <p:tag name="PA" val="v3.0.1"/>
</p:tagLst>
</file>

<file path=ppt/tags/tag46.xml><?xml version="1.0" encoding="utf-8"?>
<p:tagLst xmlns:p="http://schemas.openxmlformats.org/presentationml/2006/main">
  <p:tag name="PA" val="v3.0.1"/>
</p:tagLst>
</file>

<file path=ppt/tags/tag47.xml><?xml version="1.0" encoding="utf-8"?>
<p:tagLst xmlns:p="http://schemas.openxmlformats.org/presentationml/2006/main">
  <p:tag name="PA" val="v3.0.1"/>
</p:tagLst>
</file>

<file path=ppt/tags/tag48.xml><?xml version="1.0" encoding="utf-8"?>
<p:tagLst xmlns:p="http://schemas.openxmlformats.org/presentationml/2006/main">
  <p:tag name="PA" val="v3.0.1"/>
</p:tagLst>
</file>

<file path=ppt/tags/tag49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50.xml><?xml version="1.0" encoding="utf-8"?>
<p:tagLst xmlns:p="http://schemas.openxmlformats.org/presentationml/2006/main">
  <p:tag name="PA" val="v3.0.1"/>
</p:tagLst>
</file>

<file path=ppt/tags/tag51.xml><?xml version="1.0" encoding="utf-8"?>
<p:tagLst xmlns:p="http://schemas.openxmlformats.org/presentationml/2006/main">
  <p:tag name="commondata" val="eyJoZGlkIjoiN2YzNjBkOTgyNWQ1YTMxYzM3MzMwNWFiODNmOWIzYWMifQ==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807</Words>
  <Application>WPS 演示</Application>
  <PresentationFormat>全屏显示(4:3)</PresentationFormat>
  <Paragraphs>184</Paragraphs>
  <Slides>15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方正大黑简体</vt:lpstr>
      <vt:lpstr>黑体</vt:lpstr>
      <vt:lpstr>Arial</vt:lpstr>
      <vt:lpstr>Arial Unicode MS</vt:lpstr>
      <vt:lpstr>Calibri</vt:lpstr>
      <vt:lpstr>Malgun Gothic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第一PPT模板网-WWW.1PPT.COM</dc:creator>
  <cp:lastModifiedBy>罗</cp:lastModifiedBy>
  <cp:revision>4</cp:revision>
  <dcterms:created xsi:type="dcterms:W3CDTF">2018-09-02T06:59:00Z</dcterms:created>
  <dcterms:modified xsi:type="dcterms:W3CDTF">2023-10-20T07:02:27Z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D105AD58A0B24EA4BE140C97E560E10E_12</vt:lpwstr>
  </property>
  <property fmtid="{D5CDD505-2E9C-101B-9397-08002B2CF9AE}" pid="3" name="KSOProductBuildVer">
    <vt:lpwstr>2052-12.1.0.15712</vt:lpwstr>
  </property>
</Properties>
</file>