
<file path=[Content_Types].xml><?xml version="1.0" encoding="utf-8"?>
<Types xmlns="http://schemas.openxmlformats.org/package/2006/content-types"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422" r:id="rId4"/>
    <p:sldId id="411" r:id="rId6"/>
    <p:sldId id="471" r:id="rId7"/>
    <p:sldId id="452" r:id="rId8"/>
    <p:sldId id="434" r:id="rId9"/>
    <p:sldId id="435" r:id="rId10"/>
    <p:sldId id="436" r:id="rId11"/>
    <p:sldId id="437" r:id="rId12"/>
    <p:sldId id="438" r:id="rId13"/>
    <p:sldId id="439" r:id="rId14"/>
    <p:sldId id="440" r:id="rId15"/>
    <p:sldId id="441" r:id="rId16"/>
    <p:sldId id="442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415" r:id="rId26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40" d="100"/>
          <a:sy n="140" d="100"/>
        </p:scale>
        <p:origin x="-882" y="-330"/>
      </p:cViewPr>
      <p:guideLst>
        <p:guide orient="horz" pos="160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8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1" qsCatId="simple" csTypeId="urn:microsoft.com/office/officeart/2005/8/colors/colorful5#11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B0F1CA-E9C1-436F-A000-48C2317E1AEE}" type="pres">
      <dgm:prSet presAssocID="{A3CED38E-EB10-4769-9108-B2573FA8FBE4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655E6FA8-D806-4120-92B4-695524B5F569}" type="pres">
      <dgm:prSet presAssocID="{A3CED38E-EB10-4769-9108-B2573FA8FBE4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B76FD1-4D28-4EF4-BF3A-265F6D2C909C}" type="pres">
      <dgm:prSet presAssocID="{F01835B3-05F2-46DA-BD7C-EE7438DAD7CE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D789DD17-C468-41E2-88AD-4B7F7990EB39}" type="pres">
      <dgm:prSet presAssocID="{F01835B3-05F2-46DA-BD7C-EE7438DAD7CE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63207B-3AD6-472F-AB35-5DE074AB6BC2}" type="pres">
      <dgm:prSet presAssocID="{715DB15F-B18C-408D-AF4D-0B689BA0E58F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9F1752A6-F0C6-4116-8969-5F3A3113DEB4}" type="pres">
      <dgm:prSet presAssocID="{715DB15F-B18C-408D-AF4D-0B689BA0E58F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1491124"/>
        <a:chOff x="0" y="0"/>
        <a:chExt cx="6096000" cy="1491124"/>
      </a:xfrm>
    </dsp:grpSpPr>
    <dsp:sp modelId="{6BE8C442-C27B-4EE9-A58B-9E5BDD49A0C6}">
      <dsp:nvSpPr>
        <dsp:cNvPr id="3" name="圆角矩形 2"/>
        <dsp:cNvSpPr/>
      </dsp:nvSpPr>
      <dsp:spPr bwMode="white">
        <a:xfrm>
          <a:off x="0" y="393870"/>
          <a:ext cx="1172308" cy="7033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导入</a:t>
          </a:r>
        </a:p>
      </dsp:txBody>
      <dsp:txXfrm>
        <a:off x="0" y="393870"/>
        <a:ext cx="1172308" cy="703385"/>
      </dsp:txXfrm>
    </dsp:sp>
    <dsp:sp modelId="{15B0F1CA-E9C1-436F-A000-48C2317E1AEE}">
      <dsp:nvSpPr>
        <dsp:cNvPr id="4" name="右箭头 3"/>
        <dsp:cNvSpPr/>
      </dsp:nvSpPr>
      <dsp:spPr bwMode="white">
        <a:xfrm>
          <a:off x="1282505" y="600196"/>
          <a:ext cx="248529" cy="290732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1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1282505" y="600196"/>
        <a:ext cx="248529" cy="290732"/>
      </dsp:txXfrm>
    </dsp:sp>
    <dsp:sp modelId="{FAE70EB4-13DE-4207-8EEE-64892F90D980}">
      <dsp:nvSpPr>
        <dsp:cNvPr id="5" name="圆角矩形 4"/>
        <dsp:cNvSpPr/>
      </dsp:nvSpPr>
      <dsp:spPr bwMode="white">
        <a:xfrm>
          <a:off x="1641231" y="393870"/>
          <a:ext cx="1172308" cy="7033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6800000"/>
            <a:satOff val="-1175"/>
            <a:lumOff val="-1437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知识讲解</a:t>
          </a:r>
        </a:p>
      </dsp:txBody>
      <dsp:txXfrm>
        <a:off x="1641231" y="393870"/>
        <a:ext cx="1172308" cy="703385"/>
      </dsp:txXfrm>
    </dsp:sp>
    <dsp:sp modelId="{41B76FD1-4D28-4EF4-BF3A-265F6D2C909C}">
      <dsp:nvSpPr>
        <dsp:cNvPr id="6" name="右箭头 5"/>
        <dsp:cNvSpPr/>
      </dsp:nvSpPr>
      <dsp:spPr bwMode="white">
        <a:xfrm>
          <a:off x="2923735" y="600196"/>
          <a:ext cx="248529" cy="290732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10200000"/>
            <a:satOff val="-1764"/>
            <a:lumOff val="-2156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1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2923735" y="600196"/>
        <a:ext cx="248529" cy="290732"/>
      </dsp:txXfrm>
    </dsp:sp>
    <dsp:sp modelId="{2D20D324-F089-495B-A6AB-B3CA71D2E04A}">
      <dsp:nvSpPr>
        <dsp:cNvPr id="7" name="圆角矩形 6"/>
        <dsp:cNvSpPr/>
      </dsp:nvSpPr>
      <dsp:spPr bwMode="white">
        <a:xfrm>
          <a:off x="3282462" y="393870"/>
          <a:ext cx="1172308" cy="7033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13600000"/>
            <a:satOff val="-2352"/>
            <a:lumOff val="-2875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课堂练习</a:t>
          </a:r>
        </a:p>
      </dsp:txBody>
      <dsp:txXfrm>
        <a:off x="3282462" y="393870"/>
        <a:ext cx="1172308" cy="703385"/>
      </dsp:txXfrm>
    </dsp:sp>
    <dsp:sp modelId="{A363207B-3AD6-472F-AB35-5DE074AB6BC2}">
      <dsp:nvSpPr>
        <dsp:cNvPr id="8" name="右箭头 7"/>
        <dsp:cNvSpPr/>
      </dsp:nvSpPr>
      <dsp:spPr bwMode="white">
        <a:xfrm>
          <a:off x="4564966" y="600196"/>
          <a:ext cx="248529" cy="290732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20400000"/>
            <a:satOff val="-3528"/>
            <a:lumOff val="-4313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1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4564966" y="600196"/>
        <a:ext cx="248529" cy="290732"/>
      </dsp:txXfrm>
    </dsp:sp>
    <dsp:sp modelId="{C31FA319-1B76-4D24-8E64-6A83C1E0D876}">
      <dsp:nvSpPr>
        <dsp:cNvPr id="9" name="圆角矩形 8"/>
        <dsp:cNvSpPr/>
      </dsp:nvSpPr>
      <dsp:spPr bwMode="white">
        <a:xfrm>
          <a:off x="4923692" y="393870"/>
          <a:ext cx="1172308" cy="7033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20400000"/>
            <a:satOff val="-3528"/>
            <a:lumOff val="-4313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小节</a:t>
          </a:r>
        </a:p>
      </dsp:txBody>
      <dsp:txXfrm>
        <a:off x="4923692" y="393870"/>
        <a:ext cx="1172308" cy="703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说课：这次我要进行的难点教学设计的课题是：理解</a:t>
            </a:r>
            <a:r>
              <a:rPr lang="en-US" altLang="zh-CN" dirty="0"/>
              <a:t>【</a:t>
            </a:r>
            <a:r>
              <a:rPr lang="zh-CN" altLang="en-US" dirty="0"/>
              <a:t>手性分子</a:t>
            </a:r>
            <a:r>
              <a:rPr lang="en-US" altLang="zh-CN" dirty="0"/>
              <a:t>】</a:t>
            </a:r>
            <a:r>
              <a:rPr lang="zh-CN" altLang="en-US" dirty="0"/>
              <a:t>的概念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说课：主要从教学设计、教学过程、达标评测三个方面进行分析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67500" tIns="35100" rIns="67500" bIns="35100" anchor="b" anchorCtr="0">
            <a:normAutofit/>
          </a:bodyPr>
          <a:lstStyle>
            <a:lvl1pPr algn="ctr">
              <a:defRPr sz="4500" b="1" i="0" spc="2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67500" tIns="35100" rIns="67500" bIns="351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207135" algn="l"/>
                <a:tab pos="1207135" algn="l"/>
                <a:tab pos="1207135" algn="l"/>
                <a:tab pos="1207135" algn="l"/>
              </a:tabLst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67500" tIns="35100" rIns="67500" bIns="351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3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3" y="1999034"/>
            <a:ext cx="3655181" cy="2643213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●"/>
              <a:defRPr kumimoji="0" lang="zh-CN" altLang="en-US" sz="14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67500" tIns="35100" rIns="67500" bIns="35100" anchor="b" anchorCtr="0">
            <a:normAutofit/>
          </a:bodyPr>
          <a:lstStyle>
            <a:lvl1pPr>
              <a:defRPr sz="3300" b="1" i="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67500" tIns="35100" rIns="67500" bIns="351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400" b="0" i="0" u="none" strike="noStrike" kern="1200" cap="none" spc="113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67500" tIns="35100" rIns="67500" bIns="351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450"/>
              </a:spcAft>
              <a:buFont typeface="Arial" panose="020B0604020202020204" pitchFamily="34" charset="0"/>
              <a:buChar char="●"/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207135" algn="l"/>
                <a:tab pos="1207135" algn="l"/>
                <a:tab pos="1207135" algn="l"/>
                <a:tab pos="1207135" algn="l"/>
              </a:tabLst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1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100"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76200" tIns="28575" rIns="57150" bIns="28575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76200" tIns="28575" rIns="57150" bIns="28575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249" y="1166337"/>
            <a:ext cx="3924776" cy="3456146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685800" eaLnBrk="1" fontAlgn="auto" latinLnBrk="0" hangingPunct="1">
              <a:buNone/>
              <a:tabLst>
                <a:tab pos="1207135" algn="l"/>
                <a:tab pos="1207135" algn="l"/>
                <a:tab pos="1207135" algn="l"/>
                <a:tab pos="1207135" algn="l"/>
                <a:tab pos="1207135" algn="l"/>
                <a:tab pos="1207135" algn="l"/>
                <a:tab pos="1207135" algn="l"/>
                <a:tab pos="1207135" algn="l"/>
              </a:tabLst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35100" tIns="35100" rIns="35100" bIns="351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750"/>
              </a:spcAft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135" algn="l"/>
                <a:tab pos="1207135" algn="l"/>
                <a:tab pos="1207135" algn="l"/>
                <a:tab pos="1207135" algn="l"/>
              </a:tabLst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225"/>
              </a:spcAft>
              <a:buFont typeface="Wingdings" panose="05000000000000000000" charset="0"/>
              <a:buChar char="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225"/>
              </a:spcAft>
              <a:buFont typeface="Arial" panose="020B0604020202020204" pitchFamily="34" charset="0"/>
              <a:buChar char="•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67628" tIns="35243" rIns="67628" bIns="35243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4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12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11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11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 w="9525">
            <a:noFill/>
          </a:ln>
        </p:spPr>
        <p:txBody>
          <a:bodyPr vert="horz" lIns="68580" tIns="34290" rIns="68580" bIns="3429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</a:ln>
        </p:spPr>
        <p:txBody>
          <a:bodyPr vert="horz" lIns="68580" tIns="34290" rIns="68580" bIns="3429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171450"/>
            <a:r>
              <a:rPr lang="zh-CN" altLang="en-US"/>
              <a:t>第二级</a:t>
            </a:r>
            <a:endParaRPr lang="zh-CN" altLang="en-US"/>
          </a:p>
          <a:p>
            <a:pPr lvl="2" indent="-171450"/>
            <a:r>
              <a:rPr lang="zh-CN" altLang="en-US"/>
              <a:t>第三级</a:t>
            </a:r>
            <a:endParaRPr lang="zh-CN" altLang="en-US"/>
          </a:p>
          <a:p>
            <a:pPr lvl="3" indent="-171450"/>
            <a:r>
              <a:rPr lang="zh-CN" altLang="en-US"/>
              <a:t>第四级</a:t>
            </a:r>
            <a:endParaRPr lang="zh-CN" altLang="en-US"/>
          </a:p>
          <a:p>
            <a:pPr lvl="4" indent="-17145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70.xml"/><Relationship Id="rId5" Type="http://schemas.openxmlformats.org/officeDocument/2006/relationships/image" Target="../media/image7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4.wmf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71.xml"/><Relationship Id="rId3" Type="http://schemas.openxmlformats.org/officeDocument/2006/relationships/image" Target="../media/image7.png"/><Relationship Id="rId2" Type="http://schemas.openxmlformats.org/officeDocument/2006/relationships/image" Target="../media/image14.GIF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72.xml"/><Relationship Id="rId2" Type="http://schemas.openxmlformats.org/officeDocument/2006/relationships/image" Target="../media/image7.png"/><Relationship Id="rId1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73.xml"/><Relationship Id="rId4" Type="http://schemas.openxmlformats.org/officeDocument/2006/relationships/image" Target="../media/image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74.xml"/><Relationship Id="rId4" Type="http://schemas.openxmlformats.org/officeDocument/2006/relationships/image" Target="../media/image7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75.xml"/><Relationship Id="rId4" Type="http://schemas.openxmlformats.org/officeDocument/2006/relationships/image" Target="../media/image7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76.xml"/><Relationship Id="rId2" Type="http://schemas.openxmlformats.org/officeDocument/2006/relationships/image" Target="../media/image7.png"/><Relationship Id="rId1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77.xml"/><Relationship Id="rId2" Type="http://schemas.openxmlformats.org/officeDocument/2006/relationships/image" Target="../media/image7.png"/><Relationship Id="rId1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78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2.xml"/><Relationship Id="rId2" Type="http://schemas.openxmlformats.org/officeDocument/2006/relationships/tags" Target="../tags/tag79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80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2.xml"/><Relationship Id="rId6" Type="http://schemas.openxmlformats.org/officeDocument/2006/relationships/tags" Target="../tags/tag81.xml"/><Relationship Id="rId5" Type="http://schemas.openxmlformats.org/officeDocument/2006/relationships/image" Target="../media/image8.GIF"/><Relationship Id="rId4" Type="http://schemas.openxmlformats.org/officeDocument/2006/relationships/image" Target="../media/image27.png"/><Relationship Id="rId3" Type="http://schemas.openxmlformats.org/officeDocument/2006/relationships/image" Target="../media/image22.GIF"/><Relationship Id="rId2" Type="http://schemas.openxmlformats.org/officeDocument/2006/relationships/image" Target="../media/image14.GIF"/><Relationship Id="rId1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4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7.png"/><Relationship Id="rId1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7.png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7.xml"/><Relationship Id="rId4" Type="http://schemas.openxmlformats.org/officeDocument/2006/relationships/image" Target="../media/image7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68.xml"/><Relationship Id="rId3" Type="http://schemas.openxmlformats.org/officeDocument/2006/relationships/image" Target="../media/image7.png"/><Relationship Id="rId2" Type="http://schemas.openxmlformats.org/officeDocument/2006/relationships/image" Target="../media/image11.GIF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69.xml"/><Relationship Id="rId3" Type="http://schemas.openxmlformats.org/officeDocument/2006/relationships/image" Target="../media/image7.png"/><Relationship Id="rId2" Type="http://schemas.openxmlformats.org/officeDocument/2006/relationships/image" Target="../media/image11.GIF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92882" y="675323"/>
            <a:ext cx="1473518" cy="460057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893574" y="1398859"/>
            <a:ext cx="5865971" cy="106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《ang eng ing ong》</a:t>
            </a:r>
            <a:endParaRPr lang="en-US" altLang="zh-CN" sz="5000" b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2870" y="85122"/>
            <a:ext cx="3581400" cy="48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一年级</a:t>
            </a:r>
            <a:r>
              <a:rPr lang="en-US" altLang="zh-CN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上册</a:t>
            </a:r>
            <a:r>
              <a:rPr lang="en-US" altLang="zh-CN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第三单元 </a:t>
            </a:r>
            <a:r>
              <a:rPr lang="en-US" altLang="zh-CN" sz="2100" b="1" dirty="0">
                <a:solidFill>
                  <a:schemeClr val="tx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13</a:t>
            </a:r>
            <a:endParaRPr lang="en-US" altLang="zh-CN" sz="2100" b="1" dirty="0">
              <a:solidFill>
                <a:schemeClr val="tx2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02" y="2387921"/>
            <a:ext cx="8438674" cy="16902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79473" y="692468"/>
            <a:ext cx="2386013" cy="137874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6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8"/>
          <p:cNvSpPr txBox="1"/>
          <p:nvPr/>
        </p:nvSpPr>
        <p:spPr>
          <a:xfrm>
            <a:off x="2248377" y="3281364"/>
            <a:ext cx="4647724" cy="139268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600" b="1" dirty="0">
                <a:latin typeface="黑体" panose="02010609060101010101" charset="-122"/>
                <a:ea typeface="黑体" panose="02010609060101010101" charset="-122"/>
              </a:rPr>
              <a:t>lǎo y</a:t>
            </a:r>
            <a:r>
              <a:rPr lang="en-US" altLang="zh-CN" sz="8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īnɡ</a:t>
            </a:r>
            <a:endParaRPr lang="en-US" altLang="zh-CN" sz="8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 descr="157333509755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85975" y="219554"/>
            <a:ext cx="4972050" cy="32265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4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57333509755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85975" y="219554"/>
            <a:ext cx="4972050" cy="3226594"/>
          </a:xfrm>
          <a:prstGeom prst="rect">
            <a:avLst/>
          </a:prstGeom>
        </p:spPr>
      </p:pic>
      <p:sp>
        <p:nvSpPr>
          <p:cNvPr id="2" name="Text Box 8"/>
          <p:cNvSpPr txBox="1"/>
          <p:nvPr/>
        </p:nvSpPr>
        <p:spPr>
          <a:xfrm>
            <a:off x="1249204" y="3571876"/>
            <a:ext cx="734949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老鹰老鹰 inɡ inɡ inɡ</a:t>
            </a:r>
            <a:endParaRPr lang="zh-CN" altLang="en-US" sz="54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C:\Users\Administrator\Desktop\6ee4559e91faf48c43d55f45e6b6586.png6ee4559e91faf48c43d55f45e6b658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2902" y="2481025"/>
            <a:ext cx="8438674" cy="1503998"/>
          </a:xfrm>
          <a:prstGeom prst="rect">
            <a:avLst/>
          </a:prstGeom>
        </p:spPr>
      </p:pic>
      <p:pic>
        <p:nvPicPr>
          <p:cNvPr id="5" name="图片 4" descr="C:\Users\Administrator\Desktop\99820f0339d1b7c5f8af9667320050a.png99820f0339d1b7c5f8af9667320050a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390190" y="692468"/>
            <a:ext cx="2364581" cy="137874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706" y="1205392"/>
            <a:ext cx="2773680" cy="2507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71076" y="2563180"/>
            <a:ext cx="2600801" cy="12387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16856" y="1205390"/>
            <a:ext cx="2023586" cy="11782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 Box 11"/>
          <p:cNvSpPr txBox="1"/>
          <p:nvPr/>
        </p:nvSpPr>
        <p:spPr>
          <a:xfrm>
            <a:off x="3096102" y="427674"/>
            <a:ext cx="2951798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黑体" panose="02010609060101010101" charset="-122"/>
              </a:rPr>
              <a:t>整体认读音节</a:t>
            </a:r>
            <a:endParaRPr lang="zh-CN" altLang="en-US" sz="3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C:\Users\Administrator\Desktop\微信图片_20191110060535.png微信图片_2019111006053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0040" y="2558416"/>
            <a:ext cx="8438674" cy="1349693"/>
          </a:xfrm>
          <a:prstGeom prst="rect">
            <a:avLst/>
          </a:prstGeom>
          <a:scene3d>
            <a:camera prst="orthographicFront">
              <a:rot lat="0" lon="0" rev="36000"/>
            </a:camera>
            <a:lightRig rig="threePt" dir="t"/>
          </a:scene3d>
        </p:spPr>
      </p:pic>
      <p:pic>
        <p:nvPicPr>
          <p:cNvPr id="5" name="图片 4" descr="C:\Users\Administrator\Desktop\微信图片_20191110060527.png微信图片_2019111006052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389713" y="918689"/>
            <a:ext cx="2364581" cy="1363504"/>
          </a:xfrm>
          <a:prstGeom prst="rect">
            <a:avLst/>
          </a:prstGeom>
        </p:spPr>
      </p:pic>
      <p:sp>
        <p:nvSpPr>
          <p:cNvPr id="7172" name="Text Box 11"/>
          <p:cNvSpPr txBox="1"/>
          <p:nvPr/>
        </p:nvSpPr>
        <p:spPr>
          <a:xfrm>
            <a:off x="812485" y="1179197"/>
            <a:ext cx="2577465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黑体" panose="02010609060101010101" charset="-122"/>
              </a:rPr>
              <a:t>整体认读音节</a:t>
            </a:r>
            <a:endParaRPr lang="zh-CN" altLang="en-US" sz="3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5063" y="659925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8"/>
          <p:cNvSpPr txBox="1"/>
          <p:nvPr/>
        </p:nvSpPr>
        <p:spPr>
          <a:xfrm>
            <a:off x="2223136" y="3226119"/>
            <a:ext cx="5183505" cy="139268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600" b="1" dirty="0">
                <a:latin typeface="黑体" panose="02010609060101010101" charset="-122"/>
                <a:ea typeface="黑体" panose="02010609060101010101" charset="-122"/>
              </a:rPr>
              <a:t>nào zh</a:t>
            </a:r>
            <a:r>
              <a:rPr lang="en-US" altLang="zh-CN" sz="8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ōnɡ</a:t>
            </a:r>
            <a:endParaRPr lang="en-US" altLang="zh-CN" sz="8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图片 7" descr="C:\Users\Administrator\Desktop\1573335361390.gif157333536139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266364" y="476729"/>
            <a:ext cx="2611755" cy="27493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C:\Users\Administrator\Desktop\1573335361390.gif157333536139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266364" y="476729"/>
            <a:ext cx="2611755" cy="27493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2" name="Text Box 8"/>
          <p:cNvSpPr txBox="1"/>
          <p:nvPr/>
        </p:nvSpPr>
        <p:spPr>
          <a:xfrm>
            <a:off x="1249204" y="3571876"/>
            <a:ext cx="734949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闹钟闹钟 onɡ onɡ onɡ</a:t>
            </a:r>
            <a:endParaRPr lang="zh-CN" altLang="en-US" sz="54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C:\Users\Administrator\Desktop\7162c3fff0fbd5050cff0cf9a389f6f.png7162c3fff0fbd5050cff0cf9a389f6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86740" y="2481266"/>
            <a:ext cx="7970520" cy="1526381"/>
          </a:xfrm>
          <a:prstGeom prst="rect">
            <a:avLst/>
          </a:prstGeom>
        </p:spPr>
      </p:pic>
      <p:pic>
        <p:nvPicPr>
          <p:cNvPr id="5" name="图片 4" descr="C:\Users\Administrator\Desktop\e82c3c6dffa0fa540f0692518db0831.pnge82c3c6dffa0fa540f0692518db08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390190" y="712947"/>
            <a:ext cx="2364581" cy="133778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" y="3679514"/>
            <a:ext cx="1448936" cy="1465552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/>
          <p:nvPr/>
        </p:nvSpPr>
        <p:spPr>
          <a:xfrm>
            <a:off x="1196817" y="997745"/>
            <a:ext cx="6750368" cy="33162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山羊山羊 </a:t>
            </a:r>
            <a:r>
              <a:rPr lang="en-US" altLang="zh-CN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ɑnɡ  ɑnɡ  ɑnɡ</a:t>
            </a:r>
            <a:endParaRPr lang="zh-CN" altLang="en-US" sz="4400" b="1" noProof="1">
              <a:solidFill>
                <a:schemeClr val="accent2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ts val="1350"/>
              </a:spcBef>
            </a:pPr>
            <a:r>
              <a:rPr lang="zh-CN" altLang="en-US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台灯台灯 </a:t>
            </a:r>
            <a:r>
              <a:rPr lang="en-US" altLang="zh-CN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enɡ  enɡ  enɡ</a:t>
            </a:r>
            <a:endParaRPr lang="zh-CN" altLang="en-US" sz="4400" b="1" noProof="1">
              <a:solidFill>
                <a:schemeClr val="accent2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ts val="1350"/>
              </a:spcBef>
            </a:pPr>
            <a:r>
              <a:rPr lang="zh-CN" altLang="en-US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老鹰老鹰 </a:t>
            </a:r>
            <a:r>
              <a:rPr lang="en-US" altLang="zh-CN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inɡ  inɡ  inɡ</a:t>
            </a:r>
            <a:endParaRPr lang="zh-CN" altLang="en-US" sz="4400" b="1" noProof="1">
              <a:solidFill>
                <a:schemeClr val="accent2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ts val="1350"/>
              </a:spcBef>
            </a:pPr>
            <a:r>
              <a:rPr lang="zh-CN" altLang="en-US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闹钟闹钟 </a:t>
            </a:r>
            <a:r>
              <a:rPr lang="en-US" altLang="zh-CN" sz="4400" b="1" noProof="1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onɡ  onɡ  onɡ</a:t>
            </a:r>
            <a:r>
              <a:rPr lang="zh-CN" altLang="en-US" sz="4400" b="1" noProof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 </a:t>
            </a:r>
            <a:endParaRPr lang="zh-CN" altLang="en-US" sz="4400" b="1" noProof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17383" y="375285"/>
            <a:ext cx="152349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读一读</a:t>
            </a:r>
            <a:endParaRPr lang="zh-CN" altLang="en-US" sz="3600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" y="3082296"/>
            <a:ext cx="1448936" cy="1465552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928764" y="929858"/>
            <a:ext cx="1286472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3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6036" y="1346910"/>
            <a:ext cx="2211932" cy="5493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060541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-192882" y="675323"/>
            <a:ext cx="1473518" cy="460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/>
          <p:nvPr/>
        </p:nvSpPr>
        <p:spPr>
          <a:xfrm flipH="1">
            <a:off x="2558895" y="761049"/>
            <a:ext cx="4025741" cy="623248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比一比，读一读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187" y="1603537"/>
            <a:ext cx="8450104" cy="2356961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449593" y="3608070"/>
            <a:ext cx="1999586" cy="5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shān yánɡ</a:t>
            </a:r>
            <a:endParaRPr kumimoji="1" lang="en-US" altLang="zh-CN" b="1" dirty="0" err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55998" y="3594735"/>
            <a:ext cx="1792798" cy="5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lǎo</a:t>
            </a:r>
            <a:r>
              <a:rPr kumimoji="1"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kumimoji="1"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yīn</a:t>
            </a:r>
            <a:r>
              <a:rPr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ɡ</a:t>
            </a:r>
            <a:endParaRPr lang="en-US" altLang="zh-CN" b="1" dirty="0" err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871098" y="3657838"/>
            <a:ext cx="1792798" cy="5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tái dēnɡ</a:t>
            </a:r>
            <a:endParaRPr kumimoji="1" lang="en-US" altLang="zh-CN" b="1" dirty="0" err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579383" y="3644503"/>
            <a:ext cx="1999586" cy="5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nào zhōn</a:t>
            </a:r>
            <a:r>
              <a:rPr kumimoji="1" lang="en-US" altLang="zh-CN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ɡ</a:t>
            </a:r>
            <a:endParaRPr kumimoji="1" lang="en-US" altLang="zh-CN" b="1" dirty="0" err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3560" name="图片 2" descr="F:\tai deng.giftai de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448881" y="1258730"/>
            <a:ext cx="1925479" cy="16163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1" name="图片 3" descr="F:\lao ying.giflao yi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89647" y="1259208"/>
            <a:ext cx="1899285" cy="1616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2" name="图片 4" descr="F:\nao zhong.gifnao zho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980872" y="1258730"/>
            <a:ext cx="1839278" cy="16173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13360"/>
            <a:ext cx="1280160" cy="1147763"/>
          </a:xfrm>
          <a:prstGeom prst="rect">
            <a:avLst/>
          </a:prstGeom>
        </p:spPr>
      </p:pic>
      <p:pic>
        <p:nvPicPr>
          <p:cNvPr id="2" name="图片 1" descr="F:\shan yang.gifshan ya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78142" y="1258732"/>
            <a:ext cx="1778318" cy="1616869"/>
          </a:xfrm>
          <a:prstGeom prst="rect">
            <a:avLst/>
          </a:prstGeom>
        </p:spPr>
      </p:pic>
      <p:sp>
        <p:nvSpPr>
          <p:cNvPr id="28" name="PA_圆角矩形 9"/>
          <p:cNvSpPr/>
          <p:nvPr>
            <p:custDataLst>
              <p:tags r:id="rId6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37 -0.019537 L -0.248385 -0.139352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470 0.063707 L -0.472139 -0.1504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06 -0.002037 L 0.490625 -0.131019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2 -0.010925 L 0.263594 -0.143703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animBg="1"/>
      <p:bldP spid="13" grpId="0" bldLvl="0" animBg="1"/>
      <p:bldP spid="14" grpId="0" bldLvl="0" animBg="1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5053" y="218863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44445" y="1013937"/>
            <a:ext cx="6654641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dirty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en-US" altLang="zh-CN" sz="33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zh-CN" altLang="en-US" sz="3300" b="1" dirty="0">
                <a:solidFill>
                  <a:schemeClr val="accent5">
                    <a:lumMod val="75000"/>
                  </a:schemeClr>
                </a:solidFill>
              </a:rPr>
              <a:t>同学们，今天我们学习了后鼻韵母ɑnɡ、enɡ、inɡ、onɡ，并能对比前鼻音韵母之间的区别，那么请同学们在家里教一教父母这么区分前后鼻韵母好吗？</a:t>
            </a:r>
            <a:endParaRPr lang="zh-CN" altLang="en-US" sz="33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9"/>
          <p:cNvSpPr txBox="1">
            <a:spLocks noChangeArrowheads="1"/>
          </p:cNvSpPr>
          <p:nvPr/>
        </p:nvSpPr>
        <p:spPr bwMode="auto">
          <a:xfrm>
            <a:off x="57153" y="890111"/>
            <a:ext cx="3022283" cy="7001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1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前鼻音韵母：</a:t>
            </a:r>
            <a:endParaRPr lang="zh-CN" altLang="en-US" sz="41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25053" y="218863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9" y="2043115"/>
            <a:ext cx="8121491" cy="1795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29"/>
          <p:cNvSpPr txBox="1">
            <a:spLocks noChangeArrowheads="1"/>
          </p:cNvSpPr>
          <p:nvPr/>
        </p:nvSpPr>
        <p:spPr bwMode="auto">
          <a:xfrm>
            <a:off x="365763" y="967264"/>
            <a:ext cx="2805113" cy="7001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1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后鼻音韵母</a:t>
            </a:r>
            <a:endParaRPr lang="zh-CN" altLang="en-US" sz="41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67" y="1669256"/>
            <a:ext cx="7180898" cy="15563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1993" y="3257553"/>
            <a:ext cx="1857375" cy="10729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5" name="文本框 29"/>
          <p:cNvSpPr txBox="1">
            <a:spLocks noChangeArrowheads="1"/>
          </p:cNvSpPr>
          <p:nvPr/>
        </p:nvSpPr>
        <p:spPr bwMode="auto">
          <a:xfrm>
            <a:off x="1689736" y="3537586"/>
            <a:ext cx="2528888" cy="530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整体认读音节</a:t>
            </a:r>
            <a:endParaRPr lang="zh-CN" altLang="en-US" sz="3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25053" y="218863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8"/>
          <p:cNvSpPr txBox="1"/>
          <p:nvPr/>
        </p:nvSpPr>
        <p:spPr>
          <a:xfrm>
            <a:off x="1847851" y="3281364"/>
            <a:ext cx="5447348" cy="139268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600" b="1" dirty="0">
                <a:latin typeface="黑体" panose="02010609060101010101" charset="-122"/>
                <a:ea typeface="黑体" panose="02010609060101010101" charset="-122"/>
              </a:rPr>
              <a:t>shān y</a:t>
            </a:r>
            <a:r>
              <a:rPr lang="en-US" altLang="zh-CN" sz="8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ánɡ</a:t>
            </a:r>
            <a:endParaRPr lang="en-US" altLang="zh-CN" sz="8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1" name="图片 10" descr="15733351589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58431" y="330041"/>
            <a:ext cx="3826669" cy="30403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15733351589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7477" y="337661"/>
            <a:ext cx="3826669" cy="3040380"/>
          </a:xfrm>
          <a:prstGeom prst="rect">
            <a:avLst/>
          </a:prstGeom>
        </p:spPr>
      </p:pic>
      <p:sp>
        <p:nvSpPr>
          <p:cNvPr id="2" name="Text Box 8"/>
          <p:cNvSpPr txBox="1"/>
          <p:nvPr/>
        </p:nvSpPr>
        <p:spPr>
          <a:xfrm>
            <a:off x="1244917" y="3579019"/>
            <a:ext cx="734949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山羊山羊 ɑnɡ ɑnɡ ɑnɡ</a:t>
            </a:r>
            <a:endParaRPr lang="en-US" altLang="zh-CN" sz="54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" y="3762378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3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\Program Files\Common Files\Microsoft Shared\Clipart\cagcat50\SO01871_.wm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715250" y="4866088"/>
            <a:ext cx="114300" cy="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55" y="2447449"/>
            <a:ext cx="7882890" cy="16725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89475" y="807721"/>
            <a:ext cx="2364581" cy="13858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5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8"/>
          <p:cNvSpPr txBox="1"/>
          <p:nvPr/>
        </p:nvSpPr>
        <p:spPr>
          <a:xfrm>
            <a:off x="2215518" y="3226119"/>
            <a:ext cx="5183505" cy="139268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600" b="1" dirty="0">
                <a:latin typeface="黑体" panose="02010609060101010101" charset="-122"/>
                <a:ea typeface="黑体" panose="02010609060101010101" charset="-122"/>
              </a:rPr>
              <a:t>tái d</a:t>
            </a:r>
            <a:r>
              <a:rPr lang="en-US" altLang="zh-CN" sz="8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ēnɡ</a:t>
            </a:r>
            <a:endParaRPr lang="en-US" altLang="zh-CN" sz="8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图片 7" descr="15733358921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00301" y="476729"/>
            <a:ext cx="4343876" cy="274939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4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5733358921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00301" y="476729"/>
            <a:ext cx="4343876" cy="2749391"/>
          </a:xfrm>
          <a:prstGeom prst="rect">
            <a:avLst/>
          </a:prstGeom>
        </p:spPr>
      </p:pic>
      <p:sp>
        <p:nvSpPr>
          <p:cNvPr id="2" name="Text Box 8"/>
          <p:cNvSpPr txBox="1"/>
          <p:nvPr/>
        </p:nvSpPr>
        <p:spPr>
          <a:xfrm>
            <a:off x="1249204" y="3571876"/>
            <a:ext cx="734949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台灯台灯 enɡ enɡ enɡ</a:t>
            </a:r>
            <a:endParaRPr lang="zh-CN" altLang="en-US" sz="54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" y="3795715"/>
            <a:ext cx="1448753" cy="1349216"/>
          </a:xfrm>
          <a:prstGeom prst="rect">
            <a:avLst/>
          </a:prstGeom>
        </p:spPr>
      </p:pic>
      <p:sp>
        <p:nvSpPr>
          <p:cNvPr id="68" name="PA_圆角矩形 9"/>
          <p:cNvSpPr/>
          <p:nvPr>
            <p:custDataLst>
              <p:tags r:id="rId4"/>
            </p:custDataLst>
          </p:nvPr>
        </p:nvSpPr>
        <p:spPr>
          <a:xfrm>
            <a:off x="0" y="227426"/>
            <a:ext cx="365878" cy="3752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25053" y="218864"/>
            <a:ext cx="13906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9823" y="680880"/>
            <a:ext cx="125765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18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65.xml><?xml version="1.0" encoding="utf-8"?>
<p:tagLst xmlns:p="http://schemas.openxmlformats.org/presentationml/2006/main">
  <p:tag name="PA" val="v3.0.1"/>
</p:tagLst>
</file>

<file path=ppt/tags/tag66.xml><?xml version="1.0" encoding="utf-8"?>
<p:tagLst xmlns:p="http://schemas.openxmlformats.org/presentationml/2006/main">
  <p:tag name="PA" val="v3.0.1"/>
</p:tagLst>
</file>

<file path=ppt/tags/tag67.xml><?xml version="1.0" encoding="utf-8"?>
<p:tagLst xmlns:p="http://schemas.openxmlformats.org/presentationml/2006/main">
  <p:tag name="PA" val="v3.0.1"/>
</p:tagLst>
</file>

<file path=ppt/tags/tag68.xml><?xml version="1.0" encoding="utf-8"?>
<p:tagLst xmlns:p="http://schemas.openxmlformats.org/presentationml/2006/main">
  <p:tag name="PA" val="v3.0.1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PA" val="v3.0.1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PA" val="v3.0.1"/>
</p:tagLst>
</file>

<file path=ppt/tags/tag73.xml><?xml version="1.0" encoding="utf-8"?>
<p:tagLst xmlns:p="http://schemas.openxmlformats.org/presentationml/2006/main">
  <p:tag name="PA" val="v3.0.1"/>
</p:tagLst>
</file>

<file path=ppt/tags/tag74.xml><?xml version="1.0" encoding="utf-8"?>
<p:tagLst xmlns:p="http://schemas.openxmlformats.org/presentationml/2006/main">
  <p:tag name="PA" val="v3.0.1"/>
</p:tagLst>
</file>

<file path=ppt/tags/tag75.xml><?xml version="1.0" encoding="utf-8"?>
<p:tagLst xmlns:p="http://schemas.openxmlformats.org/presentationml/2006/main">
  <p:tag name="PA" val="v3.0.1"/>
</p:tagLst>
</file>

<file path=ppt/tags/tag76.xml><?xml version="1.0" encoding="utf-8"?>
<p:tagLst xmlns:p="http://schemas.openxmlformats.org/presentationml/2006/main">
  <p:tag name="PA" val="v3.0.1"/>
</p:tagLst>
</file>

<file path=ppt/tags/tag77.xml><?xml version="1.0" encoding="utf-8"?>
<p:tagLst xmlns:p="http://schemas.openxmlformats.org/presentationml/2006/main">
  <p:tag name="PA" val="v3.0.1"/>
</p:tagLst>
</file>

<file path=ppt/tags/tag78.xml><?xml version="1.0" encoding="utf-8"?>
<p:tagLst xmlns:p="http://schemas.openxmlformats.org/presentationml/2006/main">
  <p:tag name="PA" val="v3.0.1"/>
</p:tagLst>
</file>

<file path=ppt/tags/tag79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PA" val="v3.0.1"/>
</p:tagLst>
</file>

<file path=ppt/tags/tag81.xml><?xml version="1.0" encoding="utf-8"?>
<p:tagLst xmlns:p="http://schemas.openxmlformats.org/presentationml/2006/main">
  <p:tag name="PA" val="v3.0.1"/>
</p:tagLst>
</file>

<file path=ppt/tags/tag82.xml><?xml version="1.0" encoding="utf-8"?>
<p:tagLst xmlns:p="http://schemas.openxmlformats.org/presentationml/2006/main">
  <p:tag name="PA" val="v3.0.1"/>
</p:tagLst>
</file>

<file path=ppt/tags/tag83.xml><?xml version="1.0" encoding="utf-8"?>
<p:tagLst xmlns:p="http://schemas.openxmlformats.org/presentationml/2006/main"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WPS 演示</Application>
  <PresentationFormat>全屏显示(16:9)</PresentationFormat>
  <Paragraphs>131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华文彩云</vt:lpstr>
      <vt:lpstr>Arial Unicode MS</vt:lpstr>
      <vt:lpstr>Calibri</vt:lpstr>
      <vt:lpstr>楷体_GB2312</vt:lpstr>
      <vt:lpstr>新宋体</vt:lpstr>
      <vt:lpstr>隶书</vt:lpstr>
      <vt:lpstr>Times New Roman</vt:lpstr>
      <vt:lpstr>Arial</vt:lpstr>
      <vt:lpstr>Calibri Light</vt:lpstr>
      <vt:lpstr>第一PPT模板网-WWW.1PPT.COM​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191</cp:revision>
  <dcterms:created xsi:type="dcterms:W3CDTF">2019-06-19T02:08:00Z</dcterms:created>
  <dcterms:modified xsi:type="dcterms:W3CDTF">2023-10-20T07:11:29Z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A9F3136A2A5A41C880D421D467B8DA3B_12</vt:lpwstr>
  </property>
</Properties>
</file>