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3"/>
    <p:sldId id="705" r:id="rId5"/>
    <p:sldId id="706" r:id="rId6"/>
    <p:sldId id="709" r:id="rId7"/>
    <p:sldId id="710" r:id="rId8"/>
    <p:sldId id="711" r:id="rId9"/>
    <p:sldId id="707" r:id="rId10"/>
    <p:sldId id="708" r:id="rId11"/>
    <p:sldId id="712" r:id="rId12"/>
    <p:sldId id="714" r:id="rId13"/>
    <p:sldId id="713" r:id="rId14"/>
    <p:sldId id="715" r:id="rId15"/>
    <p:sldId id="258" r:id="rId16"/>
  </p:sldIdLst>
  <p:sldSz cx="9144000" cy="5143500" type="screen16x9"/>
  <p:notesSz cx="6858000" cy="9144000"/>
  <p:embeddedFontLst>
    <p:embeddedFont>
      <p:font typeface="微软雅黑" panose="020B0503020204020204" pitchFamily="34" charset="-122"/>
      <p:regular r:id="rId20"/>
    </p:embeddedFont>
  </p:embeddedFontLst>
  <p:custDataLst>
    <p:tags r:id="rId21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4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35" autoAdjust="0"/>
    <p:restoredTop sz="94660"/>
  </p:normalViewPr>
  <p:slideViewPr>
    <p:cSldViewPr snapToGrid="0">
      <p:cViewPr>
        <p:scale>
          <a:sx n="140" d="100"/>
          <a:sy n="140" d="100"/>
        </p:scale>
        <p:origin x="-804" y="-33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font" Target="fonts/font1.fntdata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fld id="{384D4971-EEA0-43C2-9182-D43410F72C2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思源黑体 CN Bold" panose="020B0800000000000000" pitchFamily="34" charset="-122"/>
        <a:ea typeface="思源黑体 CN Bold" panose="020B0800000000000000" pitchFamily="3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 flipH="1">
            <a:off x="-1" y="1"/>
            <a:ext cx="3460615" cy="74543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B0800000000000000" pitchFamily="34" charset="-122"/>
              <a:sym typeface="+mn-lt"/>
            </a:endParaRPr>
          </a:p>
        </p:txBody>
      </p:sp>
      <p:sp>
        <p:nvSpPr>
          <p:cNvPr id="10" name="矩形 9"/>
          <p:cNvSpPr/>
          <p:nvPr userDrawn="1"/>
        </p:nvSpPr>
        <p:spPr>
          <a:xfrm flipH="1">
            <a:off x="7528891" y="4968402"/>
            <a:ext cx="1615109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B0800000000000000" pitchFamily="34" charset="-122"/>
              <a:sym typeface="+mn-lt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254364" y="198467"/>
            <a:ext cx="207168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800">
                <a:solidFill>
                  <a:srgbClr val="2AB48A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</a:lstStyle>
          <a:p>
            <a:pPr lvl="0"/>
            <a:r>
              <a:rPr lang="en-US" altLang="zh-CN" dirty="0"/>
              <a:t>01   </a:t>
            </a:r>
            <a:r>
              <a:rPr lang="zh-CN" altLang="en-US" dirty="0"/>
              <a:t>输入标题</a:t>
            </a:r>
            <a:endParaRPr lang="zh-CN" altLang="en-US" dirty="0"/>
          </a:p>
        </p:txBody>
      </p:sp>
      <p:sp>
        <p:nvSpPr>
          <p:cNvPr id="13" name="矩形: 圆角 12"/>
          <p:cNvSpPr/>
          <p:nvPr userDrawn="1"/>
        </p:nvSpPr>
        <p:spPr>
          <a:xfrm>
            <a:off x="485775" y="952500"/>
            <a:ext cx="8172450" cy="3705225"/>
          </a:xfrm>
          <a:prstGeom prst="roundRect">
            <a:avLst>
              <a:gd name="adj" fmla="val 6851"/>
            </a:avLst>
          </a:prstGeom>
          <a:noFill/>
          <a:ln>
            <a:solidFill>
              <a:srgbClr val="2AB4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1348124"/>
            <a:chOff x="894963" y="2284695"/>
            <a:chExt cx="6336886" cy="1797497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语文园地（三）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46398" y="3470315"/>
              <a:ext cx="5808814" cy="6118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部编版语文课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件 一年级上册</a:t>
              </a:r>
              <a:endParaRPr lang="en-US" altLang="zh-CN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626993"/>
            <a:ext cx="2917136" cy="4042979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第三站：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占位符 7"/>
          <p:cNvSpPr txBox="1"/>
          <p:nvPr/>
        </p:nvSpPr>
        <p:spPr>
          <a:xfrm>
            <a:off x="1850572" y="2303480"/>
            <a:ext cx="5442857" cy="803284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2AB48A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6000" dirty="0">
                <a:latin typeface="+mn-lt"/>
                <a:ea typeface="+mn-ea"/>
                <a:cs typeface="+mn-ea"/>
                <a:sym typeface="+mn-lt"/>
              </a:rPr>
              <a:t>和大人一起读</a:t>
            </a:r>
            <a:endParaRPr lang="zh-CN" altLang="en-US" sz="60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和大人一起读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2420" y="1041457"/>
            <a:ext cx="4637957" cy="3519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和大人一起读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002792" y="2005523"/>
            <a:ext cx="2227660" cy="245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云形标注 5"/>
          <p:cNvSpPr>
            <a:spLocks noChangeArrowheads="1"/>
          </p:cNvSpPr>
          <p:nvPr/>
        </p:nvSpPr>
        <p:spPr bwMode="auto">
          <a:xfrm>
            <a:off x="1155078" y="1276350"/>
            <a:ext cx="4607719" cy="1295400"/>
          </a:xfrm>
          <a:prstGeom prst="cloudCallout">
            <a:avLst>
              <a:gd name="adj1" fmla="val 42667"/>
              <a:gd name="adj2" fmla="val 62500"/>
            </a:avLst>
          </a:prstGeom>
          <a:noFill/>
          <a:ln w="25400">
            <a:solidFill>
              <a:srgbClr val="A0AEB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DAEDEF"/>
                </a:solidFill>
              </a14:hiddenFill>
            </a:ext>
          </a:extLst>
        </p:spPr>
        <p:txBody>
          <a:bodyPr lIns="68580" tIns="34290" rIns="68580" bIns="34290" anchor="ctr"/>
          <a:lstStyle/>
          <a:p>
            <a:pPr eaLnBrk="0" hangingPunct="0">
              <a:defRPr/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     想一想：为什么说小鸟念错了？</a:t>
            </a:r>
            <a:endParaRPr lang="zh-CN" altLang="en-US" sz="24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111535" y="2571750"/>
            <a:ext cx="4017509" cy="1800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prstDash val="lgDashDotDot"/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700" b="1" dirty="0">
                <a:cs typeface="+mn-ea"/>
                <a:sym typeface="+mn-lt"/>
              </a:rPr>
              <a:t>    </a:t>
            </a:r>
            <a:r>
              <a:rPr lang="zh-CN" altLang="en-US" sz="2400" b="1" dirty="0">
                <a:cs typeface="+mn-ea"/>
                <a:sym typeface="+mn-lt"/>
              </a:rPr>
              <a:t>因为风的发音是“渐渐沙沙”，而小鸟的发音却是“叽叽喳喳”。</a:t>
            </a:r>
            <a:endParaRPr lang="zh-CN" altLang="en-US" sz="2700" b="1" dirty="0"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1"/>
            <a:ext cx="4752665" cy="882071"/>
            <a:chOff x="894963" y="2284695"/>
            <a:chExt cx="6336886" cy="1176094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谢谢各位倾听！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626993"/>
            <a:ext cx="2917136" cy="4032110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第一站：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占位符 7"/>
          <p:cNvSpPr txBox="1"/>
          <p:nvPr/>
        </p:nvSpPr>
        <p:spPr>
          <a:xfrm>
            <a:off x="2228828" y="2303480"/>
            <a:ext cx="4686346" cy="803284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2AB48A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6000" dirty="0">
                <a:latin typeface="+mn-lt"/>
                <a:ea typeface="+mn-ea"/>
                <a:cs typeface="+mn-ea"/>
                <a:sym typeface="+mn-lt"/>
              </a:rPr>
              <a:t>用 拼 音</a:t>
            </a:r>
            <a:endParaRPr lang="zh-CN" altLang="en-US" sz="60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用 拼 音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占位符 7"/>
          <p:cNvSpPr txBox="1"/>
          <p:nvPr/>
        </p:nvSpPr>
        <p:spPr>
          <a:xfrm>
            <a:off x="2228828" y="2303480"/>
            <a:ext cx="4686346" cy="803284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2AB48A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60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组合 2"/>
          <p:cNvGrpSpPr/>
          <p:nvPr/>
        </p:nvGrpSpPr>
        <p:grpSpPr bwMode="auto">
          <a:xfrm>
            <a:off x="1472764" y="1392263"/>
            <a:ext cx="3537415" cy="648422"/>
            <a:chOff x="480357" y="1015660"/>
            <a:chExt cx="4715367" cy="650068"/>
          </a:xfrm>
        </p:grpSpPr>
        <p:sp>
          <p:nvSpPr>
            <p:cNvPr id="5" name="矩形 1"/>
            <p:cNvSpPr>
              <a:spLocks noChangeArrowheads="1"/>
            </p:cNvSpPr>
            <p:nvPr/>
          </p:nvSpPr>
          <p:spPr bwMode="auto">
            <a:xfrm>
              <a:off x="480357" y="1249175"/>
              <a:ext cx="4643003" cy="416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Char char="Ø"/>
              </a:pPr>
              <a:r>
                <a:rPr lang="zh-CN" altLang="en-US" sz="2100" b="1">
                  <a:latin typeface="+mn-lt"/>
                  <a:ea typeface="+mn-ea"/>
                  <a:cs typeface="+mn-ea"/>
                  <a:sym typeface="+mn-lt"/>
                </a:rPr>
                <a:t>读一读，把 音 节 读 准。</a:t>
              </a:r>
              <a:endParaRPr lang="zh-CN" altLang="en-US" sz="2100" b="1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908875" y="1015660"/>
              <a:ext cx="4286849" cy="3548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700" b="1" dirty="0">
                  <a:cs typeface="+mn-ea"/>
                  <a:sym typeface="+mn-lt"/>
                </a:rPr>
                <a:t>d</a:t>
              </a:r>
              <a:r>
                <a:rPr lang="zh-CN" altLang="zh-CN" sz="1700" b="1" dirty="0">
                  <a:cs typeface="+mn-ea"/>
                  <a:sym typeface="+mn-lt"/>
                </a:rPr>
                <a:t>ú</a:t>
              </a:r>
              <a:r>
                <a:rPr lang="en-US" altLang="zh-CN" sz="1700" b="1" dirty="0">
                  <a:cs typeface="+mn-ea"/>
                  <a:sym typeface="+mn-lt"/>
                </a:rPr>
                <a:t> </a:t>
              </a:r>
              <a:r>
                <a:rPr lang="en-US" altLang="zh-CN" sz="1700" b="1" dirty="0" err="1">
                  <a:cs typeface="+mn-ea"/>
                  <a:sym typeface="+mn-lt"/>
                </a:rPr>
                <a:t>yi</a:t>
              </a:r>
              <a:r>
                <a:rPr lang="en-US" altLang="zh-CN" sz="1700" b="1" dirty="0">
                  <a:cs typeface="+mn-ea"/>
                  <a:sym typeface="+mn-lt"/>
                </a:rPr>
                <a:t> d</a:t>
              </a:r>
              <a:r>
                <a:rPr lang="zh-CN" altLang="zh-CN" sz="1700" b="1" dirty="0">
                  <a:cs typeface="+mn-ea"/>
                  <a:sym typeface="+mn-lt"/>
                </a:rPr>
                <a:t>ú</a:t>
              </a:r>
              <a:r>
                <a:rPr lang="en-US" altLang="zh-CN" sz="1700" b="1" dirty="0">
                  <a:cs typeface="+mn-ea"/>
                  <a:sym typeface="+mn-lt"/>
                </a:rPr>
                <a:t>   </a:t>
              </a:r>
              <a:r>
                <a:rPr lang="en-US" altLang="zh-CN" sz="1700" b="1" dirty="0" err="1">
                  <a:cs typeface="+mn-ea"/>
                  <a:sym typeface="+mn-lt"/>
                </a:rPr>
                <a:t>bǎ</a:t>
              </a:r>
              <a:r>
                <a:rPr lang="en-US" altLang="zh-CN" sz="1700" b="1" dirty="0">
                  <a:cs typeface="+mn-ea"/>
                  <a:sym typeface="+mn-lt"/>
                </a:rPr>
                <a:t> </a:t>
              </a:r>
              <a:r>
                <a:rPr lang="en-US" altLang="zh-CN" sz="1700" b="1" dirty="0" err="1">
                  <a:cs typeface="+mn-ea"/>
                  <a:sym typeface="+mn-lt"/>
                </a:rPr>
                <a:t>yīn</a:t>
              </a:r>
              <a:r>
                <a:rPr lang="en-US" altLang="zh-CN" sz="1700" b="1" dirty="0">
                  <a:cs typeface="+mn-ea"/>
                  <a:sym typeface="+mn-lt"/>
                </a:rPr>
                <a:t> </a:t>
              </a:r>
              <a:r>
                <a:rPr lang="en-US" altLang="zh-CN" sz="1700" b="1" dirty="0" err="1">
                  <a:cs typeface="+mn-ea"/>
                  <a:sym typeface="+mn-lt"/>
                </a:rPr>
                <a:t>jiē</a:t>
              </a:r>
              <a:r>
                <a:rPr lang="en-US" altLang="zh-CN" sz="1700" b="1" dirty="0">
                  <a:cs typeface="+mn-ea"/>
                  <a:sym typeface="+mn-lt"/>
                </a:rPr>
                <a:t> </a:t>
              </a:r>
              <a:r>
                <a:rPr lang="en-US" altLang="zh-CN" sz="1700" b="1" dirty="0" err="1">
                  <a:cs typeface="+mn-ea"/>
                  <a:sym typeface="+mn-lt"/>
                </a:rPr>
                <a:t>dú</a:t>
              </a:r>
              <a:r>
                <a:rPr lang="en-US" altLang="zh-CN" sz="1700" b="1" dirty="0">
                  <a:cs typeface="+mn-ea"/>
                  <a:sym typeface="+mn-lt"/>
                </a:rPr>
                <a:t> </a:t>
              </a:r>
              <a:r>
                <a:rPr lang="en-US" altLang="zh-CN" sz="1700" b="1" dirty="0" err="1">
                  <a:cs typeface="+mn-ea"/>
                  <a:sym typeface="+mn-lt"/>
                </a:rPr>
                <a:t>zhǔn</a:t>
              </a:r>
              <a:endParaRPr lang="zh-CN" altLang="en-US" sz="1700" b="1" dirty="0">
                <a:cs typeface="+mn-ea"/>
                <a:sym typeface="+mn-lt"/>
              </a:endParaRPr>
            </a:p>
          </p:txBody>
        </p:sp>
      </p:grpSp>
      <p:pic>
        <p:nvPicPr>
          <p:cNvPr id="7" name="图片 1" descr="0000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20302" y="2216176"/>
            <a:ext cx="6729413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用 拼 音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9" name="组合 2"/>
          <p:cNvGrpSpPr/>
          <p:nvPr/>
        </p:nvGrpSpPr>
        <p:grpSpPr bwMode="auto">
          <a:xfrm>
            <a:off x="1448480" y="1235699"/>
            <a:ext cx="3482579" cy="648422"/>
            <a:chOff x="480357" y="1015660"/>
            <a:chExt cx="4643003" cy="650069"/>
          </a:xfrm>
        </p:grpSpPr>
        <p:sp>
          <p:nvSpPr>
            <p:cNvPr id="10" name="矩形 1"/>
            <p:cNvSpPr>
              <a:spLocks noChangeArrowheads="1"/>
            </p:cNvSpPr>
            <p:nvPr/>
          </p:nvSpPr>
          <p:spPr bwMode="auto">
            <a:xfrm>
              <a:off x="480357" y="1249175"/>
              <a:ext cx="4643003" cy="416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Char char="Ø"/>
              </a:pPr>
              <a:r>
                <a:rPr lang="zh-CN" altLang="en-US" sz="2100" b="1">
                  <a:latin typeface="+mn-lt"/>
                  <a:ea typeface="+mn-ea"/>
                  <a:cs typeface="+mn-ea"/>
                  <a:sym typeface="+mn-lt"/>
                </a:rPr>
                <a:t>比 一 比，读 一 读。</a:t>
              </a:r>
              <a:endParaRPr lang="zh-CN" altLang="en-US" sz="2100" b="1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766080" y="1015660"/>
              <a:ext cx="3035162" cy="3548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700" b="1" dirty="0">
                  <a:cs typeface="+mn-ea"/>
                  <a:sym typeface="+mn-lt"/>
                </a:rPr>
                <a:t> </a:t>
              </a:r>
              <a:r>
                <a:rPr lang="en-US" altLang="zh-CN" sz="1700" b="1" dirty="0" err="1">
                  <a:cs typeface="+mn-ea"/>
                  <a:sym typeface="+mn-lt"/>
                </a:rPr>
                <a:t>bǐ</a:t>
              </a:r>
              <a:r>
                <a:rPr lang="en-US" altLang="zh-CN" sz="1700" b="1" dirty="0">
                  <a:cs typeface="+mn-ea"/>
                  <a:sym typeface="+mn-lt"/>
                </a:rPr>
                <a:t>  </a:t>
              </a:r>
              <a:r>
                <a:rPr lang="en-US" altLang="zh-CN" sz="1700" b="1" dirty="0" err="1">
                  <a:cs typeface="+mn-ea"/>
                  <a:sym typeface="+mn-lt"/>
                </a:rPr>
                <a:t>yi</a:t>
              </a:r>
              <a:r>
                <a:rPr lang="en-US" altLang="zh-CN" sz="1700" b="1" dirty="0">
                  <a:cs typeface="+mn-ea"/>
                  <a:sym typeface="+mn-lt"/>
                </a:rPr>
                <a:t>  </a:t>
              </a:r>
              <a:r>
                <a:rPr lang="en-US" altLang="zh-CN" sz="1700" b="1" dirty="0" err="1">
                  <a:cs typeface="+mn-ea"/>
                  <a:sym typeface="+mn-lt"/>
                </a:rPr>
                <a:t>bǐ</a:t>
              </a:r>
              <a:r>
                <a:rPr lang="en-US" altLang="zh-CN" sz="1700" b="1" dirty="0">
                  <a:cs typeface="+mn-ea"/>
                  <a:sym typeface="+mn-lt"/>
                </a:rPr>
                <a:t>   d</a:t>
              </a:r>
              <a:r>
                <a:rPr lang="zh-CN" altLang="zh-CN" sz="1700" b="1" dirty="0">
                  <a:cs typeface="+mn-ea"/>
                  <a:sym typeface="+mn-lt"/>
                </a:rPr>
                <a:t>ú</a:t>
              </a:r>
              <a:r>
                <a:rPr lang="en-US" altLang="zh-CN" sz="1700" b="1" dirty="0">
                  <a:cs typeface="+mn-ea"/>
                  <a:sym typeface="+mn-lt"/>
                </a:rPr>
                <a:t>  </a:t>
              </a:r>
              <a:r>
                <a:rPr lang="en-US" altLang="zh-CN" sz="1700" b="1" dirty="0" err="1">
                  <a:cs typeface="+mn-ea"/>
                  <a:sym typeface="+mn-lt"/>
                </a:rPr>
                <a:t>yi</a:t>
              </a:r>
              <a:r>
                <a:rPr lang="en-US" altLang="zh-CN" sz="1700" b="1" dirty="0">
                  <a:cs typeface="+mn-ea"/>
                  <a:sym typeface="+mn-lt"/>
                </a:rPr>
                <a:t> d</a:t>
              </a:r>
              <a:r>
                <a:rPr lang="zh-CN" altLang="zh-CN" sz="1700" b="1" dirty="0">
                  <a:cs typeface="+mn-ea"/>
                  <a:sym typeface="+mn-lt"/>
                </a:rPr>
                <a:t>ú</a:t>
              </a:r>
              <a:endParaRPr lang="zh-CN" altLang="en-US" sz="1700" b="1" dirty="0">
                <a:cs typeface="+mn-ea"/>
                <a:sym typeface="+mn-lt"/>
              </a:endParaRPr>
            </a:p>
          </p:txBody>
        </p:sp>
      </p:grpSp>
      <p:pic>
        <p:nvPicPr>
          <p:cNvPr id="12" name="图片 2" descr="0000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86543" y="2031037"/>
            <a:ext cx="6400800" cy="2364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用 拼 音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2089377" y="1517707"/>
            <a:ext cx="4627960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spcBef>
                <a:spcPct val="50000"/>
              </a:spcBef>
              <a:buFont typeface="Arial" panose="020B0604020202020204" pitchFamily="34" charset="0"/>
              <a:buNone/>
            </a:pPr>
            <a:endParaRPr lang="zh-CN" altLang="en-US" sz="2700" b="1">
              <a:solidFill>
                <a:srgbClr val="800000"/>
              </a:solidFill>
              <a:cs typeface="+mn-ea"/>
              <a:sym typeface="+mn-lt"/>
            </a:endParaRPr>
          </a:p>
        </p:txBody>
      </p:sp>
      <p:grpSp>
        <p:nvGrpSpPr>
          <p:cNvPr id="13" name="组合 2"/>
          <p:cNvGrpSpPr/>
          <p:nvPr/>
        </p:nvGrpSpPr>
        <p:grpSpPr bwMode="auto">
          <a:xfrm>
            <a:off x="1806008" y="1529613"/>
            <a:ext cx="5143500" cy="648230"/>
            <a:chOff x="480357" y="1015660"/>
            <a:chExt cx="6857401" cy="650411"/>
          </a:xfrm>
        </p:grpSpPr>
        <p:sp>
          <p:nvSpPr>
            <p:cNvPr id="14" name="矩形 1"/>
            <p:cNvSpPr>
              <a:spLocks noChangeArrowheads="1"/>
            </p:cNvSpPr>
            <p:nvPr/>
          </p:nvSpPr>
          <p:spPr bwMode="auto">
            <a:xfrm>
              <a:off x="480357" y="1249175"/>
              <a:ext cx="6857401" cy="4168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Char char="Ø"/>
              </a:pPr>
              <a:r>
                <a:rPr lang="zh-CN" altLang="en-US" sz="2100" b="1">
                  <a:latin typeface="+mn-lt"/>
                  <a:ea typeface="+mn-ea"/>
                  <a:cs typeface="+mn-ea"/>
                  <a:sym typeface="+mn-lt"/>
                </a:rPr>
                <a:t>秋 游 的 时 候，你 想  带  什 么 ？</a:t>
              </a:r>
              <a:endParaRPr lang="zh-CN" altLang="en-US" sz="2100" b="1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908945" y="1015660"/>
              <a:ext cx="6353492" cy="3705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700" b="1" dirty="0" err="1">
                  <a:cs typeface="+mn-ea"/>
                  <a:sym typeface="+mn-lt"/>
                </a:rPr>
                <a:t>qiū</a:t>
              </a:r>
              <a:r>
                <a:rPr lang="en-US" altLang="zh-CN" sz="1700" b="1" dirty="0">
                  <a:cs typeface="+mn-ea"/>
                  <a:sym typeface="+mn-lt"/>
                </a:rPr>
                <a:t> </a:t>
              </a:r>
              <a:r>
                <a:rPr lang="en-US" altLang="zh-CN" sz="1700" b="1" dirty="0" err="1">
                  <a:cs typeface="+mn-ea"/>
                  <a:sym typeface="+mn-lt"/>
                </a:rPr>
                <a:t>yóu</a:t>
              </a:r>
              <a:r>
                <a:rPr lang="en-US" altLang="zh-CN" sz="1700" b="1" dirty="0">
                  <a:cs typeface="+mn-ea"/>
                  <a:sym typeface="+mn-lt"/>
                </a:rPr>
                <a:t> de </a:t>
              </a:r>
              <a:r>
                <a:rPr lang="en-US" altLang="zh-CN" sz="1700" b="1" dirty="0" err="1">
                  <a:cs typeface="+mn-ea"/>
                  <a:sym typeface="+mn-lt"/>
                </a:rPr>
                <a:t>shí</a:t>
              </a:r>
              <a:r>
                <a:rPr lang="en-US" altLang="zh-CN" sz="1700" b="1" dirty="0">
                  <a:cs typeface="+mn-ea"/>
                  <a:sym typeface="+mn-lt"/>
                </a:rPr>
                <a:t> </a:t>
              </a:r>
              <a:r>
                <a:rPr lang="en-US" altLang="zh-CN" sz="1700" b="1" dirty="0" err="1">
                  <a:cs typeface="+mn-ea"/>
                  <a:sym typeface="+mn-lt"/>
                </a:rPr>
                <a:t>hòu</a:t>
              </a:r>
              <a:r>
                <a:rPr lang="en-US" altLang="zh-CN" sz="1700" b="1" dirty="0">
                  <a:cs typeface="+mn-ea"/>
                  <a:sym typeface="+mn-lt"/>
                </a:rPr>
                <a:t> </a:t>
              </a:r>
              <a:r>
                <a:rPr lang="zh-CN" altLang="en-US" sz="1700" b="1" dirty="0">
                  <a:cs typeface="+mn-ea"/>
                  <a:sym typeface="+mn-lt"/>
                </a:rPr>
                <a:t> </a:t>
              </a:r>
              <a:r>
                <a:rPr lang="en-US" altLang="zh-CN" sz="1700" b="1" dirty="0" err="1">
                  <a:cs typeface="+mn-ea"/>
                  <a:sym typeface="+mn-lt"/>
                </a:rPr>
                <a:t>nǐ xiǎn</a:t>
              </a:r>
              <a:r>
                <a:rPr lang="en-US" altLang="zh-CN" sz="1700" dirty="0" err="1">
                  <a:cs typeface="+mn-ea"/>
                  <a:sym typeface="+mn-lt"/>
                </a:rPr>
                <a:t>g</a:t>
              </a:r>
              <a:r>
                <a:rPr lang="en-US" altLang="zh-CN" sz="1700" b="1" dirty="0">
                  <a:cs typeface="+mn-ea"/>
                  <a:sym typeface="+mn-lt"/>
                </a:rPr>
                <a:t> </a:t>
              </a:r>
              <a:r>
                <a:rPr lang="en-US" altLang="zh-CN" sz="1700" b="1" dirty="0" err="1">
                  <a:cs typeface="+mn-ea"/>
                  <a:sym typeface="+mn-lt"/>
                </a:rPr>
                <a:t>dài</a:t>
              </a:r>
              <a:r>
                <a:rPr lang="en-US" altLang="zh-CN" sz="1700" b="1" dirty="0">
                  <a:cs typeface="+mn-ea"/>
                  <a:sym typeface="+mn-lt"/>
                </a:rPr>
                <a:t> </a:t>
              </a:r>
              <a:r>
                <a:rPr lang="en-US" altLang="zh-CN" sz="1800" b="1" dirty="0" err="1">
                  <a:cs typeface="+mn-ea"/>
                  <a:sym typeface="+mn-lt"/>
                </a:rPr>
                <a:t>shén</a:t>
              </a:r>
              <a:r>
                <a:rPr lang="en-US" altLang="zh-CN" sz="1700" b="1" dirty="0">
                  <a:cs typeface="+mn-ea"/>
                  <a:sym typeface="+mn-lt"/>
                </a:rPr>
                <a:t> me  </a:t>
              </a:r>
              <a:endParaRPr lang="zh-CN" altLang="en-US" sz="1700" b="1" dirty="0">
                <a:cs typeface="+mn-ea"/>
                <a:sym typeface="+mn-lt"/>
              </a:endParaRPr>
            </a:p>
          </p:txBody>
        </p:sp>
      </p:grpSp>
      <p:pic>
        <p:nvPicPr>
          <p:cNvPr id="16" name="图片 2" descr="0000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78549" y="2314235"/>
            <a:ext cx="6604397" cy="1793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用 拼 音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圆角矩形标注 2"/>
          <p:cNvSpPr>
            <a:spLocks noChangeArrowheads="1"/>
          </p:cNvSpPr>
          <p:nvPr/>
        </p:nvSpPr>
        <p:spPr bwMode="auto">
          <a:xfrm>
            <a:off x="982777" y="2022872"/>
            <a:ext cx="3073683" cy="1097756"/>
          </a:xfrm>
          <a:prstGeom prst="wedgeRoundRectCallout">
            <a:avLst>
              <a:gd name="adj1" fmla="val -20833"/>
              <a:gd name="adj2" fmla="val 62500"/>
              <a:gd name="adj3" fmla="val 16667"/>
            </a:avLst>
          </a:prstGeom>
          <a:noFill/>
          <a:ln>
            <a:noFill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A8A8EA"/>
                    </a:gs>
                    <a:gs pos="35001">
                      <a:srgbClr val="C3C3EF"/>
                    </a:gs>
                    <a:gs pos="100000">
                      <a:srgbClr val="E8E8FA"/>
                    </a:gs>
                  </a:gsLst>
                  <a:lin ang="162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2F2F98"/>
                </a:solidFill>
                <a:rou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defRPr/>
            </a:pPr>
            <a:r>
              <a:rPr lang="zh-CN" altLang="en-US" sz="2100" b="1" dirty="0">
                <a:solidFill>
                  <a:schemeClr val="dk1"/>
                </a:solidFill>
                <a:cs typeface="+mn-ea"/>
                <a:sym typeface="+mn-lt"/>
              </a:rPr>
              <a:t>    说一说你的名字里有哪些声母和韵母。</a:t>
            </a:r>
            <a:endParaRPr lang="zh-CN" altLang="en-US" sz="2100" b="1" dirty="0">
              <a:solidFill>
                <a:schemeClr val="dk1"/>
              </a:solidFill>
              <a:cs typeface="+mn-ea"/>
              <a:sym typeface="+mn-lt"/>
            </a:endParaRPr>
          </a:p>
        </p:txBody>
      </p:sp>
      <p:pic>
        <p:nvPicPr>
          <p:cNvPr id="10" name="图片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237657" y="3270476"/>
            <a:ext cx="2250281" cy="1363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组合 5"/>
          <p:cNvGrpSpPr/>
          <p:nvPr/>
        </p:nvGrpSpPr>
        <p:grpSpPr bwMode="auto">
          <a:xfrm>
            <a:off x="885485" y="1247946"/>
            <a:ext cx="3482579" cy="648674"/>
            <a:chOff x="480357" y="1015660"/>
            <a:chExt cx="4643003" cy="649617"/>
          </a:xfrm>
        </p:grpSpPr>
        <p:sp>
          <p:nvSpPr>
            <p:cNvPr id="12" name="矩形 1"/>
            <p:cNvSpPr>
              <a:spLocks noChangeArrowheads="1"/>
            </p:cNvSpPr>
            <p:nvPr/>
          </p:nvSpPr>
          <p:spPr bwMode="auto">
            <a:xfrm>
              <a:off x="480357" y="1249175"/>
              <a:ext cx="4643003" cy="416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Char char="Ø"/>
              </a:pPr>
              <a:r>
                <a:rPr lang="zh-CN" altLang="en-US" sz="2100" b="1">
                  <a:latin typeface="+mn-lt"/>
                  <a:ea typeface="+mn-ea"/>
                  <a:cs typeface="+mn-ea"/>
                  <a:sym typeface="+mn-lt"/>
                </a:rPr>
                <a:t>读 一 读，记 一 记。</a:t>
              </a:r>
              <a:endParaRPr lang="zh-CN" altLang="en-US" sz="2100" b="1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66080" y="1015660"/>
              <a:ext cx="3785833" cy="35445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1700" b="1" dirty="0">
                  <a:cs typeface="+mn-ea"/>
                  <a:sym typeface="+mn-lt"/>
                </a:rPr>
                <a:t> d</a:t>
              </a:r>
              <a:r>
                <a:rPr lang="zh-CN" altLang="zh-CN" sz="1700" b="1" dirty="0">
                  <a:cs typeface="+mn-ea"/>
                  <a:sym typeface="+mn-lt"/>
                </a:rPr>
                <a:t>ú</a:t>
              </a:r>
              <a:r>
                <a:rPr lang="en-US" altLang="zh-CN" sz="1700" b="1" dirty="0">
                  <a:cs typeface="+mn-ea"/>
                  <a:sym typeface="+mn-lt"/>
                </a:rPr>
                <a:t>  </a:t>
              </a:r>
              <a:r>
                <a:rPr lang="en-US" altLang="zh-CN" sz="1700" b="1" dirty="0" err="1">
                  <a:cs typeface="+mn-ea"/>
                  <a:sym typeface="+mn-lt"/>
                </a:rPr>
                <a:t>yi</a:t>
              </a:r>
              <a:r>
                <a:rPr lang="en-US" altLang="zh-CN" sz="1700" b="1" dirty="0">
                  <a:cs typeface="+mn-ea"/>
                  <a:sym typeface="+mn-lt"/>
                </a:rPr>
                <a:t>  d</a:t>
              </a:r>
              <a:r>
                <a:rPr lang="zh-CN" altLang="zh-CN" sz="1700" b="1" dirty="0">
                  <a:cs typeface="+mn-ea"/>
                  <a:sym typeface="+mn-lt"/>
                </a:rPr>
                <a:t>ú</a:t>
              </a:r>
              <a:r>
                <a:rPr lang="en-US" altLang="zh-CN" sz="1700" b="1" dirty="0">
                  <a:cs typeface="+mn-ea"/>
                  <a:sym typeface="+mn-lt"/>
                </a:rPr>
                <a:t>   </a:t>
              </a:r>
              <a:r>
                <a:rPr lang="en-US" altLang="zh-CN" sz="1700" b="1" dirty="0" err="1">
                  <a:cs typeface="+mn-ea"/>
                  <a:sym typeface="+mn-lt"/>
                </a:rPr>
                <a:t>jì</a:t>
              </a:r>
              <a:r>
                <a:rPr lang="en-US" altLang="zh-CN" sz="1700" b="1" dirty="0">
                  <a:cs typeface="+mn-ea"/>
                  <a:sym typeface="+mn-lt"/>
                </a:rPr>
                <a:t>  </a:t>
              </a:r>
              <a:r>
                <a:rPr lang="en-US" altLang="zh-CN" sz="1700" b="1" dirty="0" err="1">
                  <a:cs typeface="+mn-ea"/>
                  <a:sym typeface="+mn-lt"/>
                </a:rPr>
                <a:t>yi</a:t>
              </a:r>
              <a:r>
                <a:rPr lang="en-US" altLang="zh-CN" sz="1700" b="1" dirty="0">
                  <a:cs typeface="+mn-ea"/>
                  <a:sym typeface="+mn-lt"/>
                </a:rPr>
                <a:t>  </a:t>
              </a:r>
              <a:r>
                <a:rPr lang="en-US" altLang="zh-CN" sz="1700" b="1" dirty="0" err="1">
                  <a:cs typeface="+mn-ea"/>
                  <a:sym typeface="+mn-lt"/>
                </a:rPr>
                <a:t>jì</a:t>
              </a:r>
              <a:endParaRPr lang="zh-CN" altLang="en-US" sz="1700" b="1" dirty="0">
                <a:cs typeface="+mn-ea"/>
                <a:sym typeface="+mn-lt"/>
              </a:endParaRPr>
            </a:p>
          </p:txBody>
        </p:sp>
      </p:grpSp>
      <p:pic>
        <p:nvPicPr>
          <p:cNvPr id="18" name="图片 5" descr="000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84832" y="1533971"/>
            <a:ext cx="3073683" cy="288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第二站：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占位符 7"/>
          <p:cNvSpPr txBox="1"/>
          <p:nvPr/>
        </p:nvSpPr>
        <p:spPr>
          <a:xfrm>
            <a:off x="2228828" y="2303480"/>
            <a:ext cx="4686346" cy="803284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2AB48A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6000" dirty="0">
                <a:latin typeface="+mn-lt"/>
                <a:ea typeface="+mn-ea"/>
                <a:cs typeface="+mn-ea"/>
                <a:sym typeface="+mn-lt"/>
              </a:rPr>
              <a:t>字词句运用</a:t>
            </a:r>
            <a:endParaRPr lang="zh-CN" altLang="en-US" sz="60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字词句运用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占位符 7"/>
          <p:cNvSpPr txBox="1"/>
          <p:nvPr/>
        </p:nvSpPr>
        <p:spPr>
          <a:xfrm>
            <a:off x="2228828" y="2303480"/>
            <a:ext cx="4686346" cy="803284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2AB48A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600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 bwMode="auto">
          <a:xfrm>
            <a:off x="1082619" y="1177950"/>
            <a:ext cx="3482578" cy="648422"/>
            <a:chOff x="480357" y="1015660"/>
            <a:chExt cx="4643003" cy="650068"/>
          </a:xfrm>
        </p:grpSpPr>
        <p:sp>
          <p:nvSpPr>
            <p:cNvPr id="5" name="矩形 1"/>
            <p:cNvSpPr>
              <a:spLocks noChangeArrowheads="1"/>
            </p:cNvSpPr>
            <p:nvPr/>
          </p:nvSpPr>
          <p:spPr bwMode="auto">
            <a:xfrm>
              <a:off x="480357" y="1249175"/>
              <a:ext cx="4643003" cy="416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Char char="Ø"/>
              </a:pPr>
              <a:r>
                <a:rPr lang="zh-CN" altLang="en-US" sz="2100" b="1">
                  <a:latin typeface="+mn-lt"/>
                  <a:ea typeface="+mn-ea"/>
                  <a:cs typeface="+mn-ea"/>
                  <a:sym typeface="+mn-lt"/>
                </a:rPr>
                <a:t>读 一 读，说 一 说。</a:t>
              </a:r>
              <a:endParaRPr lang="zh-CN" altLang="en-US" sz="2100" b="1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766080" y="1015660"/>
              <a:ext cx="4142988" cy="3548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1700" b="1" dirty="0">
                  <a:cs typeface="+mn-ea"/>
                  <a:sym typeface="+mn-lt"/>
                </a:rPr>
                <a:t> d</a:t>
              </a:r>
              <a:r>
                <a:rPr lang="zh-CN" altLang="zh-CN" sz="1700" b="1" dirty="0">
                  <a:cs typeface="+mn-ea"/>
                  <a:sym typeface="+mn-lt"/>
                </a:rPr>
                <a:t>ú</a:t>
              </a:r>
              <a:r>
                <a:rPr lang="en-US" altLang="zh-CN" sz="1700" b="1" dirty="0">
                  <a:cs typeface="+mn-ea"/>
                  <a:sym typeface="+mn-lt"/>
                </a:rPr>
                <a:t>  </a:t>
              </a:r>
              <a:r>
                <a:rPr lang="en-US" altLang="zh-CN" sz="1700" b="1" dirty="0" err="1">
                  <a:cs typeface="+mn-ea"/>
                  <a:sym typeface="+mn-lt"/>
                </a:rPr>
                <a:t>yi</a:t>
              </a:r>
              <a:r>
                <a:rPr lang="en-US" altLang="zh-CN" sz="1700" b="1" dirty="0">
                  <a:cs typeface="+mn-ea"/>
                  <a:sym typeface="+mn-lt"/>
                </a:rPr>
                <a:t>  d</a:t>
              </a:r>
              <a:r>
                <a:rPr lang="zh-CN" altLang="zh-CN" sz="1700" b="1" dirty="0">
                  <a:cs typeface="+mn-ea"/>
                  <a:sym typeface="+mn-lt"/>
                </a:rPr>
                <a:t>ú</a:t>
              </a:r>
              <a:r>
                <a:rPr lang="en-US" altLang="zh-CN" sz="1700" b="1" dirty="0">
                  <a:cs typeface="+mn-ea"/>
                  <a:sym typeface="+mn-lt"/>
                </a:rPr>
                <a:t>  </a:t>
              </a:r>
              <a:r>
                <a:rPr lang="en-US" altLang="zh-CN" sz="1700" b="1" dirty="0" err="1">
                  <a:cs typeface="+mn-ea"/>
                  <a:sym typeface="+mn-lt"/>
                </a:rPr>
                <a:t>shuō</a:t>
              </a:r>
              <a:r>
                <a:rPr lang="en-US" altLang="zh-CN" sz="1700" b="1" dirty="0">
                  <a:cs typeface="+mn-ea"/>
                  <a:sym typeface="+mn-lt"/>
                </a:rPr>
                <a:t> </a:t>
              </a:r>
              <a:r>
                <a:rPr lang="en-US" altLang="zh-CN" sz="1700" b="1" dirty="0" err="1">
                  <a:cs typeface="+mn-ea"/>
                  <a:sym typeface="+mn-lt"/>
                </a:rPr>
                <a:t>yi</a:t>
              </a:r>
              <a:r>
                <a:rPr lang="en-US" altLang="zh-CN" sz="1700" b="1" dirty="0">
                  <a:cs typeface="+mn-ea"/>
                  <a:sym typeface="+mn-lt"/>
                </a:rPr>
                <a:t> </a:t>
              </a:r>
              <a:r>
                <a:rPr lang="en-US" altLang="zh-CN" sz="1700" b="1" dirty="0" err="1">
                  <a:cs typeface="+mn-ea"/>
                  <a:sym typeface="+mn-lt"/>
                </a:rPr>
                <a:t>shuō</a:t>
              </a:r>
              <a:r>
                <a:rPr lang="en-US" altLang="zh-CN" sz="1700" b="1" dirty="0">
                  <a:cs typeface="+mn-ea"/>
                  <a:sym typeface="+mn-lt"/>
                </a:rPr>
                <a:t> </a:t>
              </a:r>
              <a:endParaRPr lang="zh-CN" altLang="en-US" sz="1700" b="1" dirty="0">
                <a:cs typeface="+mn-ea"/>
                <a:sym typeface="+mn-lt"/>
              </a:endParaRPr>
            </a:p>
          </p:txBody>
        </p:sp>
      </p:grpSp>
      <p:pic>
        <p:nvPicPr>
          <p:cNvPr id="7" name="Picture 3" descr="C:\Users\Administrator\AppData\Roaming\Tencent\Users\541737432\QQ\WinTemp\RichOle\CL0W40KD$Z7$$_9F)N097`S.pn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99073" y="2303480"/>
            <a:ext cx="5197078" cy="203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字词句运用</a:t>
            </a:r>
            <a:endParaRPr lang="zh-CN" altLang="en-US" sz="24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473604" y="3802772"/>
            <a:ext cx="679847" cy="703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919838" y="3802772"/>
            <a:ext cx="679847" cy="703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059987" y="2473098"/>
            <a:ext cx="681038" cy="703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879952" y="2465955"/>
            <a:ext cx="679847" cy="703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2919243" y="1988514"/>
            <a:ext cx="1176338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700">
                <a:cs typeface="+mn-ea"/>
                <a:sym typeface="+mn-lt"/>
              </a:rPr>
              <a:t>k</a:t>
            </a:r>
            <a:r>
              <a:rPr lang="zh-CN" altLang="zh-CN" sz="2700">
                <a:cs typeface="+mn-ea"/>
                <a:sym typeface="+mn-lt"/>
              </a:rPr>
              <a:t>ǒu</a:t>
            </a:r>
            <a:endParaRPr lang="en-US" altLang="zh-CN" sz="2700">
              <a:cs typeface="+mn-ea"/>
              <a:sym typeface="+mn-lt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2220346" y="2526676"/>
            <a:ext cx="445294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b="1">
                <a:cs typeface="+mn-ea"/>
                <a:sym typeface="+mn-lt"/>
              </a:rPr>
              <a:t>门</a:t>
            </a:r>
            <a:endParaRPr lang="zh-CN" altLang="en-US" sz="3600" b="1">
              <a:cs typeface="+mn-ea"/>
              <a:sym typeface="+mn-lt"/>
            </a:endParaRP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4377758" y="2476671"/>
            <a:ext cx="566738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100" b="1">
                <a:cs typeface="+mn-ea"/>
                <a:sym typeface="+mn-lt"/>
              </a:rPr>
              <a:t>生</a:t>
            </a:r>
            <a:endParaRPr lang="zh-CN" altLang="en-US" sz="4100" b="1">
              <a:cs typeface="+mn-ea"/>
              <a:sym typeface="+mn-lt"/>
            </a:endParaRP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5220721" y="1990895"/>
            <a:ext cx="702469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700">
                <a:cs typeface="+mn-ea"/>
                <a:sym typeface="+mn-lt"/>
              </a:rPr>
              <a:t>r</a:t>
            </a:r>
            <a:r>
              <a:rPr lang="zh-CN" altLang="zh-CN" sz="2700">
                <a:cs typeface="+mn-ea"/>
                <a:sym typeface="+mn-lt"/>
              </a:rPr>
              <a:t>ì</a:t>
            </a:r>
            <a:endParaRPr lang="en-US" altLang="zh-CN" sz="2700">
              <a:cs typeface="+mn-ea"/>
              <a:sym typeface="+mn-lt"/>
            </a:endParaRP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2234039" y="3811106"/>
            <a:ext cx="526256" cy="700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100" b="1">
                <a:cs typeface="+mn-ea"/>
                <a:sym typeface="+mn-lt"/>
              </a:rPr>
              <a:t>题</a:t>
            </a:r>
            <a:endParaRPr lang="zh-CN" altLang="en-US" sz="4100" b="1">
              <a:cs typeface="+mn-ea"/>
              <a:sym typeface="+mn-lt"/>
            </a:endParaRPr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2919839" y="3266991"/>
            <a:ext cx="1229915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000">
                <a:cs typeface="+mn-ea"/>
                <a:sym typeface="+mn-lt"/>
              </a:rPr>
              <a:t>mù</a:t>
            </a:r>
            <a:endParaRPr lang="en-US" altLang="zh-CN" sz="3000">
              <a:cs typeface="+mn-ea"/>
              <a:sym typeface="+mn-lt"/>
            </a:endParaRPr>
          </a:p>
        </p:txBody>
      </p:sp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5277277" y="3802772"/>
            <a:ext cx="486965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b="1">
                <a:cs typeface="+mn-ea"/>
                <a:sym typeface="+mn-lt"/>
              </a:rPr>
              <a:t>野</a:t>
            </a:r>
            <a:endParaRPr lang="zh-CN" altLang="en-US" sz="3600" b="1">
              <a:cs typeface="+mn-ea"/>
              <a:sym typeface="+mn-lt"/>
            </a:endParaRPr>
          </a:p>
        </p:txBody>
      </p:sp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4473604" y="3213413"/>
            <a:ext cx="1017985" cy="53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000">
                <a:cs typeface="+mn-ea"/>
                <a:sym typeface="+mn-lt"/>
              </a:rPr>
              <a:t>ti</a:t>
            </a:r>
            <a:r>
              <a:rPr lang="zh-CN" altLang="zh-CN" sz="3000">
                <a:cs typeface="+mn-ea"/>
                <a:sym typeface="+mn-lt"/>
              </a:rPr>
              <a:t>án</a:t>
            </a:r>
            <a:endParaRPr lang="en-US" altLang="zh-CN" sz="3000">
              <a:cs typeface="+mn-ea"/>
              <a:sym typeface="+mn-lt"/>
            </a:endParaRPr>
          </a:p>
        </p:txBody>
      </p:sp>
      <p:pic>
        <p:nvPicPr>
          <p:cNvPr id="21" name="Picture 17" descr="花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62316" y="2571750"/>
            <a:ext cx="639365" cy="2106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" name="组合 23"/>
          <p:cNvGrpSpPr/>
          <p:nvPr/>
        </p:nvGrpSpPr>
        <p:grpSpPr bwMode="auto">
          <a:xfrm>
            <a:off x="801376" y="1212183"/>
            <a:ext cx="3482579" cy="648422"/>
            <a:chOff x="480357" y="1015660"/>
            <a:chExt cx="4643003" cy="650068"/>
          </a:xfrm>
        </p:grpSpPr>
        <p:sp>
          <p:nvSpPr>
            <p:cNvPr id="24" name="矩形 1"/>
            <p:cNvSpPr>
              <a:spLocks noChangeArrowheads="1"/>
            </p:cNvSpPr>
            <p:nvPr/>
          </p:nvSpPr>
          <p:spPr bwMode="auto">
            <a:xfrm>
              <a:off x="480357" y="1249175"/>
              <a:ext cx="4643003" cy="416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457200" indent="-4572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Font typeface="Wingdings" panose="05000000000000000000" pitchFamily="2" charset="2"/>
                <a:buChar char="Ø"/>
              </a:pPr>
              <a:r>
                <a:rPr lang="zh-CN" altLang="en-US" sz="2100" b="1">
                  <a:latin typeface="+mn-lt"/>
                  <a:ea typeface="+mn-ea"/>
                  <a:cs typeface="+mn-ea"/>
                  <a:sym typeface="+mn-lt"/>
                </a:rPr>
                <a:t>拼 一 拼，写 一 写。</a:t>
              </a:r>
              <a:endParaRPr lang="zh-CN" altLang="en-US" sz="2100" b="1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766080" y="1015660"/>
              <a:ext cx="4142987" cy="3548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1700" b="1" dirty="0">
                  <a:cs typeface="+mn-ea"/>
                  <a:sym typeface="+mn-lt"/>
                </a:rPr>
                <a:t> </a:t>
              </a:r>
              <a:r>
                <a:rPr lang="en-US" altLang="zh-CN" sz="1700" b="1" dirty="0" err="1">
                  <a:cs typeface="+mn-ea"/>
                  <a:sym typeface="+mn-lt"/>
                </a:rPr>
                <a:t>pīn</a:t>
              </a:r>
              <a:r>
                <a:rPr lang="en-US" altLang="zh-CN" sz="1700" b="1" dirty="0">
                  <a:cs typeface="+mn-ea"/>
                  <a:sym typeface="+mn-lt"/>
                </a:rPr>
                <a:t> </a:t>
              </a:r>
              <a:r>
                <a:rPr lang="en-US" altLang="zh-CN" sz="1700" b="1" dirty="0" err="1">
                  <a:cs typeface="+mn-ea"/>
                  <a:sym typeface="+mn-lt"/>
                </a:rPr>
                <a:t>yi</a:t>
              </a:r>
              <a:r>
                <a:rPr lang="en-US" altLang="zh-CN" sz="1700" b="1" dirty="0">
                  <a:cs typeface="+mn-ea"/>
                  <a:sym typeface="+mn-lt"/>
                </a:rPr>
                <a:t> </a:t>
              </a:r>
              <a:r>
                <a:rPr lang="en-US" altLang="zh-CN" sz="1700" b="1" dirty="0" err="1">
                  <a:cs typeface="+mn-ea"/>
                  <a:sym typeface="+mn-lt"/>
                </a:rPr>
                <a:t>pīn</a:t>
              </a:r>
              <a:r>
                <a:rPr lang="en-US" altLang="zh-CN" sz="1700" b="1" dirty="0">
                  <a:cs typeface="+mn-ea"/>
                  <a:sym typeface="+mn-lt"/>
                </a:rPr>
                <a:t> </a:t>
              </a:r>
              <a:r>
                <a:rPr lang="zh-CN" altLang="en-US" sz="1700" b="1" dirty="0">
                  <a:cs typeface="+mn-ea"/>
                  <a:sym typeface="+mn-lt"/>
                </a:rPr>
                <a:t> </a:t>
              </a:r>
              <a:r>
                <a:rPr lang="en-US" altLang="zh-CN" sz="1700" b="1" dirty="0" err="1">
                  <a:cs typeface="+mn-ea"/>
                  <a:sym typeface="+mn-lt"/>
                </a:rPr>
                <a:t>xiě</a:t>
              </a:r>
              <a:r>
                <a:rPr lang="en-US" altLang="zh-CN" sz="1700" b="1" dirty="0">
                  <a:cs typeface="+mn-ea"/>
                  <a:sym typeface="+mn-lt"/>
                </a:rPr>
                <a:t>  </a:t>
              </a:r>
              <a:r>
                <a:rPr lang="en-US" altLang="zh-CN" sz="1700" b="1" dirty="0" err="1">
                  <a:cs typeface="+mn-ea"/>
                  <a:sym typeface="+mn-lt"/>
                </a:rPr>
                <a:t>yi</a:t>
              </a:r>
              <a:r>
                <a:rPr lang="en-US" altLang="zh-CN" sz="1700" b="1" dirty="0">
                  <a:cs typeface="+mn-ea"/>
                  <a:sym typeface="+mn-lt"/>
                </a:rPr>
                <a:t> </a:t>
              </a:r>
              <a:r>
                <a:rPr lang="en-US" altLang="zh-CN" sz="1700" b="1" dirty="0" err="1">
                  <a:cs typeface="+mn-ea"/>
                  <a:sym typeface="+mn-lt"/>
                </a:rPr>
                <a:t>xiě</a:t>
              </a:r>
              <a:endParaRPr lang="zh-CN" altLang="en-US" sz="1700" b="1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fade/>
  </p:transition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dkeenslx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438</Words>
  <Application>WPS 演示</Application>
  <PresentationFormat>全屏显示(16:9)</PresentationFormat>
  <Paragraphs>80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4" baseType="lpstr">
      <vt:lpstr>Arial</vt:lpstr>
      <vt:lpstr>宋体</vt:lpstr>
      <vt:lpstr>Wingdings</vt:lpstr>
      <vt:lpstr>思源黑体 CN Light</vt:lpstr>
      <vt:lpstr>思源黑体 CN Bold</vt:lpstr>
      <vt:lpstr>黑体</vt:lpstr>
      <vt:lpstr>微软雅黑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123</dc:creator>
  <cp:lastModifiedBy>罗</cp:lastModifiedBy>
  <cp:revision>2</cp:revision>
  <dcterms:created xsi:type="dcterms:W3CDTF">2020-06-05T01:58:00Z</dcterms:created>
  <dcterms:modified xsi:type="dcterms:W3CDTF">2023-10-20T07:12:11Z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DD793893556D41AC9CE0927B25DA2E8B_12</vt:lpwstr>
  </property>
</Properties>
</file>