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3"/>
  </p:sldMasterIdLst>
  <p:notesMasterIdLst>
    <p:notesMasterId r:id="rId15"/>
  </p:notesMasterIdLst>
  <p:sldIdLst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6"/>
    <p:sldId id="270" r:id="rId17"/>
    <p:sldId id="271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5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5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en-US" altLang="zh-CN" sz="1200">
                <a:latin typeface="Calibri" panose="020F0502020204030204" pitchFamily="34" charset="0"/>
              </a:rPr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1.png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1.png"/><Relationship Id="rId6" Type="http://schemas.openxmlformats.org/officeDocument/2006/relationships/image" Target="../media/image2.jpeg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527381" y="548680"/>
            <a:ext cx="11137237" cy="5856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</p:sldLayoutIdLst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4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0" y="1603118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</a:rPr>
              <a:t>4.</a:t>
            </a:r>
            <a:r>
              <a:rPr lang="zh-CN" sz="9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</a:rPr>
              <a:t>四季</a:t>
            </a:r>
            <a:endParaRPr lang="zh-CN" altLang="en-US" sz="9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0265" y="4617720"/>
            <a:ext cx="38931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石榴（       ）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9218" name="Picture 2" descr="DJ0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33590" y="637540"/>
            <a:ext cx="4211320" cy="3705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7431405" y="4692650"/>
            <a:ext cx="440182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桃花（       ）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19400" y="4645660"/>
            <a:ext cx="17113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甜甜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96095" y="4692650"/>
            <a:ext cx="175006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朵朵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0265" y="637540"/>
            <a:ext cx="5456555" cy="36315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2"/>
          <p:cNvGrpSpPr/>
          <p:nvPr/>
        </p:nvGrpSpPr>
        <p:grpSpPr>
          <a:xfrm>
            <a:off x="1183640" y="2052320"/>
            <a:ext cx="2971502" cy="2753361"/>
            <a:chOff x="317986" y="1713852"/>
            <a:chExt cx="1887537" cy="2125277"/>
          </a:xfrm>
        </p:grpSpPr>
        <p:pic>
          <p:nvPicPr>
            <p:cNvPr id="28675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676" name="TextBox 4"/>
            <p:cNvSpPr txBox="1"/>
            <p:nvPr/>
          </p:nvSpPr>
          <p:spPr>
            <a:xfrm>
              <a:off x="342782" y="1713852"/>
              <a:ext cx="1838325" cy="21252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r>
                <a:rPr lang="zh-CN" altLang="en-US" sz="17300" b="1">
                  <a:latin typeface="楷体" panose="02010609060101010101" charset="-122"/>
                  <a:ea typeface="楷体" panose="02010609060101010101" charset="-122"/>
                </a:rPr>
                <a:t>四</a:t>
              </a:r>
              <a:endParaRPr lang="zh-CN" altLang="en-US" sz="173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192645" y="1943100"/>
            <a:ext cx="2971502" cy="2753360"/>
            <a:chOff x="317986" y="1629547"/>
            <a:chExt cx="1887537" cy="2125276"/>
          </a:xfrm>
        </p:grpSpPr>
        <p:pic>
          <p:nvPicPr>
            <p:cNvPr id="4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318177" y="1629547"/>
              <a:ext cx="1838325" cy="21252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endParaRPr lang="zh-CN" altLang="en-US" sz="173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897890" y="5504815"/>
            <a:ext cx="2315210" cy="5454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Aharoni" panose="02010803020104030203" charset="0"/>
                <a:ea typeface="微软雅黑" panose="020B0503020204020204" pitchFamily="34" charset="-122"/>
              </a:rPr>
              <a:t>全包围结构</a:t>
            </a:r>
            <a:endParaRPr lang="zh-CN" altLang="en-US" sz="2800">
              <a:solidFill>
                <a:schemeClr val="tx1"/>
              </a:solidFill>
              <a:latin typeface="Aharoni" panose="02010803020104030203" charset="0"/>
              <a:ea typeface="微软雅黑" panose="020B0503020204020204" pitchFamily="34" charset="-122"/>
            </a:endParaRPr>
          </a:p>
        </p:txBody>
      </p:sp>
      <p:sp>
        <p:nvSpPr>
          <p:cNvPr id="8" name="云形标注 7"/>
          <p:cNvSpPr/>
          <p:nvPr/>
        </p:nvSpPr>
        <p:spPr>
          <a:xfrm rot="240000">
            <a:off x="3063240" y="4540885"/>
            <a:ext cx="3435350" cy="1320800"/>
          </a:xfrm>
          <a:prstGeom prst="cloud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先外后内再封口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95870" y="2050415"/>
            <a:ext cx="2491105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b="1">
                <a:latin typeface="楷体" panose="02010609060101010101" charset="-122"/>
                <a:ea typeface="楷体" panose="02010609060101010101" charset="-122"/>
              </a:rPr>
              <a:t>西</a:t>
            </a:r>
            <a:endParaRPr lang="zh-CN" altLang="en-US" sz="16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6"/>
          <p:cNvSpPr/>
          <p:nvPr/>
        </p:nvSpPr>
        <p:spPr>
          <a:xfrm>
            <a:off x="5956935" y="879475"/>
            <a:ext cx="5408930" cy="4892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endParaRPr lang="zh-CN" altLang="en-US" sz="32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认真做到“三个一”：手离笔尖一寸远，身离书桌一拳远，眼离本子一尺远。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1443" name="Picture 5" descr="未标题-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7808" y="2010032"/>
            <a:ext cx="4933315" cy="321164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13758"/>
            <a:ext cx="6445306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65993" y="-13758"/>
            <a:ext cx="5722620" cy="68910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80885" y="2865755"/>
            <a:ext cx="4668520" cy="862330"/>
          </a:xfrm>
          <a:prstGeom prst="rect">
            <a:avLst/>
          </a:prstGeom>
        </p:spPr>
      </p:pic>
      <p:sp>
        <p:nvSpPr>
          <p:cNvPr id="38915" name="TextBox 6"/>
          <p:cNvSpPr txBox="1"/>
          <p:nvPr/>
        </p:nvSpPr>
        <p:spPr>
          <a:xfrm>
            <a:off x="815340" y="1256030"/>
            <a:ext cx="4343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endParaRPr lang="en-US" altLang="zh-CN" sz="280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3403600" y="2865755"/>
            <a:ext cx="4343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716280" y="4509770"/>
            <a:ext cx="4343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9110345" y="868045"/>
            <a:ext cx="4343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4</a:t>
            </a:r>
            <a:endParaRPr lang="en-US" altLang="zh-CN" sz="280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9470" y="782320"/>
            <a:ext cx="48945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2">
                    <a:lumMod val="50000"/>
                  </a:schemeClr>
                </a:solidFill>
              </a:rPr>
              <a:t>家庭作业：</a:t>
            </a:r>
            <a:endParaRPr lang="zh-CN" altLang="en-US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5926" y="2086473"/>
            <a:ext cx="10422289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4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请同学们熟读《四季》并分享给你的家人。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4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4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13758"/>
            <a:ext cx="6445306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65993" y="-13758"/>
            <a:ext cx="5722620" cy="68910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80885" y="2865755"/>
            <a:ext cx="4668520" cy="862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13758"/>
            <a:ext cx="6445306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65993" y="-13758"/>
            <a:ext cx="5722620" cy="68910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80885" y="2865755"/>
            <a:ext cx="4668520" cy="862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5649" y="2237277"/>
            <a:ext cx="1844887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尖   尖</a:t>
            </a:r>
            <a:endParaRPr lang="zh-CN" altLang="en-US" sz="373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49834" y="2193462"/>
            <a:ext cx="1312333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弯 弯</a:t>
            </a:r>
            <a:endParaRPr lang="zh-CN" altLang="en-US" sz="373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29700" y="2237105"/>
            <a:ext cx="1588135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  天</a:t>
            </a:r>
            <a:endParaRPr lang="zh-CN" altLang="en-US" sz="373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8540" y="4604385"/>
            <a:ext cx="1731645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   蛙</a:t>
            </a:r>
            <a:endParaRPr lang="zh-CN" altLang="en-US" sz="373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6450" y="4604385"/>
            <a:ext cx="1465580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  是</a:t>
            </a:r>
            <a:endParaRPr lang="zh-CN" altLang="en-US" sz="373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89675" y="4604385"/>
            <a:ext cx="1788795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冬   天</a:t>
            </a:r>
            <a:endParaRPr lang="zh-CN" altLang="en-US" sz="373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802370" y="4604385"/>
            <a:ext cx="2992755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顽 皮 地 说</a:t>
            </a:r>
            <a:endParaRPr lang="zh-CN" altLang="en-US" sz="373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830" y="1703070"/>
            <a:ext cx="2191385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jiān jiān</a:t>
            </a:r>
            <a:endParaRPr lang="en-US" altLang="zh-CN" sz="3200" b="1" err="1">
              <a:solidFill>
                <a:srgbClr val="FF0000"/>
              </a:solidFill>
              <a:latin typeface="汉仪旗黑Y3-35简" panose="00020600040101010101" pitchFamily="18" charset="-122"/>
              <a:ea typeface="汉仪昌黎宋刻本原版W" panose="00020600040101010101" pitchFamily="18" charset="-122"/>
              <a:cs typeface="+mn-ea"/>
              <a:sym typeface="汉仪旗黑Y3-35简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9675" y="1678305"/>
            <a:ext cx="178943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wān wān</a:t>
            </a:r>
            <a:endParaRPr lang="en-US" altLang="zh-CN" sz="3200" b="1" err="1">
              <a:solidFill>
                <a:srgbClr val="FF0000"/>
              </a:solidFill>
              <a:latin typeface="汉仪旗黑Y3-35简" panose="00020600040101010101" pitchFamily="18" charset="-122"/>
              <a:ea typeface="汉仪昌黎宋刻本原版W" panose="00020600040101010101" pitchFamily="18" charset="-122"/>
              <a:cs typeface="+mn-ea"/>
              <a:sym typeface="汉仪旗黑Y3-35简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02370" y="1703070"/>
            <a:ext cx="181546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chūn tiān</a:t>
            </a:r>
            <a:endParaRPr lang="en-US" altLang="zh-CN" sz="3200" b="1" err="1">
              <a:solidFill>
                <a:srgbClr val="FF0000"/>
              </a:solidFill>
              <a:latin typeface="汉仪旗黑Y3-35简" panose="00020600040101010101" pitchFamily="18" charset="-122"/>
              <a:ea typeface="汉仪昌黎宋刻本原版W" panose="00020600040101010101" pitchFamily="18" charset="-122"/>
              <a:cs typeface="+mn-ea"/>
              <a:sym typeface="汉仪旗黑Y3-35简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29000" y="2193290"/>
            <a:ext cx="17526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夏    天</a:t>
            </a:r>
            <a:endParaRPr lang="zh-CN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62020" y="1703070"/>
            <a:ext cx="14103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xià tiān</a:t>
            </a:r>
            <a:endParaRPr lang="en-US" altLang="zh-CN" sz="3200" b="1" err="1">
              <a:solidFill>
                <a:srgbClr val="FF0000"/>
              </a:solidFill>
              <a:latin typeface="汉仪旗黑Y3-35简" panose="00020600040101010101" pitchFamily="18" charset="-122"/>
              <a:ea typeface="汉仪昌黎宋刻本原版W" panose="00020600040101010101" pitchFamily="18" charset="-122"/>
              <a:cs typeface="+mn-ea"/>
              <a:sym typeface="汉仪旗黑Y3-35简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39165" y="4070350"/>
            <a:ext cx="1618615" cy="5340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fontAlgn="auto">
              <a:lnSpc>
                <a:spcPct val="90000"/>
              </a:lnSpc>
            </a:pPr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qīn</a:t>
            </a:r>
            <a:r>
              <a:rPr lang="zh-CN" altLang="zh-CN" sz="32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ɡ</a:t>
            </a:r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 wā</a:t>
            </a:r>
            <a:endParaRPr lang="en-US" altLang="zh-CN" sz="3200" b="1" err="1">
              <a:solidFill>
                <a:srgbClr val="FF0000"/>
              </a:solidFill>
              <a:latin typeface="汉仪旗黑Y3-35简" panose="00020600040101010101" pitchFamily="18" charset="-122"/>
              <a:ea typeface="汉仪昌黎宋刻本原版W" panose="00020600040101010101" pitchFamily="18" charset="-122"/>
              <a:cs typeface="+mn-ea"/>
              <a:sym typeface="汉仪旗黑Y3-35简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93098" y="4153535"/>
            <a:ext cx="161861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jiù shì</a:t>
            </a:r>
            <a:endParaRPr lang="en-US" altLang="zh-CN" sz="3200" b="1" err="1">
              <a:solidFill>
                <a:srgbClr val="FF0000"/>
              </a:solidFill>
              <a:latin typeface="汉仪旗黑Y3-35简" panose="00020600040101010101" pitchFamily="18" charset="-122"/>
              <a:ea typeface="汉仪昌黎宋刻本原版W" panose="00020600040101010101" pitchFamily="18" charset="-122"/>
              <a:cs typeface="+mn-ea"/>
              <a:sym typeface="汉仪旗黑Y3-35简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931535" y="4045585"/>
            <a:ext cx="202882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dōn</a:t>
            </a:r>
            <a:r>
              <a:rPr lang="zh-CN" altLang="zh-CN" sz="32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ɡ</a:t>
            </a:r>
            <a:r>
              <a:rPr lang="en-US" altLang="zh-CN" sz="3200" b="1" err="1">
                <a:solidFill>
                  <a:srgbClr val="FF0000"/>
                </a:solidFill>
                <a:latin typeface="汉仪旗黑Y3-35简" panose="00020600040101010101" pitchFamily="18" charset="-122"/>
                <a:ea typeface="汉仪昌黎宋刻本原版W" panose="00020600040101010101" pitchFamily="18" charset="-122"/>
                <a:cs typeface="+mn-ea"/>
                <a:sym typeface="汉仪旗黑Y3-35简" panose="00020600040101010101" pitchFamily="18" charset="-122"/>
              </a:rPr>
              <a:t> tiān</a:t>
            </a:r>
            <a:endParaRPr lang="en-US" altLang="zh-CN" sz="3200" b="1" err="1">
              <a:solidFill>
                <a:srgbClr val="FF0000"/>
              </a:solidFill>
              <a:latin typeface="汉仪旗黑Y3-35简" panose="00020600040101010101" pitchFamily="18" charset="-122"/>
              <a:ea typeface="汉仪昌黎宋刻本原版W" panose="00020600040101010101" pitchFamily="18" charset="-122"/>
              <a:cs typeface="+mn-ea"/>
              <a:sym typeface="汉仪旗黑Y3-35简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593455" y="4020820"/>
            <a:ext cx="271526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32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汉仪昌黎宋刻本原版W" panose="00020600040101010101" pitchFamily="18" charset="-122"/>
                <a:cs typeface="+mj-lt"/>
                <a:sym typeface="汉仪旗黑Y3-35简" panose="00020600040101010101" pitchFamily="18" charset="-122"/>
              </a:rPr>
              <a:t>w</a:t>
            </a:r>
            <a:r>
              <a:rPr lang="en-US" altLang="zh-CN" sz="28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á</a:t>
            </a:r>
            <a:r>
              <a:rPr lang="en-US" altLang="zh-CN" sz="32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汉仪昌黎宋刻本原版W" panose="00020600040101010101" pitchFamily="18" charset="-122"/>
                <a:cs typeface="+mj-lt"/>
                <a:sym typeface="汉仪旗黑Y3-35简" panose="00020600040101010101" pitchFamily="18" charset="-122"/>
              </a:rPr>
              <a:t>n p</a:t>
            </a:r>
            <a:r>
              <a:rPr lang="zh-CN" altLang="zh-CN" sz="32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汉仪昌黎宋刻本原版W" panose="00020600040101010101" pitchFamily="18" charset="-122"/>
                <a:cs typeface="+mj-lt"/>
                <a:sym typeface="汉仪旗黑Y3-35简" panose="00020600040101010101" pitchFamily="18" charset="-122"/>
              </a:rPr>
              <a:t>í</a:t>
            </a:r>
            <a:r>
              <a:rPr lang="en-US" altLang="zh-CN" sz="32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汉仪昌黎宋刻本原版W" panose="00020600040101010101" pitchFamily="18" charset="-122"/>
                <a:cs typeface="+mj-lt"/>
                <a:sym typeface="汉仪旗黑Y3-35简" panose="00020600040101010101" pitchFamily="18" charset="-122"/>
              </a:rPr>
              <a:t> de shu</a:t>
            </a:r>
            <a:r>
              <a:rPr lang="zh-CN" altLang="zh-CN" sz="32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汉仪昌黎宋刻本原版W" panose="00020600040101010101" pitchFamily="18" charset="-122"/>
                <a:cs typeface="+mj-lt"/>
                <a:sym typeface="汉仪旗黑Y3-35简" panose="00020600040101010101" pitchFamily="18" charset="-122"/>
              </a:rPr>
              <a:t>ō</a:t>
            </a:r>
            <a:endParaRPr lang="zh-CN" altLang="zh-CN" sz="3200" b="1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汉仪昌黎宋刻本原版W" panose="00020600040101010101" pitchFamily="18" charset="-122"/>
              <a:cs typeface="+mj-lt"/>
              <a:sym typeface="汉仪旗黑Y3-35简" panose="00020600040101010101" pitchFamily="18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05510" y="796290"/>
            <a:ext cx="35375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</a:rPr>
              <a:t>更换拼音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7" name="组合 11"/>
          <p:cNvGrpSpPr/>
          <p:nvPr/>
        </p:nvGrpSpPr>
        <p:grpSpPr>
          <a:xfrm>
            <a:off x="1260475" y="2458719"/>
            <a:ext cx="1647190" cy="1757046"/>
            <a:chOff x="885370" y="1214095"/>
            <a:chExt cx="1080120" cy="915194"/>
          </a:xfrm>
        </p:grpSpPr>
        <p:sp>
          <p:nvSpPr>
            <p:cNvPr id="6" name="椭圆 5"/>
            <p:cNvSpPr/>
            <p:nvPr/>
          </p:nvSpPr>
          <p:spPr>
            <a:xfrm>
              <a:off x="885370" y="1282843"/>
              <a:ext cx="1080120" cy="846446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265">
                <a:solidFill>
                  <a:schemeClr val="tx1"/>
                </a:solidFill>
              </a:endParaRPr>
            </a:p>
          </p:txBody>
        </p:sp>
        <p:sp>
          <p:nvSpPr>
            <p:cNvPr id="13323" name="矩形 3"/>
            <p:cNvSpPr>
              <a:spLocks noChangeArrowheads="1"/>
            </p:cNvSpPr>
            <p:nvPr/>
          </p:nvSpPr>
          <p:spPr bwMode="auto">
            <a:xfrm>
              <a:off x="885547" y="1214095"/>
              <a:ext cx="996231" cy="84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zh-CN" sz="6600" b="1">
                  <a:solidFill>
                    <a:srgbClr val="0070C0"/>
                  </a:solidFill>
                  <a:latin typeface="楷体" panose="02010609060101010101" charset="-122"/>
                  <a:ea typeface="楷体" panose="02010609060101010101" charset="-122"/>
                </a:rPr>
                <a:t>地</a:t>
              </a:r>
              <a:endParaRPr lang="zh-CN" altLang="zh-CN" sz="6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左大括号 2"/>
          <p:cNvSpPr/>
          <p:nvPr/>
        </p:nvSpPr>
        <p:spPr>
          <a:xfrm>
            <a:off x="3018155" y="2140585"/>
            <a:ext cx="785495" cy="2393950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4265"/>
          </a:p>
        </p:txBody>
      </p:sp>
      <p:cxnSp>
        <p:nvCxnSpPr>
          <p:cNvPr id="4" name="直接连接符 3"/>
          <p:cNvCxnSpPr/>
          <p:nvPr/>
        </p:nvCxnSpPr>
        <p:spPr>
          <a:xfrm>
            <a:off x="3928745" y="2785745"/>
            <a:ext cx="14446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928745" y="4224020"/>
            <a:ext cx="14446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5608955" y="2140585"/>
            <a:ext cx="24326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顽皮</a:t>
            </a:r>
            <a:r>
              <a:rPr lang="zh-CN" altLang="en-US" sz="40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endParaRPr lang="zh-CN" altLang="en-US" sz="40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41640" y="2140585"/>
            <a:ext cx="24326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开心</a:t>
            </a:r>
            <a:r>
              <a:rPr lang="zh-CN" altLang="en-US" sz="40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笑</a:t>
            </a:r>
            <a:endParaRPr lang="zh-CN" altLang="en-US" sz="40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133080" y="3664585"/>
            <a:ext cx="24326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球</a:t>
            </a:r>
            <a:endParaRPr lang="zh-CN" altLang="en-US" sz="40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08955" y="3664585"/>
            <a:ext cx="24326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土</a:t>
            </a:r>
            <a:r>
              <a:rPr lang="zh-CN" altLang="en-US" sz="40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地</a:t>
            </a:r>
            <a:endParaRPr lang="zh-CN" altLang="en-US" sz="400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129" name="Picture 13" descr="雪人动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535" y="3950970"/>
            <a:ext cx="3293110" cy="2967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249420" y="2140585"/>
            <a:ext cx="7162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de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</a:t>
            </a:r>
            <a:endParaRPr lang="en-US" altLang="zh-CN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49420" y="3578860"/>
            <a:ext cx="10204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dì 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10320" y="3141980"/>
            <a:ext cx="10712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+mj-lt"/>
                <a:ea typeface="楷体" panose="02010609060101010101" charset="-122"/>
                <a:cs typeface="+mj-lt"/>
              </a:rPr>
              <a:t>qiú</a:t>
            </a:r>
            <a:endParaRPr lang="en-US" altLang="zh-CN" sz="2800">
              <a:solidFill>
                <a:srgbClr val="FF0000"/>
              </a:solidFill>
              <a:latin typeface="+mj-lt"/>
              <a:ea typeface="楷体" panose="02010609060101010101" charset="-122"/>
              <a:cs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6844"/>
            <a:ext cx="12192000" cy="684431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6348519" y="2048722"/>
            <a:ext cx="1375833" cy="2246631"/>
            <a:chOff x="5724128" y="1533000"/>
            <a:chExt cx="1031894" cy="1684726"/>
          </a:xfrm>
        </p:grpSpPr>
        <p:pic>
          <p:nvPicPr>
            <p:cNvPr id="12305" name="Picture 2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724128" y="2283718"/>
              <a:ext cx="893400" cy="934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6" name="TextBox 1"/>
            <p:cNvSpPr txBox="1">
              <a:spLocks noChangeArrowheads="1"/>
            </p:cNvSpPr>
            <p:nvPr/>
          </p:nvSpPr>
          <p:spPr bwMode="auto">
            <a:xfrm>
              <a:off x="6126028" y="1533000"/>
              <a:ext cx="629994" cy="87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5400" b="1">
                  <a:solidFill>
                    <a:srgbClr val="FFFF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虫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670714" y="1080347"/>
            <a:ext cx="1330748" cy="2286635"/>
            <a:chOff x="5724128" y="1503001"/>
            <a:chExt cx="998080" cy="1714725"/>
          </a:xfrm>
        </p:grpSpPr>
        <p:pic>
          <p:nvPicPr>
            <p:cNvPr id="12303" name="Picture 2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724128" y="2283718"/>
              <a:ext cx="893400" cy="934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4" name="TextBox 1"/>
            <p:cNvSpPr txBox="1">
              <a:spLocks noChangeArrowheads="1"/>
            </p:cNvSpPr>
            <p:nvPr/>
          </p:nvSpPr>
          <p:spPr bwMode="auto">
            <a:xfrm>
              <a:off x="6092214" y="1503001"/>
              <a:ext cx="629994" cy="87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5400" b="1">
                  <a:solidFill>
                    <a:srgbClr val="FFFF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夂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571029" y="1758528"/>
            <a:ext cx="1492884" cy="2292984"/>
            <a:chOff x="5724128" y="1498240"/>
            <a:chExt cx="1119684" cy="1719486"/>
          </a:xfrm>
        </p:grpSpPr>
        <p:pic>
          <p:nvPicPr>
            <p:cNvPr id="12301" name="Picture 2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724128" y="2283718"/>
              <a:ext cx="893400" cy="934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Box 1"/>
            <p:cNvSpPr txBox="1">
              <a:spLocks noChangeArrowheads="1"/>
            </p:cNvSpPr>
            <p:nvPr/>
          </p:nvSpPr>
          <p:spPr bwMode="auto">
            <a:xfrm>
              <a:off x="6158952" y="1498240"/>
              <a:ext cx="684860" cy="96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6000" b="1">
                  <a:solidFill>
                    <a:srgbClr val="FFFF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讠</a:t>
              </a:r>
              <a:endParaRPr lang="zh-CN" altLang="en-US" sz="6000" b="1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</p:grpSp>
      <p:pic>
        <p:nvPicPr>
          <p:cNvPr id="1230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350500" y="12407900"/>
            <a:ext cx="3556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624195" y="1477010"/>
            <a:ext cx="1739900" cy="191135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6000" b="1">
                <a:solidFill>
                  <a:srgbClr val="F44236"/>
                </a:solidFill>
              </a:rPr>
              <a:t>语</a:t>
            </a:r>
            <a:endParaRPr lang="zh-CN" altLang="en-US" sz="6000" b="1">
              <a:solidFill>
                <a:srgbClr val="F44236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26440" y="691515"/>
            <a:ext cx="1861185" cy="165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六角星 11"/>
          <p:cNvSpPr/>
          <p:nvPr/>
        </p:nvSpPr>
        <p:spPr>
          <a:xfrm>
            <a:off x="9272905" y="1019810"/>
            <a:ext cx="2137410" cy="1960880"/>
          </a:xfrm>
          <a:prstGeom prst="star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7200" b="1">
                <a:latin typeface="楷体" panose="02010609060101010101" charset="-122"/>
                <a:ea typeface="楷体" panose="02010609060101010101" charset="-122"/>
              </a:rPr>
              <a:t>言</a:t>
            </a:r>
            <a:endParaRPr lang="zh-CN" altLang="en-US" sz="7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216400" y="2665095"/>
            <a:ext cx="1739900" cy="191135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6000" b="1">
                <a:solidFill>
                  <a:srgbClr val="F44236"/>
                </a:solidFill>
              </a:rPr>
              <a:t>诗</a:t>
            </a:r>
            <a:endParaRPr lang="zh-CN" altLang="en-US" sz="6000" b="1">
              <a:solidFill>
                <a:srgbClr val="F44236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925945" y="2835910"/>
            <a:ext cx="1739900" cy="191135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6000" b="1">
                <a:solidFill>
                  <a:srgbClr val="F44236"/>
                </a:solidFill>
              </a:rPr>
              <a:t>话</a:t>
            </a:r>
            <a:endParaRPr lang="zh-CN" altLang="en-US" sz="6000" b="1">
              <a:solidFill>
                <a:srgbClr val="F44236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528310" y="4037330"/>
            <a:ext cx="1739900" cy="182308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6000" b="1">
                <a:solidFill>
                  <a:srgbClr val="F44236"/>
                </a:solidFill>
              </a:rPr>
              <a:t>说</a:t>
            </a:r>
            <a:endParaRPr lang="zh-CN" altLang="en-US" sz="6000" b="1">
              <a:solidFill>
                <a:srgbClr val="F44236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720080" y="2835910"/>
            <a:ext cx="1548130" cy="156972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讠</a:t>
            </a:r>
            <a:endParaRPr lang="zh-CN" altLang="en-US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4" grpId="0" animBg="1"/>
      <p:bldP spid="15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376795" y="4584700"/>
            <a:ext cx="72517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夂</a:t>
            </a: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838835" y="4215765"/>
            <a:ext cx="2176780" cy="193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55" y="666115"/>
            <a:ext cx="10524490" cy="336423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flipV="1">
            <a:off x="5374005" y="3101340"/>
            <a:ext cx="615315" cy="13335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9732010" y="3114675"/>
            <a:ext cx="615315" cy="13335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右大括号 13"/>
          <p:cNvSpPr/>
          <p:nvPr/>
        </p:nvSpPr>
        <p:spPr>
          <a:xfrm rot="5400000">
            <a:off x="7294245" y="1682750"/>
            <a:ext cx="1167765" cy="4269105"/>
          </a:xfrm>
          <a:prstGeom prst="rightBrac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37870" y="3767455"/>
            <a:ext cx="45681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（           ）的（            ）</a:t>
            </a:r>
            <a:endParaRPr lang="zh-CN" altLang="en-US" sz="3600" dirty="0"/>
          </a:p>
        </p:txBody>
      </p:sp>
      <p:sp>
        <p:nvSpPr>
          <p:cNvPr id="7" name="文本框 6"/>
          <p:cNvSpPr txBox="1"/>
          <p:nvPr/>
        </p:nvSpPr>
        <p:spPr>
          <a:xfrm>
            <a:off x="6109970" y="3881755"/>
            <a:ext cx="45681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（         ）的（         ）</a:t>
            </a:r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1275715" y="3801745"/>
            <a:ext cx="12141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尖尖</a:t>
            </a:r>
            <a:endParaRPr lang="zh-CN" altLang="en-US" sz="40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04285" y="3801745"/>
            <a:ext cx="15017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草芽</a:t>
            </a:r>
            <a:endParaRPr lang="zh-CN" altLang="en-US" sz="4000" b="1">
              <a:solidFill>
                <a:srgbClr val="00B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41770" y="3850640"/>
            <a:ext cx="12357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accent3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弯弯</a:t>
            </a:r>
            <a:endParaRPr lang="zh-CN" altLang="en-US" sz="4000" b="1">
              <a:solidFill>
                <a:schemeClr val="accent3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08085" y="3881755"/>
            <a:ext cx="12134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accent3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谷穗</a:t>
            </a:r>
            <a:endParaRPr lang="zh-CN" altLang="en-US" sz="4000" b="1">
              <a:solidFill>
                <a:schemeClr val="accent3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1755" name="Picture 2" descr="http://s14.sinaimg.cn/middle/64579af6gbfa3e5798b0d&amp;69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06730" y="5336540"/>
            <a:ext cx="969010" cy="11156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2" descr="http://s14.sinaimg.cn/middle/64579af6gbfa3e5798b0d&amp;69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75740" y="5336540"/>
            <a:ext cx="969010" cy="11156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2" descr="http://s14.sinaimg.cn/middle/64579af6gbfa3e5798b0d&amp;69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44750" y="5336540"/>
            <a:ext cx="969010" cy="11156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Picture 12" descr="四季１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0060" y="4773930"/>
            <a:ext cx="2307590" cy="16783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下箭头标注 3"/>
          <p:cNvSpPr/>
          <p:nvPr/>
        </p:nvSpPr>
        <p:spPr>
          <a:xfrm>
            <a:off x="960120" y="1680845"/>
            <a:ext cx="4511675" cy="1444625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solidFill>
                  <a:schemeClr val="tx1"/>
                </a:solidFill>
              </a:rPr>
              <a:t>草芽尖尖</a:t>
            </a:r>
            <a:endParaRPr lang="zh-CN" altLang="en-US" sz="4800" b="1" dirty="0">
              <a:solidFill>
                <a:schemeClr val="tx1"/>
              </a:solidFill>
            </a:endParaRPr>
          </a:p>
        </p:txBody>
      </p:sp>
      <p:sp>
        <p:nvSpPr>
          <p:cNvPr id="14" name="下箭头标注 13"/>
          <p:cNvSpPr/>
          <p:nvPr/>
        </p:nvSpPr>
        <p:spPr>
          <a:xfrm>
            <a:off x="6320790" y="1680845"/>
            <a:ext cx="4511675" cy="1444625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>
                <a:solidFill>
                  <a:schemeClr val="tx1"/>
                </a:solidFill>
              </a:rPr>
              <a:t>谷穗弯弯</a:t>
            </a:r>
            <a:endParaRPr lang="zh-CN" altLang="en-US" sz="48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.xml><?xml version="1.0" encoding="utf-8"?>
<p:tagLst xmlns:p="http://schemas.openxmlformats.org/presentationml/2006/main">
  <p:tag name="[PLUGIN]" val="[PLUGIN]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 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WPS 演示</Application>
  <PresentationFormat>自定义</PresentationFormat>
  <Paragraphs>120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黑体</vt:lpstr>
      <vt:lpstr>微软雅黑</vt:lpstr>
      <vt:lpstr>汉仪旗黑Y3-35简</vt:lpstr>
      <vt:lpstr>汉仪昌黎宋刻本原版W</vt:lpstr>
      <vt:lpstr>方正姚体</vt:lpstr>
      <vt:lpstr>Calibri</vt:lpstr>
      <vt:lpstr>楷体</vt:lpstr>
      <vt:lpstr>Aharoni</vt:lpstr>
      <vt:lpstr>Yu Gothic UI Semibold</vt:lpstr>
      <vt:lpstr>Arial</vt:lpstr>
      <vt:lpstr>Arial Unicode MS</vt:lpstr>
      <vt:lpstr>第一PPT模板网-WWW.1PPT.COM 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cp:lastPrinted>2022-06-24T12:02:00Z</cp:lastPrinted>
  <dcterms:created xsi:type="dcterms:W3CDTF">2022-06-24T12:02:00Z</dcterms:created>
  <dcterms:modified xsi:type="dcterms:W3CDTF">2023-10-20T07:20:41Z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670ACCD4D5D546DBBA5304E18C14D6E0_12</vt:lpwstr>
  </property>
  <property fmtid="{D5CDD505-2E9C-101B-9397-08002B2CF9AE}" pid="3" name="KSOProductBuildVer">
    <vt:lpwstr>2052-12.1.0.15712</vt:lpwstr>
  </property>
</Properties>
</file>