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5"/>
  </p:notesMasterIdLst>
  <p:sldIdLst>
    <p:sldId id="383" r:id="rId3"/>
    <p:sldId id="417" r:id="rId4"/>
    <p:sldId id="420" r:id="rId5"/>
    <p:sldId id="422" r:id="rId6"/>
    <p:sldId id="423" r:id="rId7"/>
    <p:sldId id="424" r:id="rId8"/>
    <p:sldId id="425" r:id="rId9"/>
    <p:sldId id="426" r:id="rId10"/>
    <p:sldId id="361" r:id="rId11"/>
    <p:sldId id="320" r:id="rId12"/>
    <p:sldId id="324" r:id="rId13"/>
    <p:sldId id="369" r:id="rId14"/>
    <p:sldId id="427" r:id="rId15"/>
    <p:sldId id="371" r:id="rId16"/>
    <p:sldId id="372" r:id="rId17"/>
    <p:sldId id="374" r:id="rId18"/>
    <p:sldId id="376" r:id="rId19"/>
    <p:sldId id="325" r:id="rId20"/>
    <p:sldId id="377" r:id="rId21"/>
    <p:sldId id="378" r:id="rId22"/>
    <p:sldId id="368" r:id="rId23"/>
    <p:sldId id="360" r:id="rId24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9" autoAdjust="0"/>
    <p:restoredTop sz="94660"/>
  </p:normalViewPr>
  <p:slideViewPr>
    <p:cSldViewPr snapToGrid="0">
      <p:cViewPr>
        <p:scale>
          <a:sx n="100" d="100"/>
          <a:sy n="100" d="100"/>
        </p:scale>
        <p:origin x="-930" y="-432"/>
      </p:cViewPr>
      <p:guideLst>
        <p:guide orient="horz" pos="210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63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effectLst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defRPr u="none" strike="noStrike" kern="1200" cap="none" spc="150" normalizeH="0" baseline="0"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tabLst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defRPr kumimoji="0" lang="zh-CN" altLang="en-US" sz="18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effectLst/>
                <a:uFillTx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defRPr sz="16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tabLst>
                <a:tab pos="1609725" algn="l"/>
              </a:tabLst>
              <a:defRPr sz="16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defRPr sz="16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defRPr sz="14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1" u="none" strike="noStrike" kern="1200" cap="none" spc="200" normalizeH="0" baseline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umimoji="0" lang="zh-CN" altLang="en-US" sz="2000" b="1" i="0" u="none" strike="noStrike" kern="1200" cap="none" spc="20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</a:tabLst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800" b="1" i="0" u="none" strike="noStrike" kern="1200" cap="none" spc="30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defRPr u="none" strike="noStrike" kern="1200" cap="none" spc="150" normalizeH="0" baseline="0"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tabLst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defRPr u="none" strike="noStrike" kern="1200" cap="none" spc="150" normalizeH="0" baseline="0"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image" Target="file:///D:\qq&#25991;&#20214;\712321467\Image\C2C\Image2\%7b75232B38-A165-1FB7-499C-2E1C792CACB5%7d.png" TargetMode="External"/><Relationship Id="rId23" Type="http://schemas.openxmlformats.org/officeDocument/2006/relationships/image" Target="../media/image6.png"/><Relationship Id="rId22" Type="http://schemas.openxmlformats.org/officeDocument/2006/relationships/image" Target="../media/image5.png"/><Relationship Id="rId21" Type="http://schemas.openxmlformats.org/officeDocument/2006/relationships/image" Target="../media/image4.png"/><Relationship Id="rId20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2.png"/><Relationship Id="rId18" Type="http://schemas.openxmlformats.org/officeDocument/2006/relationships/tags" Target="../tags/tag62.xml"/><Relationship Id="rId17" Type="http://schemas.openxmlformats.org/officeDocument/2006/relationships/image" Target="../media/image1.png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14337" name="图片 5"/>
          <p:cNvPicPr>
            <a:picLocks noChangeAspect="1"/>
          </p:cNvPicPr>
          <p:nvPr userDrawn="1"/>
        </p:nvPicPr>
        <p:blipFill>
          <a:blip r:embed="rId17" cstate="email">
            <a:lum bright="12000"/>
          </a:blip>
          <a:srcRect/>
          <a:stretch>
            <a:fillRect/>
          </a:stretch>
        </p:blipFill>
        <p:spPr>
          <a:xfrm rot="10800000">
            <a:off x="0" y="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 userDrawn="1"/>
        </p:nvSpPr>
        <p:spPr>
          <a:xfrm>
            <a:off x="374650" y="376238"/>
            <a:ext cx="11479213" cy="618331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>
            <a:outerShdw blurRad="1397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cs typeface="+mn-ea"/>
              <a:sym typeface="+mn-lt"/>
            </a:endParaRPr>
          </a:p>
        </p:txBody>
      </p:sp>
      <p:pic>
        <p:nvPicPr>
          <p:cNvPr id="14339" name="图片 146"/>
          <p:cNvPicPr>
            <a:picLocks noChangeAspect="1"/>
          </p:cNvPicPr>
          <p:nvPr userDrawn="1">
            <p:custDataLst>
              <p:tags r:id="rId18"/>
            </p:custDataLst>
          </p:nvPr>
        </p:nvPicPr>
        <p:blipFill>
          <a:blip r:embed="rId19" cstate="email"/>
          <a:srcRect l="15639" r="7909"/>
          <a:stretch>
            <a:fillRect/>
          </a:stretch>
        </p:blipFill>
        <p:spPr>
          <a:xfrm>
            <a:off x="-50800" y="2740025"/>
            <a:ext cx="12279630" cy="4117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0" name="图片 16"/>
          <p:cNvPicPr>
            <a:picLocks noChangeAspect="1"/>
          </p:cNvPicPr>
          <p:nvPr userDrawn="1"/>
        </p:nvPicPr>
        <p:blipFill>
          <a:blip r:embed="rId20" cstate="email"/>
          <a:srcRect/>
          <a:stretch>
            <a:fillRect/>
          </a:stretch>
        </p:blipFill>
        <p:spPr>
          <a:xfrm>
            <a:off x="0" y="4791075"/>
            <a:ext cx="2517775" cy="2066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2" name="图片 6"/>
          <p:cNvPicPr>
            <a:picLocks noChangeAspect="1"/>
          </p:cNvPicPr>
          <p:nvPr userDrawn="1"/>
        </p:nvPicPr>
        <p:blipFill>
          <a:blip r:embed="rId20" cstate="email"/>
          <a:srcRect/>
          <a:stretch>
            <a:fillRect/>
          </a:stretch>
        </p:blipFill>
        <p:spPr>
          <a:xfrm flipH="1">
            <a:off x="10086340" y="5152390"/>
            <a:ext cx="2105025" cy="1705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7" name="图形 9"/>
          <p:cNvPicPr>
            <a:picLocks noGrp="1"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1889125" y="6089333"/>
            <a:ext cx="1074738" cy="1065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22" cstate="email"/>
          <a:srcRect/>
          <a:stretch>
            <a:fillRect/>
          </a:stretch>
        </p:blipFill>
        <p:spPr>
          <a:xfrm>
            <a:off x="11412220" y="3881120"/>
            <a:ext cx="779463" cy="1835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8" name="图片 1073743875" descr="学科网 zxxk.com"/>
          <p:cNvPicPr>
            <a:picLocks noChangeAspect="1"/>
          </p:cNvPicPr>
          <p:nvPr/>
        </p:nvPicPr>
        <p:blipFill>
          <a:blip r:embed="rId23" r:link="rId2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8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24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4.jpe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-1270"/>
            <a:ext cx="12191365" cy="6859270"/>
          </a:xfrm>
          <a:prstGeom prst="rect">
            <a:avLst/>
          </a:prstGeom>
        </p:spPr>
      </p:pic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6055995" y="381635"/>
            <a:ext cx="4684395" cy="13258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rtlCol="0" anchor="ctr" anchorCtr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6000" b="1" i="0" u="none" strike="noStrike" kern="1200" cap="none" spc="300" normalizeH="0" baseline="0" noProof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Century Gothic" panose="020B0502020202020204" pitchFamily="34" charset="0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</a:t>
            </a:r>
            <a:r>
              <a:rPr kumimoji="0" lang="zh-CN" altLang="en-US" sz="7200" b="1" i="0" u="none" strike="noStrike" kern="1200" cap="none" spc="300" normalizeH="0" baseline="0" noProof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Century Gothic" panose="020B0502020202020204" pitchFamily="34" charset="0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升国旗</a:t>
            </a:r>
            <a:endParaRPr kumimoji="0" lang="zh-CN" altLang="en-US" sz="7200" b="1" i="0" u="none" strike="noStrike" kern="1200" cap="none" spc="300" normalizeH="0" baseline="0" noProof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Century Gothic" panose="020B0502020202020204" pitchFamily="34" charset="0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5334000" y="1757680"/>
            <a:ext cx="5786755" cy="0"/>
          </a:xfrm>
          <a:prstGeom prst="line">
            <a:avLst/>
          </a:prstGeom>
          <a:ln w="63500" cmpd="thickThin">
            <a:solidFill>
              <a:srgbClr val="FFC000">
                <a:alpha val="7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6215380" y="608330"/>
            <a:ext cx="869950" cy="8699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/>
            <a:endParaRPr lang="en-US" altLang="zh-CN" sz="6600" b="1" strike="noStrike" noProof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15380" y="648335"/>
            <a:ext cx="9239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en-US" altLang="zh-CN" sz="48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1124585" y="548640"/>
            <a:ext cx="6622415" cy="5507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wǔ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xīnɡ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hónɡ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qí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wǒ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men  de 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ɡuó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qí</a:t>
            </a:r>
            <a:endParaRPr lang="en-US" altLang="zh-CN" sz="2000" b="1" dirty="0">
              <a:solidFill>
                <a:srgbClr val="E30C7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defRPr/>
            </a:pPr>
            <a:r>
              <a:rPr lang="zh-CN" altLang="en-US" sz="3600" b="1" spc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五星红旗，我们的国旗。</a:t>
            </a:r>
            <a:endParaRPr lang="en-US" altLang="zh-CN" sz="3200" spc="1200" dirty="0">
              <a:solidFill>
                <a:srgbClr val="0000FF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lang="en-US" altLang="zh-CN" b="1" dirty="0">
              <a:latin typeface="+mn-ea"/>
            </a:endParaRPr>
          </a:p>
          <a:p>
            <a:pPr eaLnBrk="1" hangingPunct="1">
              <a:defRPr/>
            </a:pP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ɡuó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ɡē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shēnɡ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zhōnɡ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xú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xú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shēnɡ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qǐ</a:t>
            </a:r>
            <a:endParaRPr lang="en-US" altLang="zh-CN" sz="2000" b="1" dirty="0">
              <a:solidFill>
                <a:srgbClr val="E30C7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defRPr/>
            </a:pPr>
            <a:r>
              <a:rPr lang="zh-CN" altLang="en-US" sz="3600" b="1" spc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国歌声中，徐徐升起。</a:t>
            </a:r>
            <a:endParaRPr lang="en-US" altLang="zh-CN" sz="3600" b="1" spc="1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defRPr/>
            </a:pPr>
            <a:endParaRPr lang="en-US" altLang="zh-CN" b="1" dirty="0">
              <a:solidFill>
                <a:srgbClr val="0000FF"/>
              </a:solidFill>
              <a:latin typeface="+mn-ea"/>
            </a:endParaRPr>
          </a:p>
          <a:p>
            <a:pPr eaLnBrk="1" hangingPunct="1">
              <a:defRPr/>
            </a:pP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yínɡ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fēnɡ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piāo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yánɡ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duō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me  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měi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lì</a:t>
            </a:r>
            <a:endParaRPr lang="en-US" altLang="zh-CN" sz="2000" b="1" dirty="0">
              <a:solidFill>
                <a:srgbClr val="E30C7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defRPr/>
            </a:pPr>
            <a:r>
              <a:rPr lang="zh-CN" altLang="en-US" sz="3600" b="1" spc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迎风飘扬，多么美丽。</a:t>
            </a:r>
            <a:endParaRPr lang="en-US" altLang="zh-CN" sz="3200" spc="1200" dirty="0">
              <a:solidFill>
                <a:srgbClr val="0000FF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lang="en-US" altLang="zh-CN" b="1" dirty="0">
              <a:solidFill>
                <a:srgbClr val="0000FF"/>
              </a:solidFill>
              <a:latin typeface="+mn-ea"/>
            </a:endParaRPr>
          </a:p>
          <a:p>
            <a:pPr eaLnBrk="1" hangingPunct="1">
              <a:defRPr/>
            </a:pP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xiànɡ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zhe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ɡuó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qí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wǒ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men 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lì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zhènɡ</a:t>
            </a:r>
            <a:endParaRPr lang="en-US" altLang="zh-CN" sz="2000" b="1" dirty="0">
              <a:solidFill>
                <a:srgbClr val="E30C7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defRPr/>
            </a:pPr>
            <a:r>
              <a:rPr lang="zh-CN" altLang="en-US" sz="3600" b="1" spc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向着国旗，我们立正。</a:t>
            </a:r>
            <a:endParaRPr lang="en-US" altLang="zh-CN" sz="3600" b="1" spc="1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defRPr/>
            </a:pPr>
            <a:endParaRPr lang="en-US" altLang="zh-CN" b="1" dirty="0">
              <a:latin typeface="+mn-ea"/>
            </a:endParaRPr>
          </a:p>
          <a:p>
            <a:pPr eaLnBrk="1" hangingPunct="1">
              <a:defRPr/>
            </a:pP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wànɡ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zhe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ɡuó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qí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wǒ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men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jìnɡ</a:t>
            </a:r>
            <a:r>
              <a:rPr lang="en-US" altLang="zh-CN" sz="2000" b="1" dirty="0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2000" b="1" dirty="0" err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lǐ</a:t>
            </a:r>
            <a:endParaRPr lang="en-US" altLang="zh-CN" sz="2000" b="1" dirty="0">
              <a:solidFill>
                <a:srgbClr val="E30C7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defRPr/>
            </a:pPr>
            <a:r>
              <a:rPr lang="zh-CN" altLang="en-US" sz="3600" b="1" spc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望着国旗，我们敬礼。</a:t>
            </a:r>
            <a:endParaRPr lang="zh-CN" altLang="en-US" sz="3600" b="1" spc="1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85990" y="1928495"/>
            <a:ext cx="3753485" cy="3001010"/>
          </a:xfrm>
          <a:prstGeom prst="round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5"/>
          <p:cNvSpPr txBox="1">
            <a:spLocks noChangeArrowheads="1"/>
          </p:cNvSpPr>
          <p:nvPr/>
        </p:nvSpPr>
        <p:spPr bwMode="auto">
          <a:xfrm>
            <a:off x="5153995" y="2482990"/>
            <a:ext cx="6375291" cy="209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    这首儿歌描写的是（      ）的场面。</a:t>
            </a:r>
            <a:endParaRPr lang="en-US" altLang="zh-CN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91310" y="1612900"/>
            <a:ext cx="3275330" cy="415163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矩形 25"/>
          <p:cNvSpPr/>
          <p:nvPr/>
        </p:nvSpPr>
        <p:spPr>
          <a:xfrm>
            <a:off x="5683250" y="3588385"/>
            <a:ext cx="2009140" cy="8350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升国旗</a:t>
            </a:r>
            <a:endParaRPr lang="zh-CN" altLang="en-US" sz="44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7909" name="组合 16"/>
          <p:cNvGrpSpPr/>
          <p:nvPr/>
        </p:nvGrpSpPr>
        <p:grpSpPr>
          <a:xfrm>
            <a:off x="4822825" y="358458"/>
            <a:ext cx="2651125" cy="769937"/>
            <a:chOff x="6606" y="651"/>
            <a:chExt cx="4174" cy="1212"/>
          </a:xfrm>
        </p:grpSpPr>
        <p:sp>
          <p:nvSpPr>
            <p:cNvPr id="37" name="文本框 36"/>
            <p:cNvSpPr txBox="1"/>
            <p:nvPr/>
          </p:nvSpPr>
          <p:spPr>
            <a:xfrm>
              <a:off x="6606" y="651"/>
              <a:ext cx="1172" cy="121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fontAlgn="base"/>
              <a:r>
                <a:rPr lang="zh-CN" altLang="en-US" sz="4400" b="1" strike="noStrike" noProof="1">
                  <a:latin typeface="黑体" panose="02010609060101010101" pitchFamily="49" charset="-122"/>
                  <a:ea typeface="黑体" panose="02010609060101010101" pitchFamily="49" charset="-122"/>
                </a:rPr>
                <a:t>想</a:t>
              </a:r>
              <a:endParaRPr lang="zh-CN" altLang="en-US" sz="4400" b="1" strike="noStrike" noProof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107" y="652"/>
              <a:ext cx="1172" cy="121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fontAlgn="base"/>
              <a:r>
                <a:rPr lang="zh-CN" altLang="en-US" sz="4400" b="1" strike="noStrike" noProof="1">
                  <a:latin typeface="黑体" panose="02010609060101010101" pitchFamily="49" charset="-122"/>
                  <a:ea typeface="黑体" panose="02010609060101010101" pitchFamily="49" charset="-122"/>
                </a:rPr>
                <a:t>一</a:t>
              </a:r>
              <a:endParaRPr lang="zh-CN" altLang="en-US" sz="4400" b="1" strike="noStrike" noProof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9608" y="653"/>
              <a:ext cx="1172" cy="121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fontAlgn="base"/>
              <a:r>
                <a:rPr lang="zh-CN" altLang="en-US" sz="4400" b="1" strike="noStrike" noProof="1">
                  <a:latin typeface="黑体" panose="02010609060101010101" pitchFamily="49" charset="-122"/>
                  <a:ea typeface="黑体" panose="02010609060101010101" pitchFamily="49" charset="-122"/>
                </a:rPr>
                <a:t>想</a:t>
              </a:r>
              <a:endParaRPr lang="zh-CN" altLang="en-US" sz="4400" b="1" strike="noStrike" noProof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787841" y="801931"/>
            <a:ext cx="3414956" cy="1287187"/>
            <a:chOff x="5605966" y="2041252"/>
            <a:chExt cx="6375830" cy="1287187"/>
          </a:xfrm>
        </p:grpSpPr>
        <p:sp>
          <p:nvSpPr>
            <p:cNvPr id="24" name="TextBox 3"/>
            <p:cNvSpPr txBox="1">
              <a:spLocks noChangeArrowheads="1"/>
            </p:cNvSpPr>
            <p:nvPr/>
          </p:nvSpPr>
          <p:spPr bwMode="auto">
            <a:xfrm>
              <a:off x="6679754" y="2466665"/>
              <a:ext cx="5302042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000" b="1">
                  <a:latin typeface="楷体" panose="02010609060101010101" pitchFamily="49" charset="-122"/>
                  <a:ea typeface="楷体" panose="02010609060101010101" pitchFamily="49" charset="-122"/>
                </a:rPr>
                <a:t>国 旗</a:t>
              </a:r>
              <a:endParaRPr lang="zh-CN" altLang="en-US" sz="5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Text Box 15"/>
            <p:cNvSpPr txBox="1">
              <a:spLocks noChangeArrowheads="1"/>
            </p:cNvSpPr>
            <p:nvPr/>
          </p:nvSpPr>
          <p:spPr bwMode="auto">
            <a:xfrm>
              <a:off x="5605966" y="2041252"/>
              <a:ext cx="5411568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1200"/>
                </a:spcBef>
                <a:defRPr/>
              </a:pPr>
              <a:r>
                <a:rPr lang="en-US" altLang="zh-CN" sz="3000" b="1" spc="150">
                  <a:solidFill>
                    <a:srgbClr val="FB35AE"/>
                  </a:solidFill>
                  <a:latin typeface="宋体" panose="02010600030101010101" pitchFamily="2" charset="-122"/>
                </a:rPr>
                <a:t>ɡuó  qí</a:t>
              </a:r>
              <a:endParaRPr lang="zh-CN" altLang="en-US" sz="3000" b="1" spc="15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44643" y="818343"/>
            <a:ext cx="3544239" cy="1296698"/>
            <a:chOff x="5658780" y="2023599"/>
            <a:chExt cx="3544239" cy="1296698"/>
          </a:xfrm>
        </p:grpSpPr>
        <p:sp>
          <p:nvSpPr>
            <p:cNvPr id="27" name="TextBox 3"/>
            <p:cNvSpPr txBox="1">
              <a:spLocks noChangeArrowheads="1"/>
            </p:cNvSpPr>
            <p:nvPr/>
          </p:nvSpPr>
          <p:spPr bwMode="auto">
            <a:xfrm>
              <a:off x="6442297" y="2458523"/>
              <a:ext cx="2760722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000" b="1">
                  <a:latin typeface="楷体" panose="02010609060101010101" pitchFamily="49" charset="-122"/>
                  <a:ea typeface="楷体" panose="02010609060101010101" pitchFamily="49" charset="-122"/>
                </a:rPr>
                <a:t>中 国</a:t>
              </a:r>
              <a:endParaRPr lang="zh-CN" altLang="en-US" sz="5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Text Box 15"/>
            <p:cNvSpPr txBox="1">
              <a:spLocks noChangeArrowheads="1"/>
            </p:cNvSpPr>
            <p:nvPr/>
          </p:nvSpPr>
          <p:spPr bwMode="auto">
            <a:xfrm>
              <a:off x="5658780" y="2023599"/>
              <a:ext cx="3544239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1200"/>
                </a:spcBef>
                <a:defRPr/>
              </a:pPr>
              <a:r>
                <a:rPr lang="en-US" altLang="zh-CN" sz="3000" b="1" spc="150">
                  <a:solidFill>
                    <a:srgbClr val="FB35AE"/>
                  </a:solidFill>
                  <a:latin typeface="宋体" panose="02010600030101010101" pitchFamily="2" charset="-122"/>
                </a:rPr>
                <a:t>zhōnɡ ɡuó</a:t>
              </a:r>
              <a:endParaRPr lang="zh-CN" altLang="en-US" sz="3000" b="1" spc="15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471615" y="805735"/>
            <a:ext cx="4954905" cy="1268730"/>
            <a:chOff x="6037180" y="1897638"/>
            <a:chExt cx="4954905" cy="1268730"/>
          </a:xfrm>
        </p:grpSpPr>
        <p:sp>
          <p:nvSpPr>
            <p:cNvPr id="31" name="TextBox 3"/>
            <p:cNvSpPr txBox="1">
              <a:spLocks noChangeArrowheads="1"/>
            </p:cNvSpPr>
            <p:nvPr/>
          </p:nvSpPr>
          <p:spPr bwMode="auto">
            <a:xfrm>
              <a:off x="6602965" y="2305943"/>
              <a:ext cx="4389120" cy="860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000" b="1">
                  <a:latin typeface="楷体" panose="02010609060101010101" pitchFamily="49" charset="-122"/>
                  <a:ea typeface="楷体" panose="02010609060101010101" pitchFamily="49" charset="-122"/>
                </a:rPr>
                <a:t>五 星 红 旗</a:t>
              </a:r>
              <a:endParaRPr lang="zh-CN" altLang="en-US" sz="5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Text Box 15"/>
            <p:cNvSpPr txBox="1">
              <a:spLocks noChangeArrowheads="1"/>
            </p:cNvSpPr>
            <p:nvPr/>
          </p:nvSpPr>
          <p:spPr bwMode="auto">
            <a:xfrm>
              <a:off x="6037180" y="1897638"/>
              <a:ext cx="4874895" cy="5530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1200"/>
                </a:spcBef>
                <a:defRPr/>
              </a:pPr>
              <a:r>
                <a:rPr lang="en-US" altLang="zh-CN" sz="3000" b="1" spc="300">
                  <a:solidFill>
                    <a:srgbClr val="FB35AE"/>
                  </a:solidFill>
                  <a:latin typeface="宋体" panose="02010600030101010101" pitchFamily="2" charset="-122"/>
                </a:rPr>
                <a:t>wǔ xīnɡ hónɡ qí </a:t>
              </a:r>
              <a:endParaRPr lang="zh-CN" altLang="en-US" sz="3000" b="1" spc="30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35660" y="4026535"/>
            <a:ext cx="10441940" cy="185039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wrap="square" rtlCol="0" anchor="t">
            <a:spAutoFit/>
          </a:bodyPr>
          <a:lstStyle/>
          <a:p>
            <a:pPr lvl="0" indent="1117600" algn="l" fontAlgn="base">
              <a:lnSpc>
                <a:spcPct val="130000"/>
              </a:lnSpc>
              <a:buClrTx/>
              <a:buSzTx/>
              <a:buFontTx/>
            </a:pPr>
            <a:r>
              <a:rPr lang="zh-CN" altLang="en-US" sz="4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这3个词语可以连成一句话：中国的国旗是五星红旗。</a:t>
            </a:r>
            <a:endParaRPr lang="zh-CN" altLang="en-US" sz="44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71707" y="2239144"/>
            <a:ext cx="9136109" cy="1324672"/>
            <a:chOff x="523702" y="2594746"/>
            <a:chExt cx="9136109" cy="1324672"/>
          </a:xfrm>
        </p:grpSpPr>
        <p:grpSp>
          <p:nvGrpSpPr>
            <p:cNvPr id="33" name="组合 32"/>
            <p:cNvGrpSpPr/>
            <p:nvPr/>
          </p:nvGrpSpPr>
          <p:grpSpPr>
            <a:xfrm>
              <a:off x="523702" y="2649165"/>
              <a:ext cx="9136109" cy="1270253"/>
              <a:chOff x="6270173" y="1897638"/>
              <a:chExt cx="11228644" cy="1270253"/>
            </a:xfrm>
          </p:grpSpPr>
          <p:sp>
            <p:nvSpPr>
              <p:cNvPr id="34" name="TextBox 3"/>
              <p:cNvSpPr txBox="1">
                <a:spLocks noChangeArrowheads="1"/>
              </p:cNvSpPr>
              <p:nvPr/>
            </p:nvSpPr>
            <p:spPr bwMode="auto">
              <a:xfrm>
                <a:off x="6603163" y="2306117"/>
                <a:ext cx="10895654" cy="861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5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五 星 红 旗，</a:t>
                </a:r>
                <a:r>
                  <a:rPr lang="zh-CN" altLang="en-US" sz="5000" b="1" spc="-150">
                    <a:latin typeface="楷体" panose="02010609060101010101" pitchFamily="49" charset="-122"/>
                    <a:ea typeface="楷体" panose="02010609060101010101" pitchFamily="49" charset="-122"/>
                  </a:rPr>
                  <a:t>我 们 的 国 旗。</a:t>
                </a:r>
                <a:endParaRPr lang="zh-CN" altLang="en-US" sz="5000" b="1" spc="-15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5" name="Text Box 15"/>
              <p:cNvSpPr txBox="1">
                <a:spLocks noChangeArrowheads="1"/>
              </p:cNvSpPr>
              <p:nvPr/>
            </p:nvSpPr>
            <p:spPr bwMode="auto">
              <a:xfrm>
                <a:off x="6270173" y="1897638"/>
                <a:ext cx="5454187" cy="5539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ts val="1200"/>
                  </a:spcBef>
                  <a:defRPr/>
                </a:pPr>
                <a:r>
                  <a:rPr lang="en-US" altLang="zh-CN" sz="3000" b="1" spc="300">
                    <a:solidFill>
                      <a:srgbClr val="FB35AE"/>
                    </a:solidFill>
                    <a:latin typeface="宋体" panose="02010600030101010101" pitchFamily="2" charset="-122"/>
                  </a:rPr>
                  <a:t>wǔ xīnɡ hónɡ qí </a:t>
                </a:r>
                <a:endParaRPr lang="zh-CN" altLang="en-US" sz="3000" b="1" spc="300">
                  <a:solidFill>
                    <a:srgbClr val="FB35AE"/>
                  </a:solidFill>
                  <a:latin typeface="宋体" panose="02010600030101010101" pitchFamily="2" charset="-122"/>
                </a:endParaRPr>
              </a:p>
            </p:txBody>
          </p:sp>
        </p:grpSp>
        <p:sp>
          <p:nvSpPr>
            <p:cNvPr id="36" name="Text Box 15"/>
            <p:cNvSpPr txBox="1">
              <a:spLocks noChangeArrowheads="1"/>
            </p:cNvSpPr>
            <p:nvPr/>
          </p:nvSpPr>
          <p:spPr bwMode="auto">
            <a:xfrm>
              <a:off x="5026598" y="2594746"/>
              <a:ext cx="4612655" cy="583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spcBef>
                  <a:spcPts val="1200"/>
                </a:spcBef>
                <a:defRPr/>
              </a:pPr>
              <a:r>
                <a:rPr lang="en-US" altLang="zh-CN" sz="3000" b="1" spc="350">
                  <a:solidFill>
                    <a:srgbClr val="FB35AE"/>
                  </a:solidFill>
                  <a:latin typeface="宋体" panose="02010600030101010101" pitchFamily="2" charset="-122"/>
                </a:rPr>
                <a:t>wǒ men  de  </a:t>
              </a:r>
              <a:r>
                <a:rPr lang="en-US" altLang="zh-CN" sz="3200" b="1" spc="350">
                  <a:solidFill>
                    <a:srgbClr val="FB35AE"/>
                  </a:solidFill>
                  <a:latin typeface="宋体" panose="02010600030101010101" pitchFamily="2" charset="-122"/>
                </a:rPr>
                <a:t>ɡ</a:t>
              </a:r>
              <a:r>
                <a:rPr lang="en-US" altLang="zh-CN" sz="3000" b="1" spc="350">
                  <a:solidFill>
                    <a:srgbClr val="FB35AE"/>
                  </a:solidFill>
                  <a:latin typeface="宋体" panose="02010600030101010101" pitchFamily="2" charset="-122"/>
                </a:rPr>
                <a:t>uó qí</a:t>
              </a:r>
              <a:endParaRPr lang="zh-CN" altLang="en-US" sz="3000" b="1" spc="35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1932305" y="1976755"/>
            <a:ext cx="6611620" cy="2276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endParaRPr lang="en-US" altLang="zh-CN" sz="1400" b="1">
              <a:latin typeface="+mn-ea"/>
            </a:endParaRPr>
          </a:p>
          <a:p>
            <a:pPr eaLnBrk="1" hangingPunct="1">
              <a:defRPr/>
            </a:pPr>
            <a:r>
              <a:rPr lang="en-US" altLang="zh-CN" sz="2400" b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ɡuó ɡē shēnɡ zhōnɡ    xú  xú  shēnɡ  qǐ</a:t>
            </a:r>
            <a:endParaRPr lang="en-US" altLang="zh-CN" sz="2800" b="1">
              <a:solidFill>
                <a:srgbClr val="E30C7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defRPr/>
            </a:pPr>
            <a:r>
              <a:rPr lang="zh-CN" altLang="en-US" sz="4000" b="1" spc="1200">
                <a:latin typeface="楷体" panose="02010609060101010101" pitchFamily="49" charset="-122"/>
                <a:ea typeface="楷体" panose="02010609060101010101" pitchFamily="49" charset="-122"/>
              </a:rPr>
              <a:t>国歌声中，徐徐升起。</a:t>
            </a:r>
            <a:endParaRPr lang="en-US" altLang="zh-CN" sz="4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defRPr/>
            </a:pPr>
            <a:r>
              <a:rPr lang="en-US" altLang="zh-CN" sz="2000" b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en-US" altLang="zh-CN" sz="2400" b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ínɡ fēnɡ piāo yánɡ   duō  me  měi lì</a:t>
            </a:r>
            <a:endParaRPr lang="en-US" altLang="zh-CN" sz="2400" b="1">
              <a:solidFill>
                <a:srgbClr val="E30C7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defRPr/>
            </a:pPr>
            <a:r>
              <a:rPr lang="zh-CN" altLang="en-US" sz="4000" b="1" spc="1200">
                <a:latin typeface="楷体" panose="02010609060101010101" pitchFamily="49" charset="-122"/>
                <a:ea typeface="楷体" panose="02010609060101010101" pitchFamily="49" charset="-122"/>
              </a:rPr>
              <a:t>迎风飘扬，多么美丽。</a:t>
            </a:r>
            <a:endParaRPr lang="zh-CN" altLang="en-US" sz="4000" b="1" spc="12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1540" y="408305"/>
            <a:ext cx="985647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小朋友们想一想，我们在升国旗的时候，会听到什么？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29330" y="4458970"/>
            <a:ext cx="14611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rgbClr val="FE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国歌</a:t>
            </a:r>
            <a:endParaRPr lang="zh-CN" altLang="en-US" sz="4800" b="1">
              <a:solidFill>
                <a:srgbClr val="FE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54200" y="5288915"/>
            <a:ext cx="733044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那你知道我国的国歌叫什么吗？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2589940" y="354519"/>
            <a:ext cx="7561806" cy="2830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endParaRPr lang="en-US" altLang="zh-CN" b="1">
              <a:latin typeface="+mn-ea"/>
            </a:endParaRPr>
          </a:p>
          <a:p>
            <a:pPr eaLnBrk="1" hangingPunct="1">
              <a:defRPr/>
            </a:pPr>
            <a:r>
              <a:rPr lang="en-US" altLang="zh-CN" sz="3000" b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ɡuó ɡē shēnɡ zhōnɡ   xú  xú shēnɡ qǐ</a:t>
            </a:r>
            <a:endParaRPr lang="en-US" altLang="zh-CN" sz="3000" b="1">
              <a:solidFill>
                <a:srgbClr val="E30C7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defRPr/>
            </a:pPr>
            <a:r>
              <a:rPr lang="zh-CN" altLang="en-US" sz="5000" b="1" spc="1200">
                <a:latin typeface="楷体" panose="02010609060101010101" pitchFamily="49" charset="-122"/>
                <a:ea typeface="楷体" panose="02010609060101010101" pitchFamily="49" charset="-122"/>
              </a:rPr>
              <a:t>国歌声中，徐徐升起。</a:t>
            </a:r>
            <a:endParaRPr lang="en-US" altLang="zh-CN" sz="5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defRPr/>
            </a:pPr>
            <a:r>
              <a:rPr lang="en-US" altLang="zh-CN" sz="3000" b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yínɡ fēnɡ piāo yánɡ  duō  me  měi lì</a:t>
            </a:r>
            <a:endParaRPr lang="en-US" altLang="zh-CN" sz="3000" b="1">
              <a:solidFill>
                <a:srgbClr val="E30C7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defRPr/>
            </a:pPr>
            <a:r>
              <a:rPr lang="zh-CN" altLang="en-US" sz="5000" b="1" spc="1200">
                <a:latin typeface="楷体" panose="02010609060101010101" pitchFamily="49" charset="-122"/>
                <a:ea typeface="楷体" panose="02010609060101010101" pitchFamily="49" charset="-122"/>
              </a:rPr>
              <a:t>迎风飘扬，多么美丽。</a:t>
            </a:r>
            <a:endParaRPr lang="en-US" altLang="zh-CN" sz="5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134235" y="3456305"/>
            <a:ext cx="8805545" cy="249174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wrap="square" rtlCol="0" anchor="t">
            <a:spAutoFit/>
          </a:bodyPr>
          <a:lstStyle/>
          <a:p>
            <a:pPr lvl="0" indent="1016000" algn="l" fontAlgn="base">
              <a:lnSpc>
                <a:spcPct val="130000"/>
              </a:lnSpc>
              <a:buClrTx/>
              <a:buSzTx/>
              <a:buFontTx/>
            </a:pPr>
            <a:r>
              <a:rPr lang="zh-CN" altLang="en-US" sz="4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升国旗时要奏国歌，我国的国歌是《义勇军进行曲》，由田汉作词、聂耳作曲。</a:t>
            </a:r>
            <a:endParaRPr lang="zh-CN" altLang="en-US" sz="4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81" y="3131769"/>
            <a:ext cx="1863078" cy="37261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644408" y="1004546"/>
            <a:ext cx="7527940" cy="255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zh-CN" sz="3000" b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xiànɡ zhe ɡuó qí     wǒ men lì zhènɡ</a:t>
            </a:r>
            <a:endParaRPr lang="en-US" altLang="zh-CN" sz="3000" b="1">
              <a:solidFill>
                <a:srgbClr val="E30C7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defRPr/>
            </a:pPr>
            <a:r>
              <a:rPr lang="zh-CN" altLang="en-US" sz="5000" b="1" spc="1200">
                <a:latin typeface="楷体" panose="02010609060101010101" pitchFamily="49" charset="-122"/>
                <a:ea typeface="楷体" panose="02010609060101010101" pitchFamily="49" charset="-122"/>
              </a:rPr>
              <a:t>向着国旗，我们立正。</a:t>
            </a:r>
            <a:endParaRPr lang="en-US" altLang="zh-CN" sz="5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defRPr/>
            </a:pPr>
            <a:r>
              <a:rPr lang="en-US" altLang="zh-CN" sz="3000" b="1">
                <a:solidFill>
                  <a:srgbClr val="E30C7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wànɡ zhe ɡuó qí      wǒ men jìnɡ lǐ</a:t>
            </a:r>
            <a:endParaRPr lang="en-US" altLang="zh-CN" sz="3000" b="1">
              <a:solidFill>
                <a:srgbClr val="E30C7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defRPr/>
            </a:pPr>
            <a:r>
              <a:rPr lang="zh-CN" altLang="en-US" sz="5000" b="1" spc="1200">
                <a:latin typeface="楷体" panose="02010609060101010101" pitchFamily="49" charset="-122"/>
                <a:ea typeface="楷体" panose="02010609060101010101" pitchFamily="49" charset="-122"/>
              </a:rPr>
              <a:t>望着国旗，我们敬礼。</a:t>
            </a:r>
            <a:endParaRPr lang="en-US" altLang="zh-CN" sz="5000" b="1" spc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86793" y="3912147"/>
            <a:ext cx="7530335" cy="185039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wrap="square" rtlCol="0" anchor="t">
            <a:spAutoFit/>
          </a:bodyPr>
          <a:lstStyle/>
          <a:p>
            <a:pPr lvl="0" indent="1117600" algn="l" fontAlgn="base">
              <a:lnSpc>
                <a:spcPct val="130000"/>
              </a:lnSpc>
              <a:buClrTx/>
              <a:buSzTx/>
              <a:buFontTx/>
            </a:pPr>
            <a:r>
              <a:rPr lang="zh-CN" altLang="en-US" sz="4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在升国旗时，我们要面向国旗，肃立，向国旗敬礼。</a:t>
            </a:r>
            <a:endParaRPr lang="zh-CN" altLang="en-US" sz="44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677711" y="1625322"/>
            <a:ext cx="2846175" cy="360752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210800" y="11137900"/>
            <a:ext cx="355600" cy="2667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9020" y="631825"/>
            <a:ext cx="8700135" cy="5594350"/>
          </a:xfrm>
          <a:prstGeom prst="round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793893" y="1998263"/>
            <a:ext cx="1249416" cy="26225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6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立正</a:t>
            </a:r>
            <a:endParaRPr lang="zh-CN" altLang="en-US" sz="66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0114280" y="1947545"/>
            <a:ext cx="960755" cy="2622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</a:pPr>
            <a:r>
              <a:rPr lang="zh-CN" altLang="en-US" sz="6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敬礼</a:t>
            </a:r>
            <a:endParaRPr lang="zh-CN" altLang="en-US" sz="66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75335" y="801370"/>
            <a:ext cx="8665210" cy="5572760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46836" y="1044674"/>
            <a:ext cx="11320145" cy="1969135"/>
            <a:chOff x="646836" y="973650"/>
            <a:chExt cx="11320145" cy="1969135"/>
          </a:xfrm>
        </p:grpSpPr>
        <p:sp>
          <p:nvSpPr>
            <p:cNvPr id="38" name="矩形 37"/>
            <p:cNvSpPr>
              <a:spLocks noChangeArrowheads="1"/>
            </p:cNvSpPr>
            <p:nvPr/>
          </p:nvSpPr>
          <p:spPr bwMode="auto">
            <a:xfrm>
              <a:off x="2119401" y="1092395"/>
              <a:ext cx="9847580" cy="18503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30000"/>
                </a:lnSpc>
              </a:pPr>
              <a:r>
                <a:rPr lang="zh-CN" altLang="en-US" sz="4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升国旗时，我们应该怎么做？为什么要这样做？</a:t>
              </a:r>
              <a:endPara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6836" y="973650"/>
              <a:ext cx="1349375" cy="1781175"/>
            </a:xfrm>
            <a:prstGeom prst="rect">
              <a:avLst/>
            </a:prstGeom>
          </p:spPr>
        </p:pic>
      </p:grpSp>
      <p:sp>
        <p:nvSpPr>
          <p:cNvPr id="27" name="圆角矩形 26"/>
          <p:cNvSpPr/>
          <p:nvPr/>
        </p:nvSpPr>
        <p:spPr>
          <a:xfrm>
            <a:off x="902970" y="3013710"/>
            <a:ext cx="10572750" cy="3474085"/>
          </a:xfrm>
          <a:prstGeom prst="roundRect">
            <a:avLst>
              <a:gd name="adj" fmla="val 22080"/>
            </a:avLst>
          </a:prstGeom>
          <a:pattFill prst="pct5">
            <a:fgClr>
              <a:schemeClr val="bg2"/>
            </a:fgClr>
            <a:bgClr>
              <a:schemeClr val="bg1"/>
            </a:bgClr>
          </a:patt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1117600" fontAlgn="auto">
              <a:lnSpc>
                <a:spcPct val="130000"/>
              </a:lnSpc>
            </a:pPr>
            <a:r>
              <a:rPr lang="zh-CN" altLang="en-US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升国旗时，我们要面向国旗立正、敬礼。因为国旗代表着我们的国家，因此我们热爱、敬重五星红旗就是热爱祖国的表现。</a:t>
            </a:r>
            <a:endParaRPr lang="zh-CN" altLang="en-US" sz="4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37909" name="组合 16"/>
          <p:cNvGrpSpPr/>
          <p:nvPr/>
        </p:nvGrpSpPr>
        <p:grpSpPr>
          <a:xfrm>
            <a:off x="4822825" y="372428"/>
            <a:ext cx="2651125" cy="769937"/>
            <a:chOff x="6606" y="651"/>
            <a:chExt cx="4174" cy="1212"/>
          </a:xfrm>
        </p:grpSpPr>
        <p:sp>
          <p:nvSpPr>
            <p:cNvPr id="37" name="文本框 36"/>
            <p:cNvSpPr txBox="1"/>
            <p:nvPr/>
          </p:nvSpPr>
          <p:spPr>
            <a:xfrm>
              <a:off x="6606" y="651"/>
              <a:ext cx="1172" cy="121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fontAlgn="base"/>
              <a:r>
                <a:rPr lang="zh-CN" altLang="en-US" sz="4400" b="1" strike="noStrike" noProof="1">
                  <a:latin typeface="黑体" panose="02010609060101010101" pitchFamily="49" charset="-122"/>
                  <a:ea typeface="黑体" panose="02010609060101010101" pitchFamily="49" charset="-122"/>
                </a:rPr>
                <a:t>说</a:t>
              </a:r>
              <a:endParaRPr lang="zh-CN" altLang="en-US" sz="4400" b="1" strike="noStrike" noProof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107" y="652"/>
              <a:ext cx="1172" cy="121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fontAlgn="base"/>
              <a:r>
                <a:rPr lang="zh-CN" altLang="en-US" sz="4400" b="1" strike="noStrike" noProof="1">
                  <a:latin typeface="黑体" panose="02010609060101010101" pitchFamily="49" charset="-122"/>
                  <a:ea typeface="黑体" panose="02010609060101010101" pitchFamily="49" charset="-122"/>
                </a:rPr>
                <a:t>一</a:t>
              </a:r>
              <a:endParaRPr lang="zh-CN" altLang="en-US" sz="4400" b="1" strike="noStrike" noProof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9608" y="653"/>
              <a:ext cx="1172" cy="121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fontAlgn="base"/>
              <a:r>
                <a:rPr lang="zh-CN" altLang="en-US" sz="4400" b="1" strike="noStrike" noProof="1">
                  <a:latin typeface="黑体" panose="02010609060101010101" pitchFamily="49" charset="-122"/>
                  <a:ea typeface="黑体" panose="02010609060101010101" pitchFamily="49" charset="-122"/>
                </a:rPr>
                <a:t>说</a:t>
              </a:r>
              <a:endParaRPr lang="zh-CN" altLang="en-US" sz="4400" b="1" strike="noStrike" noProof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1310640" y="2712448"/>
            <a:ext cx="859790" cy="18951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升国旗</a:t>
            </a:r>
            <a:endParaRPr lang="zh-CN" altLang="en-US" sz="4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左大括号 19"/>
          <p:cNvSpPr/>
          <p:nvPr/>
        </p:nvSpPr>
        <p:spPr>
          <a:xfrm>
            <a:off x="2314758" y="1994263"/>
            <a:ext cx="389254" cy="3322319"/>
          </a:xfrm>
          <a:prstGeom prst="leftBrace">
            <a:avLst>
              <a:gd name="adj1" fmla="val 8333"/>
              <a:gd name="adj2" fmla="val 50537"/>
            </a:avLst>
          </a:prstGeom>
          <a:ln w="28575" cmpd="sng">
            <a:solidFill>
              <a:schemeClr val="accent4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929255" y="1593850"/>
            <a:ext cx="7609840" cy="769441"/>
          </a:xfrm>
          <a:prstGeom prst="rect">
            <a:avLst/>
          </a:prstGeom>
          <a:solidFill>
            <a:srgbClr val="F0F4DD"/>
          </a:solidFill>
        </p:spPr>
        <p:txBody>
          <a:bodyPr wrap="square" rtlCol="0">
            <a:spAutoFit/>
          </a:bodyPr>
          <a:lstStyle/>
          <a:p>
            <a:r>
              <a:rPr lang="zh-CN" altLang="en-US" sz="4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国旗</a:t>
            </a:r>
            <a:r>
              <a:rPr lang="en-US" altLang="zh-CN" sz="4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4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国歌声中，徐徐升起</a:t>
            </a:r>
            <a:endParaRPr lang="zh-CN" altLang="en-US" sz="44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文本框 23"/>
          <p:cNvSpPr txBox="1"/>
          <p:nvPr/>
        </p:nvSpPr>
        <p:spPr>
          <a:xfrm>
            <a:off x="2929255" y="4902835"/>
            <a:ext cx="7510521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4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</a:t>
            </a:r>
            <a:r>
              <a:rPr lang="en-US" altLang="zh-CN" sz="4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4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立正        敬礼</a:t>
            </a:r>
            <a:endParaRPr lang="zh-CN" altLang="en-US" sz="44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9255" y="2629575"/>
            <a:ext cx="3328174" cy="2061025"/>
          </a:xfrm>
          <a:prstGeom prst="rect">
            <a:avLst/>
          </a:prstGeom>
        </p:spPr>
      </p:pic>
      <p:grpSp>
        <p:nvGrpSpPr>
          <p:cNvPr id="14343" name="组合 17"/>
          <p:cNvGrpSpPr/>
          <p:nvPr/>
        </p:nvGrpSpPr>
        <p:grpSpPr>
          <a:xfrm>
            <a:off x="287020" y="213043"/>
            <a:ext cx="2901314" cy="950912"/>
            <a:chOff x="451" y="335"/>
            <a:chExt cx="4570" cy="1498"/>
          </a:xfrm>
        </p:grpSpPr>
        <p:sp>
          <p:nvSpPr>
            <p:cNvPr id="16" name="圆角矩形 15"/>
            <p:cNvSpPr/>
            <p:nvPr/>
          </p:nvSpPr>
          <p:spPr>
            <a:xfrm>
              <a:off x="1386" y="832"/>
              <a:ext cx="3635" cy="84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33AD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pic>
          <p:nvPicPr>
            <p:cNvPr id="14345" name="图片 2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-3540000">
              <a:off x="502" y="283"/>
              <a:ext cx="1498" cy="160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6" name="文本框 18"/>
            <p:cNvSpPr txBox="1"/>
            <p:nvPr/>
          </p:nvSpPr>
          <p:spPr>
            <a:xfrm>
              <a:off x="1912" y="836"/>
              <a:ext cx="3061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rgbClr val="33ADB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层次梳理</a:t>
              </a:r>
              <a:endParaRPr lang="zh-CN" altLang="en-US" sz="2800" b="1">
                <a:solidFill>
                  <a:srgbClr val="33ADB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animBg="1"/>
      <p:bldP spid="24" grpId="0" animBg="1"/>
      <p:bldP spid="4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43" name="组合 17"/>
          <p:cNvGrpSpPr/>
          <p:nvPr/>
        </p:nvGrpSpPr>
        <p:grpSpPr>
          <a:xfrm>
            <a:off x="393065" y="385128"/>
            <a:ext cx="2901314" cy="950912"/>
            <a:chOff x="451" y="335"/>
            <a:chExt cx="4570" cy="1498"/>
          </a:xfrm>
        </p:grpSpPr>
        <p:sp>
          <p:nvSpPr>
            <p:cNvPr id="16" name="圆角矩形 15"/>
            <p:cNvSpPr/>
            <p:nvPr/>
          </p:nvSpPr>
          <p:spPr>
            <a:xfrm>
              <a:off x="1386" y="832"/>
              <a:ext cx="3635" cy="84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33AD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pic>
          <p:nvPicPr>
            <p:cNvPr id="14345" name="图片 2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-3540000">
              <a:off x="502" y="283"/>
              <a:ext cx="1498" cy="160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6" name="文本框 18"/>
            <p:cNvSpPr txBox="1"/>
            <p:nvPr/>
          </p:nvSpPr>
          <p:spPr>
            <a:xfrm>
              <a:off x="1912" y="836"/>
              <a:ext cx="3061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dist"/>
              <a:r>
                <a:rPr lang="zh-CN" altLang="en-US" sz="2800" b="1" dirty="0">
                  <a:solidFill>
                    <a:srgbClr val="33ADB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初读课文</a:t>
              </a:r>
              <a:endParaRPr lang="zh-CN" altLang="en-US" sz="2800" b="1" dirty="0">
                <a:solidFill>
                  <a:srgbClr val="33ADB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805180" y="1880235"/>
            <a:ext cx="1023747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请小朋友们借助拼音，自由朗读课文。读完之后，同桌之间相互交流一下，说说你从课文中知道了什么。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792037" y="1699919"/>
            <a:ext cx="10721975" cy="44900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1117600" algn="just" fontAlgn="auto">
              <a:lnSpc>
                <a:spcPct val="130000"/>
              </a:lnSpc>
            </a:pPr>
            <a:r>
              <a:rPr lang="zh-CN" altLang="zh-CN" sz="4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本课是</a:t>
            </a:r>
            <a:r>
              <a:rPr lang="zh-CN" altLang="en-US" sz="4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由</a:t>
            </a:r>
            <a:r>
              <a:rPr lang="en-US" altLang="zh-CN" sz="4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4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个词语和一首清新自然、简洁易懂的儿歌组成，描述了少先队员升旗的场景，告诉我们五星红旗是我们的国旗，在升国旗时要（</a:t>
            </a:r>
            <a:r>
              <a:rPr lang="en-US" altLang="zh-CN" sz="4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奏国歌</a:t>
            </a:r>
            <a:r>
              <a:rPr lang="en-US" altLang="zh-CN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）、要面向国旗（</a:t>
            </a:r>
            <a:r>
              <a:rPr lang="en-US" altLang="zh-CN" sz="4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立正</a:t>
            </a:r>
            <a:r>
              <a:rPr lang="en-US" altLang="zh-CN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）、（</a:t>
            </a:r>
            <a:r>
              <a:rPr lang="en-US" altLang="zh-CN" sz="4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敬礼</a:t>
            </a:r>
            <a:r>
              <a:rPr lang="en-US" altLang="zh-CN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）的知识。</a:t>
            </a:r>
            <a:endParaRPr lang="zh-CN" altLang="zh-CN" sz="4400" b="1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562949" y="532079"/>
            <a:ext cx="1676588" cy="1095770"/>
          </a:xfrm>
          <a:prstGeom prst="rect">
            <a:avLst/>
          </a:prstGeom>
        </p:spPr>
      </p:pic>
      <p:grpSp>
        <p:nvGrpSpPr>
          <p:cNvPr id="14343" name="组合 17"/>
          <p:cNvGrpSpPr/>
          <p:nvPr/>
        </p:nvGrpSpPr>
        <p:grpSpPr>
          <a:xfrm>
            <a:off x="287020" y="213043"/>
            <a:ext cx="2901314" cy="950912"/>
            <a:chOff x="451" y="335"/>
            <a:chExt cx="4570" cy="1498"/>
          </a:xfrm>
        </p:grpSpPr>
        <p:sp>
          <p:nvSpPr>
            <p:cNvPr id="16" name="圆角矩形 15"/>
            <p:cNvSpPr/>
            <p:nvPr/>
          </p:nvSpPr>
          <p:spPr>
            <a:xfrm>
              <a:off x="1386" y="832"/>
              <a:ext cx="3635" cy="84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33AD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pic>
          <p:nvPicPr>
            <p:cNvPr id="14345" name="图片 2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-3540000">
              <a:off x="502" y="283"/>
              <a:ext cx="1498" cy="160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6" name="文本框 18"/>
            <p:cNvSpPr txBox="1"/>
            <p:nvPr/>
          </p:nvSpPr>
          <p:spPr>
            <a:xfrm>
              <a:off x="1912" y="836"/>
              <a:ext cx="3061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rgbClr val="33ADB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主旨归纳</a:t>
              </a:r>
              <a:endParaRPr lang="zh-CN" altLang="en-US" sz="2800" b="1">
                <a:solidFill>
                  <a:srgbClr val="33ADB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919382" y="1252750"/>
            <a:ext cx="3603517" cy="1366344"/>
            <a:chOff x="6578450" y="1953953"/>
            <a:chExt cx="3603517" cy="1366344"/>
          </a:xfrm>
        </p:grpSpPr>
        <p:sp>
          <p:nvSpPr>
            <p:cNvPr id="28" name="TextBox 3"/>
            <p:cNvSpPr txBox="1">
              <a:spLocks noChangeArrowheads="1"/>
            </p:cNvSpPr>
            <p:nvPr/>
          </p:nvSpPr>
          <p:spPr bwMode="auto">
            <a:xfrm>
              <a:off x="6603164" y="2458523"/>
              <a:ext cx="3387175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0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我国的首都</a:t>
              </a:r>
              <a:endParaRPr lang="zh-CN" altLang="en-US" sz="5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6578450" y="1953953"/>
              <a:ext cx="3603517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1200"/>
                </a:spcBef>
                <a:defRPr/>
              </a:pPr>
              <a:r>
                <a:rPr lang="en-US" altLang="zh-CN" sz="3000" b="1">
                  <a:solidFill>
                    <a:srgbClr val="FB35AE"/>
                  </a:solidFill>
                  <a:latin typeface="宋体" panose="02010600030101010101" pitchFamily="2" charset="-122"/>
                </a:rPr>
                <a:t>wǒ </a:t>
              </a:r>
              <a:r>
                <a:rPr lang="en-US" altLang="zh-CN" sz="3200" b="1">
                  <a:solidFill>
                    <a:srgbClr val="FB35AE"/>
                  </a:solidFill>
                  <a:latin typeface="宋体" panose="02010600030101010101" pitchFamily="2" charset="-122"/>
                </a:rPr>
                <a:t>ɡ</a:t>
              </a:r>
              <a:r>
                <a:rPr lang="en-US" altLang="zh-CN" sz="3000" b="1">
                  <a:solidFill>
                    <a:srgbClr val="FB35AE"/>
                  </a:solidFill>
                  <a:latin typeface="宋体" panose="02010600030101010101" pitchFamily="2" charset="-122"/>
                </a:rPr>
                <a:t>uó de shǒu dū</a:t>
              </a:r>
              <a:endParaRPr lang="zh-CN" altLang="en-US" sz="3000" b="1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09310" y="2434880"/>
            <a:ext cx="4612655" cy="1366344"/>
            <a:chOff x="6372500" y="1953953"/>
            <a:chExt cx="4612655" cy="1366344"/>
          </a:xfrm>
        </p:grpSpPr>
        <p:sp>
          <p:nvSpPr>
            <p:cNvPr id="13" name="TextBox 3"/>
            <p:cNvSpPr txBox="1">
              <a:spLocks noChangeArrowheads="1"/>
            </p:cNvSpPr>
            <p:nvPr/>
          </p:nvSpPr>
          <p:spPr bwMode="auto">
            <a:xfrm>
              <a:off x="6603164" y="2458523"/>
              <a:ext cx="4159574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0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我国的国庆节</a:t>
              </a:r>
              <a:endParaRPr lang="zh-CN" altLang="en-US" sz="5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6372500" y="1953953"/>
              <a:ext cx="4612655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1200"/>
                </a:spcBef>
                <a:defRPr/>
              </a:pPr>
              <a:r>
                <a:rPr lang="en-US" altLang="zh-CN" sz="3000" b="1" spc="-150">
                  <a:solidFill>
                    <a:srgbClr val="FB35AE"/>
                  </a:solidFill>
                  <a:latin typeface="宋体" panose="02010600030101010101" pitchFamily="2" charset="-122"/>
                </a:rPr>
                <a:t>wǒ </a:t>
              </a:r>
              <a:r>
                <a:rPr lang="en-US" altLang="zh-CN" sz="3200" b="1" spc="-150">
                  <a:solidFill>
                    <a:srgbClr val="FB35AE"/>
                  </a:solidFill>
                  <a:latin typeface="宋体" panose="02010600030101010101" pitchFamily="2" charset="-122"/>
                </a:rPr>
                <a:t>ɡ</a:t>
              </a:r>
              <a:r>
                <a:rPr lang="en-US" altLang="zh-CN" sz="3000" b="1" spc="-150">
                  <a:solidFill>
                    <a:srgbClr val="FB35AE"/>
                  </a:solidFill>
                  <a:latin typeface="宋体" panose="02010600030101010101" pitchFamily="2" charset="-122"/>
                </a:rPr>
                <a:t>uó de </a:t>
              </a:r>
              <a:r>
                <a:rPr lang="en-US" altLang="zh-CN" sz="3200" b="1" spc="-150">
                  <a:solidFill>
                    <a:srgbClr val="FB35AE"/>
                  </a:solidFill>
                  <a:latin typeface="宋体" panose="02010600030101010101" pitchFamily="2" charset="-122"/>
                </a:rPr>
                <a:t>ɡ</a:t>
              </a:r>
              <a:r>
                <a:rPr lang="en-US" altLang="zh-CN" sz="3000" b="1" spc="-150">
                  <a:solidFill>
                    <a:srgbClr val="FB35AE"/>
                  </a:solidFill>
                  <a:latin typeface="宋体" panose="02010600030101010101" pitchFamily="2" charset="-122"/>
                </a:rPr>
                <a:t>uó qìn</a:t>
              </a:r>
              <a:r>
                <a:rPr lang="en-US" altLang="zh-CN" sz="2800" b="1" spc="-150">
                  <a:solidFill>
                    <a:srgbClr val="FB35AE"/>
                  </a:solidFill>
                  <a:latin typeface="宋体" panose="02010600030101010101" pitchFamily="2" charset="-122"/>
                </a:rPr>
                <a:t>ɡ</a:t>
              </a:r>
              <a:r>
                <a:rPr lang="en-US" altLang="zh-CN" sz="3000" b="1" spc="-150">
                  <a:solidFill>
                    <a:srgbClr val="FB35AE"/>
                  </a:solidFill>
                  <a:latin typeface="宋体" panose="02010600030101010101" pitchFamily="2" charset="-122"/>
                </a:rPr>
                <a:t> jié </a:t>
              </a:r>
              <a:endParaRPr lang="zh-CN" altLang="en-US" sz="3000" b="1" spc="-15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1000" y="3608766"/>
            <a:ext cx="4612655" cy="1366344"/>
            <a:chOff x="6158312" y="1953953"/>
            <a:chExt cx="4612655" cy="1366344"/>
          </a:xfrm>
        </p:grpSpPr>
        <p:sp>
          <p:nvSpPr>
            <p:cNvPr id="16" name="TextBox 3"/>
            <p:cNvSpPr txBox="1">
              <a:spLocks noChangeArrowheads="1"/>
            </p:cNvSpPr>
            <p:nvPr/>
          </p:nvSpPr>
          <p:spPr bwMode="auto">
            <a:xfrm>
              <a:off x="6603164" y="2458523"/>
              <a:ext cx="4159574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0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我国的国旗</a:t>
              </a:r>
              <a:endParaRPr lang="zh-CN" altLang="en-US" sz="5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6158312" y="1953953"/>
              <a:ext cx="4612655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1200"/>
                </a:spcBef>
                <a:defRPr/>
              </a:pPr>
              <a:r>
                <a:rPr lang="en-US" altLang="zh-CN" sz="3000" b="1" spc="150">
                  <a:solidFill>
                    <a:srgbClr val="FB35AE"/>
                  </a:solidFill>
                  <a:latin typeface="宋体" panose="02010600030101010101" pitchFamily="2" charset="-122"/>
                </a:rPr>
                <a:t>wǒ </a:t>
              </a:r>
              <a:r>
                <a:rPr lang="en-US" altLang="zh-CN" sz="3200" b="1" spc="150">
                  <a:solidFill>
                    <a:srgbClr val="FB35AE"/>
                  </a:solidFill>
                  <a:latin typeface="宋体" panose="02010600030101010101" pitchFamily="2" charset="-122"/>
                </a:rPr>
                <a:t>ɡ</a:t>
              </a:r>
              <a:r>
                <a:rPr lang="en-US" altLang="zh-CN" sz="3000" b="1" spc="150">
                  <a:solidFill>
                    <a:srgbClr val="FB35AE"/>
                  </a:solidFill>
                  <a:latin typeface="宋体" panose="02010600030101010101" pitchFamily="2" charset="-122"/>
                </a:rPr>
                <a:t>uó de </a:t>
              </a:r>
              <a:r>
                <a:rPr lang="en-US" altLang="zh-CN" sz="3200" b="1" spc="150">
                  <a:solidFill>
                    <a:srgbClr val="FB35AE"/>
                  </a:solidFill>
                  <a:latin typeface="宋体" panose="02010600030101010101" pitchFamily="2" charset="-122"/>
                </a:rPr>
                <a:t>ɡ</a:t>
              </a:r>
              <a:r>
                <a:rPr lang="en-US" altLang="zh-CN" sz="3000" b="1" spc="150">
                  <a:solidFill>
                    <a:srgbClr val="FB35AE"/>
                  </a:solidFill>
                  <a:latin typeface="宋体" panose="02010600030101010101" pitchFamily="2" charset="-122"/>
                </a:rPr>
                <a:t>uó qí</a:t>
              </a:r>
              <a:endParaRPr lang="zh-CN" altLang="en-US" sz="3000" b="1" spc="15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23954" y="4844458"/>
            <a:ext cx="4612655" cy="1366344"/>
            <a:chOff x="6191264" y="1953953"/>
            <a:chExt cx="4612655" cy="1366344"/>
          </a:xfrm>
        </p:grpSpPr>
        <p:sp>
          <p:nvSpPr>
            <p:cNvPr id="19" name="TextBox 3"/>
            <p:cNvSpPr txBox="1">
              <a:spLocks noChangeArrowheads="1"/>
            </p:cNvSpPr>
            <p:nvPr/>
          </p:nvSpPr>
          <p:spPr bwMode="auto">
            <a:xfrm>
              <a:off x="6603164" y="2458523"/>
              <a:ext cx="4159574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0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我国的国歌</a:t>
              </a:r>
              <a:endParaRPr lang="zh-CN" altLang="en-US" sz="5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Text Box 15"/>
            <p:cNvSpPr txBox="1">
              <a:spLocks noChangeArrowheads="1"/>
            </p:cNvSpPr>
            <p:nvPr/>
          </p:nvSpPr>
          <p:spPr bwMode="auto">
            <a:xfrm>
              <a:off x="6191264" y="1953953"/>
              <a:ext cx="4612655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1200"/>
                </a:spcBef>
                <a:defRPr/>
              </a:pPr>
              <a:r>
                <a:rPr lang="en-US" altLang="zh-CN" sz="3000" b="1" spc="150">
                  <a:solidFill>
                    <a:srgbClr val="FB35AE"/>
                  </a:solidFill>
                  <a:latin typeface="宋体" panose="02010600030101010101" pitchFamily="2" charset="-122"/>
                </a:rPr>
                <a:t>wǒ </a:t>
              </a:r>
              <a:r>
                <a:rPr lang="en-US" altLang="zh-CN" sz="3200" b="1" spc="150">
                  <a:solidFill>
                    <a:srgbClr val="FB35AE"/>
                  </a:solidFill>
                  <a:latin typeface="宋体" panose="02010600030101010101" pitchFamily="2" charset="-122"/>
                </a:rPr>
                <a:t>ɡ</a:t>
              </a:r>
              <a:r>
                <a:rPr lang="en-US" altLang="zh-CN" sz="3000" b="1" spc="150">
                  <a:solidFill>
                    <a:srgbClr val="FB35AE"/>
                  </a:solidFill>
                  <a:latin typeface="宋体" panose="02010600030101010101" pitchFamily="2" charset="-122"/>
                </a:rPr>
                <a:t>uó de </a:t>
              </a:r>
              <a:r>
                <a:rPr lang="en-US" altLang="zh-CN" sz="3200" b="1" spc="150">
                  <a:solidFill>
                    <a:srgbClr val="FB35AE"/>
                  </a:solidFill>
                  <a:latin typeface="宋体" panose="02010600030101010101" pitchFamily="2" charset="-122"/>
                </a:rPr>
                <a:t>ɡ</a:t>
              </a:r>
              <a:r>
                <a:rPr lang="en-US" altLang="zh-CN" sz="3000" b="1" spc="150">
                  <a:solidFill>
                    <a:srgbClr val="FB35AE"/>
                  </a:solidFill>
                  <a:latin typeface="宋体" panose="02010600030101010101" pitchFamily="2" charset="-122"/>
                </a:rPr>
                <a:t>uó </a:t>
              </a:r>
              <a:r>
                <a:rPr lang="en-US" altLang="zh-CN" sz="3200" b="1" spc="150">
                  <a:solidFill>
                    <a:srgbClr val="FB35AE"/>
                  </a:solidFill>
                  <a:latin typeface="宋体" panose="02010600030101010101" pitchFamily="2" charset="-122"/>
                </a:rPr>
                <a:t>ɡē</a:t>
              </a:r>
              <a:r>
                <a:rPr lang="en-US" altLang="zh-CN" sz="3000" b="1" spc="150">
                  <a:solidFill>
                    <a:srgbClr val="FB35AE"/>
                  </a:solidFill>
                  <a:latin typeface="宋体" panose="02010600030101010101" pitchFamily="2" charset="-122"/>
                </a:rPr>
                <a:t>  </a:t>
              </a:r>
              <a:endParaRPr lang="zh-CN" altLang="en-US" sz="3000" b="1" spc="15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836025" y="1256866"/>
            <a:ext cx="3799073" cy="1366344"/>
            <a:chOff x="6191266" y="1953953"/>
            <a:chExt cx="3799073" cy="1366344"/>
          </a:xfrm>
        </p:grpSpPr>
        <p:sp>
          <p:nvSpPr>
            <p:cNvPr id="23" name="TextBox 3"/>
            <p:cNvSpPr txBox="1">
              <a:spLocks noChangeArrowheads="1"/>
            </p:cNvSpPr>
            <p:nvPr/>
          </p:nvSpPr>
          <p:spPr bwMode="auto">
            <a:xfrm>
              <a:off x="6603164" y="2458523"/>
              <a:ext cx="3387175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0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十月一日</a:t>
              </a:r>
              <a:endParaRPr lang="zh-CN" altLang="en-US" sz="5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Text Box 15"/>
            <p:cNvSpPr txBox="1">
              <a:spLocks noChangeArrowheads="1"/>
            </p:cNvSpPr>
            <p:nvPr/>
          </p:nvSpPr>
          <p:spPr bwMode="auto">
            <a:xfrm>
              <a:off x="6191266" y="1953953"/>
              <a:ext cx="3603517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1200"/>
                </a:spcBef>
                <a:defRPr/>
              </a:pPr>
              <a:r>
                <a:rPr lang="en-US" altLang="zh-CN" sz="3000" b="1">
                  <a:solidFill>
                    <a:srgbClr val="FB35AE"/>
                  </a:solidFill>
                  <a:latin typeface="宋体" panose="02010600030101010101" pitchFamily="2" charset="-122"/>
                </a:rPr>
                <a:t>shí yuè yī rì</a:t>
              </a:r>
              <a:endParaRPr lang="zh-CN" altLang="en-US" sz="3000" b="1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021256" y="2438996"/>
            <a:ext cx="4612655" cy="1366344"/>
            <a:chOff x="6380619" y="1953953"/>
            <a:chExt cx="4612655" cy="1366344"/>
          </a:xfrm>
        </p:grpSpPr>
        <p:sp>
          <p:nvSpPr>
            <p:cNvPr id="26" name="TextBox 3"/>
            <p:cNvSpPr txBox="1">
              <a:spLocks noChangeArrowheads="1"/>
            </p:cNvSpPr>
            <p:nvPr/>
          </p:nvSpPr>
          <p:spPr bwMode="auto">
            <a:xfrm>
              <a:off x="6603164" y="2458523"/>
              <a:ext cx="4159574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0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义勇军进行曲</a:t>
              </a:r>
              <a:endParaRPr lang="zh-CN" altLang="en-US" sz="5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Text Box 15"/>
            <p:cNvSpPr txBox="1">
              <a:spLocks noChangeArrowheads="1"/>
            </p:cNvSpPr>
            <p:nvPr/>
          </p:nvSpPr>
          <p:spPr bwMode="auto">
            <a:xfrm>
              <a:off x="6380619" y="1953953"/>
              <a:ext cx="4612655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1200"/>
                </a:spcBef>
                <a:defRPr/>
              </a:pPr>
              <a:r>
                <a:rPr lang="en-US" altLang="zh-CN" sz="3000" b="1" spc="-200">
                  <a:solidFill>
                    <a:srgbClr val="FB35AE"/>
                  </a:solidFill>
                  <a:latin typeface="宋体" panose="02010600030101010101" pitchFamily="2" charset="-122"/>
                </a:rPr>
                <a:t>yì yǒn</a:t>
              </a:r>
              <a:r>
                <a:rPr lang="en-US" altLang="zh-CN" sz="3200" b="1" spc="-200">
                  <a:solidFill>
                    <a:srgbClr val="FB35AE"/>
                  </a:solidFill>
                  <a:latin typeface="宋体" panose="02010600030101010101" pitchFamily="2" charset="-122"/>
                </a:rPr>
                <a:t>ɡ jūn jìn xínɡ qǔ</a:t>
              </a:r>
              <a:r>
                <a:rPr lang="en-US" altLang="zh-CN" sz="3000" b="1" spc="-200">
                  <a:solidFill>
                    <a:srgbClr val="FB35AE"/>
                  </a:solidFill>
                  <a:latin typeface="宋体" panose="02010600030101010101" pitchFamily="2" charset="-122"/>
                </a:rPr>
                <a:t> </a:t>
              </a:r>
              <a:endParaRPr lang="zh-CN" altLang="en-US" sz="3000" b="1" spc="-20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789805" y="3612882"/>
            <a:ext cx="5609448" cy="1366344"/>
            <a:chOff x="5153290" y="1953953"/>
            <a:chExt cx="5609448" cy="1366344"/>
          </a:xfrm>
        </p:grpSpPr>
        <p:sp>
          <p:nvSpPr>
            <p:cNvPr id="31" name="TextBox 3"/>
            <p:cNvSpPr txBox="1">
              <a:spLocks noChangeArrowheads="1"/>
            </p:cNvSpPr>
            <p:nvPr/>
          </p:nvSpPr>
          <p:spPr bwMode="auto">
            <a:xfrm>
              <a:off x="6603164" y="2458523"/>
              <a:ext cx="4159574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0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北京</a:t>
              </a:r>
              <a:endParaRPr lang="zh-CN" altLang="en-US" sz="5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Text Box 15"/>
            <p:cNvSpPr txBox="1">
              <a:spLocks noChangeArrowheads="1"/>
            </p:cNvSpPr>
            <p:nvPr/>
          </p:nvSpPr>
          <p:spPr bwMode="auto">
            <a:xfrm>
              <a:off x="5153290" y="1953953"/>
              <a:ext cx="4612655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1200"/>
                </a:spcBef>
                <a:defRPr/>
              </a:pPr>
              <a:r>
                <a:rPr lang="en-US" altLang="zh-CN" sz="3000" b="1" spc="-100">
                  <a:solidFill>
                    <a:srgbClr val="FB35AE"/>
                  </a:solidFill>
                  <a:latin typeface="宋体" panose="02010600030101010101" pitchFamily="2" charset="-122"/>
                </a:rPr>
                <a:t>běi jīn</a:t>
              </a:r>
              <a:r>
                <a:rPr lang="en-US" altLang="zh-CN" sz="3200" b="1" spc="-100">
                  <a:solidFill>
                    <a:srgbClr val="FB35AE"/>
                  </a:solidFill>
                  <a:latin typeface="宋体" panose="02010600030101010101" pitchFamily="2" charset="-122"/>
                </a:rPr>
                <a:t>ɡ</a:t>
              </a:r>
              <a:endParaRPr lang="zh-CN" altLang="en-US" sz="3000" b="1" spc="-10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473547" y="4848574"/>
            <a:ext cx="4925708" cy="1366344"/>
            <a:chOff x="5837030" y="1953953"/>
            <a:chExt cx="4925708" cy="1366344"/>
          </a:xfrm>
        </p:grpSpPr>
        <p:sp>
          <p:nvSpPr>
            <p:cNvPr id="34" name="TextBox 3"/>
            <p:cNvSpPr txBox="1">
              <a:spLocks noChangeArrowheads="1"/>
            </p:cNvSpPr>
            <p:nvPr/>
          </p:nvSpPr>
          <p:spPr bwMode="auto">
            <a:xfrm>
              <a:off x="6603164" y="2458523"/>
              <a:ext cx="4159574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0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五星红旗</a:t>
              </a:r>
              <a:endParaRPr lang="zh-CN" altLang="en-US" sz="5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5837030" y="1953953"/>
              <a:ext cx="4612655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1200"/>
                </a:spcBef>
                <a:defRPr/>
              </a:pPr>
              <a:r>
                <a:rPr lang="en-US" altLang="zh-CN" sz="3000" b="1" spc="-150">
                  <a:solidFill>
                    <a:srgbClr val="FB35AE"/>
                  </a:solidFill>
                  <a:latin typeface="宋体" panose="02010600030101010101" pitchFamily="2" charset="-122"/>
                </a:rPr>
                <a:t>wǔ xīn</a:t>
              </a:r>
              <a:r>
                <a:rPr lang="en-US" altLang="zh-CN" sz="3200" b="1" spc="-150">
                  <a:solidFill>
                    <a:srgbClr val="FB35AE"/>
                  </a:solidFill>
                  <a:latin typeface="宋体" panose="02010600030101010101" pitchFamily="2" charset="-122"/>
                </a:rPr>
                <a:t>ɡ hónɡ qí</a:t>
              </a:r>
              <a:r>
                <a:rPr lang="en-US" altLang="zh-CN" sz="3000" b="1" spc="-150">
                  <a:solidFill>
                    <a:srgbClr val="FB35AE"/>
                  </a:solidFill>
                  <a:latin typeface="宋体" panose="02010600030101010101" pitchFamily="2" charset="-122"/>
                </a:rPr>
                <a:t> </a:t>
              </a:r>
              <a:endParaRPr lang="zh-CN" altLang="en-US" sz="3000" b="1" spc="-15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4339590" y="2188210"/>
            <a:ext cx="2980690" cy="22250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V="1">
            <a:off x="4752340" y="2306320"/>
            <a:ext cx="2597150" cy="113411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4187190" y="4544060"/>
            <a:ext cx="3190875" cy="118300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V="1">
            <a:off x="4135120" y="3547745"/>
            <a:ext cx="3185160" cy="23018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43" name="组合 17"/>
          <p:cNvGrpSpPr/>
          <p:nvPr/>
        </p:nvGrpSpPr>
        <p:grpSpPr>
          <a:xfrm>
            <a:off x="287020" y="213043"/>
            <a:ext cx="2901314" cy="950912"/>
            <a:chOff x="451" y="335"/>
            <a:chExt cx="4570" cy="1498"/>
          </a:xfrm>
        </p:grpSpPr>
        <p:sp>
          <p:nvSpPr>
            <p:cNvPr id="2" name="圆角矩形 1"/>
            <p:cNvSpPr/>
            <p:nvPr/>
          </p:nvSpPr>
          <p:spPr>
            <a:xfrm>
              <a:off x="1386" y="832"/>
              <a:ext cx="3635" cy="84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33AD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pic>
          <p:nvPicPr>
            <p:cNvPr id="14345" name="图片 2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-3540000">
              <a:off x="502" y="283"/>
              <a:ext cx="1498" cy="160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6" name="文本框 18"/>
            <p:cNvSpPr txBox="1"/>
            <p:nvPr/>
          </p:nvSpPr>
          <p:spPr>
            <a:xfrm>
              <a:off x="1912" y="836"/>
              <a:ext cx="3061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rgbClr val="33ADB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拓展延伸</a:t>
              </a:r>
              <a:endParaRPr lang="zh-CN" altLang="en-US" sz="2800" b="1">
                <a:solidFill>
                  <a:srgbClr val="33ADB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7909" name="组合 16"/>
          <p:cNvGrpSpPr/>
          <p:nvPr/>
        </p:nvGrpSpPr>
        <p:grpSpPr>
          <a:xfrm>
            <a:off x="4822825" y="372428"/>
            <a:ext cx="2651125" cy="769937"/>
            <a:chOff x="6606" y="651"/>
            <a:chExt cx="4174" cy="1212"/>
          </a:xfrm>
        </p:grpSpPr>
        <p:sp>
          <p:nvSpPr>
            <p:cNvPr id="37" name="文本框 36"/>
            <p:cNvSpPr txBox="1"/>
            <p:nvPr/>
          </p:nvSpPr>
          <p:spPr>
            <a:xfrm>
              <a:off x="6606" y="651"/>
              <a:ext cx="1172" cy="121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fontAlgn="base"/>
              <a:r>
                <a:rPr lang="zh-CN" altLang="en-US" sz="4400" b="1" strike="noStrike" noProof="1">
                  <a:latin typeface="黑体" panose="02010609060101010101" pitchFamily="49" charset="-122"/>
                  <a:ea typeface="黑体" panose="02010609060101010101" pitchFamily="49" charset="-122"/>
                </a:rPr>
                <a:t>连</a:t>
              </a:r>
              <a:endParaRPr lang="zh-CN" altLang="en-US" sz="4400" b="1" strike="noStrike" noProof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107" y="652"/>
              <a:ext cx="1172" cy="121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fontAlgn="base"/>
              <a:r>
                <a:rPr lang="zh-CN" altLang="en-US" sz="4400" b="1" strike="noStrike" noProof="1">
                  <a:latin typeface="黑体" panose="02010609060101010101" pitchFamily="49" charset="-122"/>
                  <a:ea typeface="黑体" panose="02010609060101010101" pitchFamily="49" charset="-122"/>
                </a:rPr>
                <a:t>一</a:t>
              </a:r>
              <a:endParaRPr lang="zh-CN" altLang="en-US" sz="4400" b="1" strike="noStrike" noProof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9608" y="653"/>
              <a:ext cx="1172" cy="121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fontAlgn="base"/>
              <a:r>
                <a:rPr lang="zh-CN" altLang="en-US" sz="4400" b="1" strike="noStrike" noProof="1">
                  <a:latin typeface="黑体" panose="02010609060101010101" pitchFamily="49" charset="-122"/>
                  <a:ea typeface="黑体" panose="02010609060101010101" pitchFamily="49" charset="-122"/>
                </a:rPr>
                <a:t>连</a:t>
              </a:r>
              <a:endParaRPr lang="zh-CN" altLang="en-US" sz="4400" b="1" strike="noStrike" noProof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082040" y="2769235"/>
            <a:ext cx="10475595" cy="97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zh-CN" altLang="en-US" sz="4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在田字格中认真抄写本课所学的生字。</a:t>
            </a:r>
            <a:endParaRPr lang="zh-CN" altLang="en-US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82040" y="4008120"/>
            <a:ext cx="10195560" cy="1850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130000"/>
              </a:lnSpc>
              <a:buFont typeface="Wingdings" panose="05000000000000000000" charset="0"/>
              <a:buChar char="u"/>
            </a:pPr>
            <a:r>
              <a:rPr lang="zh-CN" altLang="en-US" sz="4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有感情地朗读课文。背诵课文。并说一说自己的感悟。</a:t>
            </a:r>
            <a:endParaRPr lang="zh-CN" altLang="en-US" sz="4400">
              <a:solidFill>
                <a:srgbClr val="0000FF"/>
              </a:solidFill>
            </a:endParaRPr>
          </a:p>
        </p:txBody>
      </p:sp>
      <p:grpSp>
        <p:nvGrpSpPr>
          <p:cNvPr id="14343" name="组合 17"/>
          <p:cNvGrpSpPr/>
          <p:nvPr/>
        </p:nvGrpSpPr>
        <p:grpSpPr>
          <a:xfrm>
            <a:off x="287020" y="213043"/>
            <a:ext cx="2901314" cy="950912"/>
            <a:chOff x="451" y="335"/>
            <a:chExt cx="4570" cy="1498"/>
          </a:xfrm>
        </p:grpSpPr>
        <p:sp>
          <p:nvSpPr>
            <p:cNvPr id="16" name="圆角矩形 15"/>
            <p:cNvSpPr/>
            <p:nvPr/>
          </p:nvSpPr>
          <p:spPr>
            <a:xfrm>
              <a:off x="1386" y="832"/>
              <a:ext cx="3635" cy="84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33AD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pic>
          <p:nvPicPr>
            <p:cNvPr id="14345" name="图片 2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-3540000">
              <a:off x="502" y="283"/>
              <a:ext cx="1498" cy="160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6" name="文本框 18"/>
            <p:cNvSpPr txBox="1"/>
            <p:nvPr/>
          </p:nvSpPr>
          <p:spPr>
            <a:xfrm>
              <a:off x="1912" y="836"/>
              <a:ext cx="3061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dist"/>
              <a:r>
                <a:rPr lang="zh-CN" altLang="en-US" sz="2800" b="1">
                  <a:solidFill>
                    <a:srgbClr val="33ADB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课后作业</a:t>
              </a:r>
              <a:endParaRPr lang="zh-CN" altLang="en-US" sz="2800" b="1">
                <a:solidFill>
                  <a:srgbClr val="33ADB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7273608" y="1815465"/>
            <a:ext cx="2839825" cy="1672854"/>
            <a:chOff x="6679753" y="1900616"/>
            <a:chExt cx="5302043" cy="1672854"/>
          </a:xfrm>
        </p:grpSpPr>
        <p:sp>
          <p:nvSpPr>
            <p:cNvPr id="24" name="TextBox 3"/>
            <p:cNvSpPr txBox="1">
              <a:spLocks noChangeArrowheads="1"/>
            </p:cNvSpPr>
            <p:nvPr/>
          </p:nvSpPr>
          <p:spPr bwMode="auto">
            <a:xfrm>
              <a:off x="6679754" y="2466665"/>
              <a:ext cx="5302042" cy="1106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66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国 旗</a:t>
              </a:r>
              <a:endParaRPr lang="zh-CN" altLang="en-US" sz="6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Text Box 15"/>
            <p:cNvSpPr txBox="1">
              <a:spLocks noChangeArrowheads="1"/>
            </p:cNvSpPr>
            <p:nvPr/>
          </p:nvSpPr>
          <p:spPr bwMode="auto">
            <a:xfrm>
              <a:off x="6679753" y="1900616"/>
              <a:ext cx="5166692" cy="645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spcBef>
                  <a:spcPts val="1200"/>
                </a:spcBef>
                <a:defRPr/>
              </a:pPr>
              <a:r>
                <a:rPr lang="en-US" altLang="zh-CN" sz="3600" b="1" spc="150">
                  <a:solidFill>
                    <a:srgbClr val="FB35AE"/>
                  </a:solidFill>
                  <a:latin typeface="宋体" panose="02010600030101010101" pitchFamily="2" charset="-122"/>
                </a:rPr>
                <a:t>ɡuó   qí</a:t>
              </a:r>
              <a:endParaRPr lang="en-US" altLang="zh-CN" sz="3600" b="1" spc="15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80463" y="1842770"/>
            <a:ext cx="2955809" cy="1645242"/>
            <a:chOff x="6247210" y="1920086"/>
            <a:chExt cx="2955809" cy="1645242"/>
          </a:xfrm>
        </p:grpSpPr>
        <p:sp>
          <p:nvSpPr>
            <p:cNvPr id="27" name="TextBox 3"/>
            <p:cNvSpPr txBox="1">
              <a:spLocks noChangeArrowheads="1"/>
            </p:cNvSpPr>
            <p:nvPr/>
          </p:nvSpPr>
          <p:spPr bwMode="auto">
            <a:xfrm>
              <a:off x="6442297" y="2458523"/>
              <a:ext cx="2760722" cy="1106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66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中 国</a:t>
              </a:r>
              <a:endParaRPr lang="zh-CN" altLang="en-US" sz="6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Text Box 15"/>
            <p:cNvSpPr txBox="1">
              <a:spLocks noChangeArrowheads="1"/>
            </p:cNvSpPr>
            <p:nvPr/>
          </p:nvSpPr>
          <p:spPr bwMode="auto">
            <a:xfrm>
              <a:off x="6247210" y="1920086"/>
              <a:ext cx="2870835" cy="645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spcBef>
                  <a:spcPts val="1200"/>
                </a:spcBef>
                <a:defRPr/>
              </a:pPr>
              <a:r>
                <a:rPr lang="en-US" altLang="zh-CN" sz="3600" b="1" spc="150">
                  <a:solidFill>
                    <a:srgbClr val="FB35AE"/>
                  </a:solidFill>
                  <a:latin typeface="宋体" panose="02010600030101010101" pitchFamily="2" charset="-122"/>
                </a:rPr>
                <a:t>zhōnɡ ɡuó</a:t>
              </a:r>
              <a:endParaRPr lang="zh-CN" altLang="en-US" sz="3600" b="1" spc="15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581300" y="3837909"/>
            <a:ext cx="5132070" cy="1861185"/>
            <a:chOff x="6603163" y="1551897"/>
            <a:chExt cx="5132070" cy="1861185"/>
          </a:xfrm>
        </p:grpSpPr>
        <p:sp>
          <p:nvSpPr>
            <p:cNvPr id="31" name="TextBox 3"/>
            <p:cNvSpPr txBox="1">
              <a:spLocks noChangeArrowheads="1"/>
            </p:cNvSpPr>
            <p:nvPr/>
          </p:nvSpPr>
          <p:spPr bwMode="auto">
            <a:xfrm>
              <a:off x="6603163" y="2306277"/>
              <a:ext cx="5132070" cy="1106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66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五 星 红 旗</a:t>
              </a:r>
              <a:endParaRPr lang="zh-CN" altLang="en-US" sz="6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Text Box 15"/>
            <p:cNvSpPr txBox="1">
              <a:spLocks noChangeArrowheads="1"/>
            </p:cNvSpPr>
            <p:nvPr/>
          </p:nvSpPr>
          <p:spPr bwMode="auto">
            <a:xfrm>
              <a:off x="6784773" y="1551897"/>
              <a:ext cx="4950460" cy="860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spcBef>
                  <a:spcPts val="1200"/>
                </a:spcBef>
                <a:defRPr/>
              </a:pPr>
              <a:r>
                <a:rPr lang="en-US" altLang="zh-CN" sz="3600" b="1" spc="300">
                  <a:solidFill>
                    <a:srgbClr val="FB35AE"/>
                  </a:solidFill>
                  <a:latin typeface="宋体" panose="02010600030101010101" pitchFamily="2" charset="-122"/>
                </a:rPr>
                <a:t>wǔ  xīnɡ hónɡ qí</a:t>
              </a:r>
              <a:r>
                <a:rPr lang="en-US" altLang="zh-CN" sz="5000" b="1" spc="300">
                  <a:solidFill>
                    <a:srgbClr val="FB35AE"/>
                  </a:solidFill>
                  <a:latin typeface="宋体" panose="02010600030101010101" pitchFamily="2" charset="-122"/>
                </a:rPr>
                <a:t> </a:t>
              </a:r>
              <a:endParaRPr lang="zh-CN" altLang="en-US" sz="5000" b="1" spc="30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14343" name="组合 17"/>
          <p:cNvGrpSpPr/>
          <p:nvPr/>
        </p:nvGrpSpPr>
        <p:grpSpPr>
          <a:xfrm>
            <a:off x="287020" y="213043"/>
            <a:ext cx="2901314" cy="950912"/>
            <a:chOff x="451" y="335"/>
            <a:chExt cx="4570" cy="1498"/>
          </a:xfrm>
        </p:grpSpPr>
        <p:sp>
          <p:nvSpPr>
            <p:cNvPr id="16" name="圆角矩形 15"/>
            <p:cNvSpPr/>
            <p:nvPr/>
          </p:nvSpPr>
          <p:spPr>
            <a:xfrm>
              <a:off x="1386" y="832"/>
              <a:ext cx="3635" cy="84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33AD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pic>
          <p:nvPicPr>
            <p:cNvPr id="14345" name="图片 2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-3540000">
              <a:off x="502" y="283"/>
              <a:ext cx="1498" cy="160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6" name="文本框 18"/>
            <p:cNvSpPr txBox="1"/>
            <p:nvPr/>
          </p:nvSpPr>
          <p:spPr>
            <a:xfrm>
              <a:off x="1912" y="836"/>
              <a:ext cx="3061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dist"/>
              <a:r>
                <a:rPr lang="zh-CN" altLang="en-US" sz="2800" b="1" dirty="0">
                  <a:solidFill>
                    <a:srgbClr val="33ADB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读一读</a:t>
              </a:r>
              <a:endParaRPr lang="zh-CN" altLang="en-US" sz="2800" b="1" dirty="0">
                <a:solidFill>
                  <a:srgbClr val="33ADB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2249498" y="1765935"/>
            <a:ext cx="2955809" cy="1645242"/>
            <a:chOff x="6247210" y="1920086"/>
            <a:chExt cx="2955809" cy="1645242"/>
          </a:xfrm>
        </p:grpSpPr>
        <p:sp>
          <p:nvSpPr>
            <p:cNvPr id="27" name="TextBox 3"/>
            <p:cNvSpPr txBox="1">
              <a:spLocks noChangeArrowheads="1"/>
            </p:cNvSpPr>
            <p:nvPr/>
          </p:nvSpPr>
          <p:spPr bwMode="auto">
            <a:xfrm>
              <a:off x="6442297" y="2458523"/>
              <a:ext cx="2760722" cy="1106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66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中 国</a:t>
              </a:r>
              <a:endParaRPr lang="zh-CN" altLang="en-US" sz="6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Text Box 15"/>
            <p:cNvSpPr txBox="1">
              <a:spLocks noChangeArrowheads="1"/>
            </p:cNvSpPr>
            <p:nvPr/>
          </p:nvSpPr>
          <p:spPr bwMode="auto">
            <a:xfrm>
              <a:off x="6247210" y="1920086"/>
              <a:ext cx="2870835" cy="645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spcBef>
                  <a:spcPts val="1200"/>
                </a:spcBef>
                <a:defRPr/>
              </a:pPr>
              <a:r>
                <a:rPr lang="en-US" altLang="zh-CN" sz="3600" b="1" spc="150">
                  <a:solidFill>
                    <a:srgbClr val="FB35AE"/>
                  </a:solidFill>
                  <a:latin typeface="宋体" panose="02010600030101010101" pitchFamily="2" charset="-122"/>
                </a:rPr>
                <a:t>zhōnɡ ɡuó</a:t>
              </a:r>
              <a:endParaRPr lang="zh-CN" altLang="en-US" sz="3600" b="1" spc="15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708025" y="775335"/>
            <a:ext cx="95808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小朋友们知道我们的祖国叫什么吗？</a:t>
            </a:r>
            <a:endParaRPr lang="en-US" altLang="zh-CN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54685" y="3569970"/>
            <a:ext cx="69265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你知道中国的全称是什么吗？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07845" y="4640580"/>
            <a:ext cx="46196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中华人民共和国</a:t>
            </a:r>
            <a:endParaRPr lang="zh-CN" altLang="en-US" sz="4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8139430" y="2150110"/>
            <a:ext cx="2573020" cy="26962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6580" y="624205"/>
            <a:ext cx="1065085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国旗是一个国家的标志，每个国家都有自己的国旗，下面哪一面旗帜是我们国家的国旗？</a:t>
            </a:r>
            <a:endParaRPr lang="en-US" altLang="zh-CN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6285" y="3002280"/>
            <a:ext cx="3209290" cy="1987550"/>
          </a:xfrm>
          <a:prstGeom prst="rect">
            <a:avLst/>
          </a:prstGeom>
        </p:spPr>
      </p:pic>
      <p:pic>
        <p:nvPicPr>
          <p:cNvPr id="102" name="图片 101"/>
          <p:cNvPicPr/>
          <p:nvPr/>
        </p:nvPicPr>
        <p:blipFill>
          <a:blip r:embed="rId2" cstate="email"/>
          <a:srcRect r="-1229"/>
          <a:stretch>
            <a:fillRect/>
          </a:stretch>
        </p:blipFill>
        <p:spPr>
          <a:xfrm>
            <a:off x="4272280" y="2933700"/>
            <a:ext cx="3376930" cy="20561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508000" y="2517140"/>
            <a:ext cx="3629025" cy="3001645"/>
          </a:xfrm>
          <a:prstGeom prst="rect">
            <a:avLst/>
          </a:prstGeom>
          <a:noFill/>
          <a:ln w="38100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5" name="图片 104"/>
          <p:cNvPicPr/>
          <p:nvPr/>
        </p:nvPicPr>
        <p:blipFill>
          <a:blip r:embed="rId3"/>
          <a:stretch>
            <a:fillRect/>
          </a:stretch>
        </p:blipFill>
        <p:spPr>
          <a:xfrm>
            <a:off x="7955915" y="3002280"/>
            <a:ext cx="3137535" cy="18948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66800" y="663575"/>
            <a:ext cx="68459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你知道我国的国旗叫什么吗？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221105" y="1708785"/>
            <a:ext cx="3611245" cy="1584325"/>
            <a:chOff x="6603163" y="1551897"/>
            <a:chExt cx="5132070" cy="1584325"/>
          </a:xfrm>
        </p:grpSpPr>
        <p:sp>
          <p:nvSpPr>
            <p:cNvPr id="31" name="TextBox 3"/>
            <p:cNvSpPr txBox="1">
              <a:spLocks noChangeArrowheads="1"/>
            </p:cNvSpPr>
            <p:nvPr/>
          </p:nvSpPr>
          <p:spPr bwMode="auto">
            <a:xfrm>
              <a:off x="6603163" y="2306277"/>
              <a:ext cx="5132070" cy="829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五 星 红 旗</a:t>
              </a:r>
              <a:endPara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Text Box 15"/>
            <p:cNvSpPr txBox="1">
              <a:spLocks noChangeArrowheads="1"/>
            </p:cNvSpPr>
            <p:nvPr/>
          </p:nvSpPr>
          <p:spPr bwMode="auto">
            <a:xfrm>
              <a:off x="6784773" y="1551897"/>
              <a:ext cx="4950460" cy="7067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>
                <a:spcBef>
                  <a:spcPts val="1200"/>
                </a:spcBef>
                <a:defRPr/>
              </a:pPr>
              <a:r>
                <a:rPr lang="en-US" altLang="zh-CN" sz="2400" b="1" spc="300">
                  <a:solidFill>
                    <a:srgbClr val="FB35AE"/>
                  </a:solidFill>
                  <a:latin typeface="宋体" panose="02010600030101010101" pitchFamily="2" charset="-122"/>
                </a:rPr>
                <a:t>wǔ  xīnɡ hónɡ qí</a:t>
              </a:r>
              <a:r>
                <a:rPr lang="en-US" altLang="zh-CN" sz="4000" b="1" spc="300">
                  <a:solidFill>
                    <a:srgbClr val="FB35AE"/>
                  </a:solidFill>
                  <a:latin typeface="宋体" panose="02010600030101010101" pitchFamily="2" charset="-122"/>
                </a:rPr>
                <a:t> </a:t>
              </a:r>
              <a:endParaRPr lang="en-US" altLang="zh-CN" sz="4000" b="1" spc="300">
                <a:solidFill>
                  <a:srgbClr val="FB35AE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38" name="图片 3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1629" y="1581902"/>
            <a:ext cx="3827855" cy="23704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21105" y="4304030"/>
            <a:ext cx="9749155" cy="1918335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wrap="square" rtlCol="0" anchor="t">
            <a:spAutoFit/>
          </a:bodyPr>
          <a:lstStyle/>
          <a:p>
            <a:pPr lvl="0" indent="914400" algn="l" fontAlgn="base">
              <a:lnSpc>
                <a:spcPct val="110000"/>
              </a:lnSpc>
              <a:buClrTx/>
              <a:buSzTx/>
              <a:buFontTx/>
            </a:pP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五星红旗：旗面为红色，左上方有五颗星，一颗大，四颗小。小星各有一尖角正对着大五角星的中心点。</a:t>
            </a:r>
            <a:endParaRPr lang="zh-CN" altLang="en-US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02995" y="4177030"/>
            <a:ext cx="9867265" cy="208407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wrap="square" rtlCol="0" anchor="t">
            <a:spAutoFit/>
          </a:bodyPr>
          <a:lstStyle/>
          <a:p>
            <a:pPr lvl="0" indent="914400" algn="l" fontAlgn="base">
              <a:lnSpc>
                <a:spcPct val="120000"/>
              </a:lnSpc>
              <a:buClrTx/>
              <a:buSzTx/>
              <a:buFontTx/>
            </a:pP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国旗的旗面为红色，左上方有一大四小的五颗黄色的五角星，象征着中国共产党领导下的全国各族人民大团结。</a:t>
            </a:r>
            <a:endParaRPr lang="zh-CN" altLang="en-US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00525" y="1656080"/>
            <a:ext cx="3671570" cy="2273935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502285" y="470535"/>
            <a:ext cx="10951845" cy="1691640"/>
            <a:chOff x="1173584" y="3870551"/>
            <a:chExt cx="7618960" cy="1723221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73584" y="3870551"/>
              <a:ext cx="986434" cy="1619885"/>
            </a:xfrm>
            <a:prstGeom prst="rect">
              <a:avLst/>
            </a:prstGeom>
          </p:spPr>
        </p:pic>
        <p:sp>
          <p:nvSpPr>
            <p:cNvPr id="41" name="矩形 40"/>
            <p:cNvSpPr/>
            <p:nvPr/>
          </p:nvSpPr>
          <p:spPr bwMode="auto">
            <a:xfrm>
              <a:off x="2160024" y="3870551"/>
              <a:ext cx="6632520" cy="172322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rtlCol="0">
              <a:spAutoFit/>
            </a:bodyPr>
            <a:lstStyle/>
            <a:p>
              <a:pPr lvl="0" algn="l">
                <a:lnSpc>
                  <a:spcPct val="130000"/>
                </a:lnSpc>
                <a:buClrTx/>
                <a:buSzTx/>
                <a:buFontTx/>
              </a:pPr>
              <a:r>
                <a:rPr lang="zh-CN" altLang="en-US" sz="4000" b="1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你知道为什么我们国家的国旗要叫五星红旗吗？</a:t>
              </a:r>
              <a:endPara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70965" y="658494"/>
            <a:ext cx="9047480" cy="1536488"/>
            <a:chOff x="2749" y="1160"/>
            <a:chExt cx="14248" cy="2420"/>
          </a:xfrm>
        </p:grpSpPr>
        <p:grpSp>
          <p:nvGrpSpPr>
            <p:cNvPr id="23" name="组合 22"/>
            <p:cNvGrpSpPr/>
            <p:nvPr/>
          </p:nvGrpSpPr>
          <p:grpSpPr>
            <a:xfrm>
              <a:off x="7123" y="1354"/>
              <a:ext cx="3393" cy="2204"/>
              <a:chOff x="6679753" y="1900616"/>
              <a:chExt cx="6047002" cy="1390617"/>
            </a:xfrm>
          </p:grpSpPr>
          <p:sp>
            <p:nvSpPr>
              <p:cNvPr id="24" name="TextBox 3"/>
              <p:cNvSpPr txBox="1">
                <a:spLocks noChangeArrowheads="1"/>
              </p:cNvSpPr>
              <p:nvPr/>
            </p:nvSpPr>
            <p:spPr bwMode="auto">
              <a:xfrm>
                <a:off x="6679754" y="2466665"/>
                <a:ext cx="5302042" cy="8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4800" b="1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国 旗</a:t>
                </a:r>
                <a:endParaRPr lang="zh-CN" altLang="en-US" sz="48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5" name="Text Box 15"/>
              <p:cNvSpPr txBox="1">
                <a:spLocks noChangeArrowheads="1"/>
              </p:cNvSpPr>
              <p:nvPr/>
            </p:nvSpPr>
            <p:spPr bwMode="auto">
              <a:xfrm>
                <a:off x="6679753" y="1900616"/>
                <a:ext cx="6047002" cy="5797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>
                  <a:spcBef>
                    <a:spcPts val="1200"/>
                  </a:spcBef>
                  <a:defRPr/>
                </a:pPr>
                <a:r>
                  <a:rPr lang="en-US" altLang="zh-CN" sz="3200" b="1" spc="150">
                    <a:solidFill>
                      <a:srgbClr val="FB35AE"/>
                    </a:solidFill>
                    <a:latin typeface="宋体" panose="02010600030101010101" pitchFamily="2" charset="-122"/>
                  </a:rPr>
                  <a:t>ɡuó  qí</a:t>
                </a:r>
                <a:endParaRPr lang="en-US" altLang="zh-CN" sz="3200" b="1" spc="150">
                  <a:solidFill>
                    <a:srgbClr val="FB35AE"/>
                  </a:solidFill>
                  <a:latin typeface="宋体" panose="02010600030101010101" pitchFamily="2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2749" y="1354"/>
              <a:ext cx="3626" cy="2155"/>
              <a:chOff x="6067723" y="1920086"/>
              <a:chExt cx="3443483" cy="1368425"/>
            </a:xfrm>
          </p:grpSpPr>
          <p:sp>
            <p:nvSpPr>
              <p:cNvPr id="27" name="TextBox 3"/>
              <p:cNvSpPr txBox="1">
                <a:spLocks noChangeArrowheads="1"/>
              </p:cNvSpPr>
              <p:nvPr/>
            </p:nvSpPr>
            <p:spPr bwMode="auto">
              <a:xfrm>
                <a:off x="6441891" y="2458566"/>
                <a:ext cx="2676154" cy="8299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4800" b="1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中 国</a:t>
                </a:r>
                <a:endParaRPr lang="zh-CN" altLang="en-US" sz="48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8" name="Text Box 15"/>
              <p:cNvSpPr txBox="1">
                <a:spLocks noChangeArrowheads="1"/>
              </p:cNvSpPr>
              <p:nvPr/>
            </p:nvSpPr>
            <p:spPr bwMode="auto">
              <a:xfrm>
                <a:off x="6067723" y="1920086"/>
                <a:ext cx="3443483" cy="5835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>
                  <a:spcBef>
                    <a:spcPts val="1200"/>
                  </a:spcBef>
                  <a:defRPr/>
                </a:pPr>
                <a:r>
                  <a:rPr lang="en-US" altLang="zh-CN" sz="3200" b="1" spc="150">
                    <a:solidFill>
                      <a:srgbClr val="FB35AE"/>
                    </a:solidFill>
                    <a:latin typeface="宋体" panose="02010600030101010101" pitchFamily="2" charset="-122"/>
                  </a:rPr>
                  <a:t>zhōnɡ ɡuó</a:t>
                </a:r>
                <a:endParaRPr lang="en-US" altLang="zh-CN" sz="3200" b="1" spc="150">
                  <a:solidFill>
                    <a:srgbClr val="FB35AE"/>
                  </a:solidFill>
                  <a:latin typeface="宋体" panose="02010600030101010101" pitchFamily="2" charset="-122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10722" y="1160"/>
              <a:ext cx="6275" cy="2420"/>
              <a:chOff x="6491869" y="1617568"/>
              <a:chExt cx="5631994" cy="1527915"/>
            </a:xfrm>
          </p:grpSpPr>
          <p:sp>
            <p:nvSpPr>
              <p:cNvPr id="31" name="TextBox 3"/>
              <p:cNvSpPr txBox="1">
                <a:spLocks noChangeArrowheads="1"/>
              </p:cNvSpPr>
              <p:nvPr/>
            </p:nvSpPr>
            <p:spPr bwMode="auto">
              <a:xfrm>
                <a:off x="6491869" y="2320169"/>
                <a:ext cx="5132070" cy="825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4800" b="1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五 星 红 旗</a:t>
                </a:r>
                <a:endParaRPr lang="zh-CN" altLang="en-US" sz="48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2" name="Text Box 15"/>
              <p:cNvSpPr txBox="1">
                <a:spLocks noChangeArrowheads="1"/>
              </p:cNvSpPr>
              <p:nvPr/>
            </p:nvSpPr>
            <p:spPr bwMode="auto">
              <a:xfrm>
                <a:off x="6603163" y="1617568"/>
                <a:ext cx="5520700" cy="7028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l">
                  <a:spcBef>
                    <a:spcPts val="1200"/>
                  </a:spcBef>
                  <a:defRPr/>
                </a:pPr>
                <a:r>
                  <a:rPr lang="en-US" altLang="zh-CN" sz="3200" b="1" spc="300">
                    <a:solidFill>
                      <a:srgbClr val="FB35AE"/>
                    </a:solidFill>
                    <a:latin typeface="宋体" panose="02010600030101010101" pitchFamily="2" charset="-122"/>
                  </a:rPr>
                  <a:t>wǔ xīnɡ hónɡ qí</a:t>
                </a:r>
                <a:r>
                  <a:rPr lang="en-US" altLang="zh-CN" sz="4000" b="1" spc="300">
                    <a:solidFill>
                      <a:srgbClr val="FB35AE"/>
                    </a:solidFill>
                    <a:latin typeface="宋体" panose="02010600030101010101" pitchFamily="2" charset="-122"/>
                  </a:rPr>
                  <a:t> </a:t>
                </a:r>
                <a:endParaRPr lang="en-US" altLang="zh-CN" sz="4000" b="1" spc="300">
                  <a:solidFill>
                    <a:srgbClr val="FB35AE"/>
                  </a:solidFill>
                  <a:latin typeface="宋体" panose="02010600030101010101" pitchFamily="2" charset="-122"/>
                </a:endParaRPr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917575" y="2322195"/>
            <a:ext cx="1035685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小朋友们动动小脑袋，将上面的三个词语连成一句话，说一说。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34055" y="4309110"/>
            <a:ext cx="5944235" cy="18148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中国的国旗是五星红旗。</a:t>
            </a:r>
            <a:endParaRPr lang="zh-CN" altLang="en-US" sz="4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五星红旗是中国的国旗。</a:t>
            </a:r>
            <a:endParaRPr lang="zh-CN" altLang="en-US" sz="4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1116329" y="1321334"/>
            <a:ext cx="9484995" cy="1852815"/>
          </a:xfrm>
          <a:prstGeom prst="rect">
            <a:avLst/>
          </a:prstGeom>
          <a:noFill/>
          <a:ln w="9525">
            <a:noFill/>
          </a:ln>
        </p:spPr>
        <p:txBody>
          <a:bodyPr wrap="square" rtlCol="0" anchor="t">
            <a:spAutoFit/>
          </a:bodyPr>
          <a:lstStyle/>
          <a:p>
            <a:pPr lvl="0" indent="1117600" algn="l" fontAlgn="base">
              <a:lnSpc>
                <a:spcPct val="130000"/>
              </a:lnSpc>
              <a:buClrTx/>
              <a:buSzTx/>
              <a:buFontTx/>
            </a:pPr>
            <a:r>
              <a:rPr lang="zh-CN" altLang="en-US" sz="4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同学们，请大家认真听课文朗读，注意生字词的读音，边听边思考：</a:t>
            </a:r>
            <a:endParaRPr lang="zh-CN" altLang="en-US" sz="4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38949" y="4146776"/>
            <a:ext cx="8764905" cy="1619818"/>
            <a:chOff x="1049339" y="3880076"/>
            <a:chExt cx="8764905" cy="1619818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49339" y="3880076"/>
              <a:ext cx="1227135" cy="1619818"/>
            </a:xfrm>
            <a:prstGeom prst="rect">
              <a:avLst/>
            </a:prstGeom>
          </p:spPr>
        </p:pic>
        <p:sp>
          <p:nvSpPr>
            <p:cNvPr id="43" name="文本框 42"/>
            <p:cNvSpPr txBox="1"/>
            <p:nvPr/>
          </p:nvSpPr>
          <p:spPr>
            <a:xfrm>
              <a:off x="2340294" y="4396331"/>
              <a:ext cx="7473950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>
                  <a:solidFill>
                    <a:srgbClr val="FF3399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黑体" panose="02010609060101010101" pitchFamily="49" charset="-122"/>
                </a:rPr>
                <a:t>这首儿歌描写的是什么场面？</a:t>
              </a:r>
              <a:endParaRPr lang="zh-CN" altLang="en-US" sz="44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endParaRPr>
            </a:p>
          </p:txBody>
        </p:sp>
      </p:grpSp>
      <p:grpSp>
        <p:nvGrpSpPr>
          <p:cNvPr id="14343" name="组合 17"/>
          <p:cNvGrpSpPr/>
          <p:nvPr/>
        </p:nvGrpSpPr>
        <p:grpSpPr>
          <a:xfrm>
            <a:off x="287020" y="213043"/>
            <a:ext cx="2901314" cy="950912"/>
            <a:chOff x="451" y="335"/>
            <a:chExt cx="4570" cy="1498"/>
          </a:xfrm>
        </p:grpSpPr>
        <p:sp>
          <p:nvSpPr>
            <p:cNvPr id="16" name="圆角矩形 15"/>
            <p:cNvSpPr/>
            <p:nvPr/>
          </p:nvSpPr>
          <p:spPr>
            <a:xfrm>
              <a:off x="1386" y="832"/>
              <a:ext cx="3635" cy="84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33AD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pic>
          <p:nvPicPr>
            <p:cNvPr id="14345" name="图片 2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-3540000">
              <a:off x="502" y="283"/>
              <a:ext cx="1498" cy="160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6" name="文本框 18"/>
            <p:cNvSpPr txBox="1"/>
            <p:nvPr/>
          </p:nvSpPr>
          <p:spPr>
            <a:xfrm>
              <a:off x="1912" y="836"/>
              <a:ext cx="3061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dist"/>
              <a:r>
                <a:rPr lang="zh-CN" altLang="en-US" sz="2800" b="1" dirty="0">
                  <a:solidFill>
                    <a:srgbClr val="33ADB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课文详解</a:t>
              </a:r>
              <a:endParaRPr lang="zh-CN" altLang="en-US" sz="2800" b="1" dirty="0">
                <a:solidFill>
                  <a:srgbClr val="33ADB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UNIT_PLACING_PICTURE_USER_VIEWPORT" val="{&quot;height&quot;:6548.5716535433066,&quot;width&quot;:25291.036220472441}"/>
</p:tagLst>
</file>

<file path=ppt/tags/tag6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DYwODc5OWFhNGJjMGExNmRmZTFhNTczZjcyNGUzZjYifQ=="/>
  <p:tag name="KSO_WPP_MARK_KEY" val="e0c01b8a-caa0-401a-96b7-b5fd6d07fb4a"/>
  <p:tag name="commondata" val="eyJoZGlkIjoiN2YzNjBkOTgyNWQ1YTMxYzM3MzMwNWFiODNmOWIzYWMifQ==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1734</Words>
  <Application>WPS 演示</Application>
  <PresentationFormat>自定义</PresentationFormat>
  <Paragraphs>211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Wingdings</vt:lpstr>
      <vt:lpstr>Century Gothic</vt:lpstr>
      <vt:lpstr>黑体</vt:lpstr>
      <vt:lpstr>楷体</vt:lpstr>
      <vt:lpstr>Calibri</vt:lpstr>
      <vt:lpstr>Arial Unicode MS</vt:lpstr>
      <vt:lpstr>Arial</vt:lpstr>
      <vt:lpstr>第一PPT模板网-WWW.1PPT.COM</vt:lpstr>
      <vt:lpstr>   升国旗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</cp:revision>
  <cp:lastPrinted>2022-09-20T16:53:00Z</cp:lastPrinted>
  <dcterms:created xsi:type="dcterms:W3CDTF">2022-09-20T16:53:00Z</dcterms:created>
  <dcterms:modified xsi:type="dcterms:W3CDTF">2023-10-20T07:24:56Z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34C06CC7462142C8A3B7422321D3F673_12</vt:lpwstr>
  </property>
  <property fmtid="{D5CDD505-2E9C-101B-9397-08002B2CF9AE}" pid="3" name="KSOProductBuildVer">
    <vt:lpwstr>2052-12.1.0.15712</vt:lpwstr>
  </property>
</Properties>
</file>