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19"/>
  </p:notesMasterIdLst>
  <p:handoutMasterIdLst>
    <p:handoutMasterId r:id="rId38"/>
  </p:handoutMasterIdLst>
  <p:sldIdLst>
    <p:sldId id="416" r:id="rId4"/>
    <p:sldId id="498" r:id="rId5"/>
    <p:sldId id="327" r:id="rId6"/>
    <p:sldId id="417" r:id="rId7"/>
    <p:sldId id="586" r:id="rId8"/>
    <p:sldId id="587" r:id="rId9"/>
    <p:sldId id="330" r:id="rId10"/>
    <p:sldId id="588" r:id="rId11"/>
    <p:sldId id="499" r:id="rId12"/>
    <p:sldId id="500" r:id="rId13"/>
    <p:sldId id="501" r:id="rId14"/>
    <p:sldId id="589" r:id="rId15"/>
    <p:sldId id="502" r:id="rId16"/>
    <p:sldId id="334" r:id="rId17"/>
    <p:sldId id="594" r:id="rId18"/>
    <p:sldId id="504" r:id="rId20"/>
    <p:sldId id="670" r:id="rId21"/>
    <p:sldId id="671" r:id="rId22"/>
    <p:sldId id="675" r:id="rId23"/>
    <p:sldId id="672" r:id="rId24"/>
    <p:sldId id="676" r:id="rId25"/>
    <p:sldId id="673" r:id="rId26"/>
    <p:sldId id="677" r:id="rId27"/>
    <p:sldId id="674" r:id="rId28"/>
    <p:sldId id="682" r:id="rId29"/>
    <p:sldId id="678" r:id="rId30"/>
    <p:sldId id="679" r:id="rId31"/>
    <p:sldId id="680" r:id="rId32"/>
    <p:sldId id="681" r:id="rId33"/>
    <p:sldId id="683" r:id="rId34"/>
    <p:sldId id="684" r:id="rId35"/>
    <p:sldId id="685" r:id="rId36"/>
    <p:sldId id="686" r:id="rId37"/>
  </p:sldIdLst>
  <p:sldSz cx="9144000" cy="5143500" type="screen16x9"/>
  <p:notesSz cx="6858000" cy="9144000"/>
  <p:custDataLst>
    <p:tags r:id="rId4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96327" autoAdjust="0"/>
  </p:normalViewPr>
  <p:slideViewPr>
    <p:cSldViewPr snapToGrid="0" showGuides="1">
      <p:cViewPr>
        <p:scale>
          <a:sx n="120" d="100"/>
          <a:sy n="120" d="100"/>
        </p:scale>
        <p:origin x="-1374" y="-5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gs" Target="tags/tag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状元成材路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2AF54E28-5D48-4B3A-A766-5F8E1B51E6F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状元成材路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latin typeface="宋体" panose="02010600030101010101" pitchFamily="2" charset="-122"/>
              </a:defRPr>
            </a:lvl1pPr>
          </a:lstStyle>
          <a:p>
            <a:fld id="{9D7829A1-D76A-40FC-9E13-FEF5CA49E02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smtClean="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状元成材路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0B855C94-DE96-4888-9363-D1F20265E54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smtClean="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状元成材路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latin typeface="宋体" panose="02010600030101010101" pitchFamily="2" charset="-122"/>
              </a:defRPr>
            </a:lvl1pPr>
          </a:lstStyle>
          <a:p>
            <a:fld id="{91CACEE5-69D4-42E3-B748-4454B47713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63F2F7-98FF-F843-9B5B-2121A1AF7E08}" type="slidenum">
              <a:rPr kumimoji="1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-439738"/>
            <a:ext cx="1108075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" y="2755900"/>
            <a:ext cx="218757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90763" y="1"/>
            <a:ext cx="71755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 userDrawn="1"/>
        </p:nvPicPr>
        <p:blipFill>
          <a:blip r:embed="rId5" cstate="email"/>
          <a:stretch>
            <a:fillRect/>
          </a:stretch>
        </p:blipFill>
        <p:spPr bwMode="auto">
          <a:xfrm rot="20622856">
            <a:off x="5507040" y="-55563"/>
            <a:ext cx="415925" cy="41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85138" y="720725"/>
            <a:ext cx="105886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7851777" y="3448049"/>
            <a:ext cx="1301749" cy="1685925"/>
          </a:xfrm>
          <a:custGeom>
            <a:avLst/>
            <a:gdLst>
              <a:gd name="connsiteX0" fmla="*/ 1301749 w 1301749"/>
              <a:gd name="connsiteY0" fmla="*/ 0 h 1685925"/>
              <a:gd name="connsiteX1" fmla="*/ 0 w 1301749"/>
              <a:gd name="connsiteY1" fmla="*/ 0 h 1685925"/>
              <a:gd name="connsiteX2" fmla="*/ 0 w 1301749"/>
              <a:gd name="connsiteY2" fmla="*/ 1685925 h 1685925"/>
              <a:gd name="connsiteX3" fmla="*/ 1301749 w 1301749"/>
              <a:gd name="connsiteY3" fmla="*/ 1685925 h 1685925"/>
              <a:gd name="connsiteX4" fmla="*/ 1301749 w 1301749"/>
              <a:gd name="connsiteY4" fmla="*/ 1035243 h 1685925"/>
              <a:gd name="connsiteX5" fmla="*/ 1279806 w 1301749"/>
              <a:gd name="connsiteY5" fmla="*/ 1040706 h 1685925"/>
              <a:gd name="connsiteX6" fmla="*/ 1192687 w 1301749"/>
              <a:gd name="connsiteY6" fmla="*/ 1047750 h 1685925"/>
              <a:gd name="connsiteX7" fmla="*/ 760410 w 1301749"/>
              <a:gd name="connsiteY7" fmla="*/ 701040 h 1685925"/>
              <a:gd name="connsiteX8" fmla="*/ 1192687 w 1301749"/>
              <a:gd name="connsiteY8" fmla="*/ 354330 h 1685925"/>
              <a:gd name="connsiteX9" fmla="*/ 1279806 w 1301749"/>
              <a:gd name="connsiteY9" fmla="*/ 361374 h 1685925"/>
              <a:gd name="connsiteX10" fmla="*/ 1301749 w 1301749"/>
              <a:gd name="connsiteY10" fmla="*/ 366837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1749" h="1685925">
                <a:moveTo>
                  <a:pt x="1301749" y="0"/>
                </a:moveTo>
                <a:lnTo>
                  <a:pt x="0" y="0"/>
                </a:lnTo>
                <a:lnTo>
                  <a:pt x="0" y="1685925"/>
                </a:lnTo>
                <a:lnTo>
                  <a:pt x="1301749" y="1685925"/>
                </a:lnTo>
                <a:lnTo>
                  <a:pt x="1301749" y="1035243"/>
                </a:lnTo>
                <a:lnTo>
                  <a:pt x="1279806" y="1040706"/>
                </a:lnTo>
                <a:cubicBezTo>
                  <a:pt x="1251666" y="1045325"/>
                  <a:pt x="1222530" y="1047750"/>
                  <a:pt x="1192687" y="1047750"/>
                </a:cubicBezTo>
                <a:cubicBezTo>
                  <a:pt x="953947" y="1047750"/>
                  <a:pt x="760410" y="892523"/>
                  <a:pt x="760410" y="701040"/>
                </a:cubicBezTo>
                <a:cubicBezTo>
                  <a:pt x="760410" y="509557"/>
                  <a:pt x="953947" y="354330"/>
                  <a:pt x="1192687" y="354330"/>
                </a:cubicBezTo>
                <a:cubicBezTo>
                  <a:pt x="1222530" y="354330"/>
                  <a:pt x="1251666" y="356756"/>
                  <a:pt x="1279806" y="361374"/>
                </a:cubicBezTo>
                <a:lnTo>
                  <a:pt x="1301749" y="366837"/>
                </a:ln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04790" y="174625"/>
            <a:ext cx="8726487" cy="477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4"/>
          <p:cNvGrpSpPr/>
          <p:nvPr userDrawn="1"/>
        </p:nvGrpSpPr>
        <p:grpSpPr>
          <a:xfrm>
            <a:off x="-7938" y="250826"/>
            <a:ext cx="2606676" cy="663575"/>
            <a:chOff x="69056" y="152616"/>
            <a:chExt cx="2136141" cy="662941"/>
          </a:xfrm>
        </p:grpSpPr>
        <p:pic>
          <p:nvPicPr>
            <p:cNvPr id="5" name="图片 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9056" y="152616"/>
              <a:ext cx="1226344" cy="65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95400" y="152616"/>
              <a:ext cx="909797" cy="662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7938" y="3775076"/>
            <a:ext cx="2354263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0"/>
          <p:cNvPicPr>
            <a:picLocks noChangeAspect="1" noChangeArrowheads="1"/>
          </p:cNvPicPr>
          <p:nvPr userDrawn="1"/>
        </p:nvPicPr>
        <p:blipFill>
          <a:blip r:embed="rId6" cstate="email"/>
          <a:stretch>
            <a:fillRect/>
          </a:stretch>
        </p:blipFill>
        <p:spPr bwMode="auto">
          <a:xfrm>
            <a:off x="8335963" y="429101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-439738"/>
            <a:ext cx="1108075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" y="2755900"/>
            <a:ext cx="218757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85138" y="720725"/>
            <a:ext cx="105886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7851777" y="3448049"/>
            <a:ext cx="1301749" cy="1685925"/>
          </a:xfrm>
          <a:custGeom>
            <a:avLst/>
            <a:gdLst>
              <a:gd name="connsiteX0" fmla="*/ 1301749 w 1301749"/>
              <a:gd name="connsiteY0" fmla="*/ 0 h 1685925"/>
              <a:gd name="connsiteX1" fmla="*/ 0 w 1301749"/>
              <a:gd name="connsiteY1" fmla="*/ 0 h 1685925"/>
              <a:gd name="connsiteX2" fmla="*/ 0 w 1301749"/>
              <a:gd name="connsiteY2" fmla="*/ 1685925 h 1685925"/>
              <a:gd name="connsiteX3" fmla="*/ 1301749 w 1301749"/>
              <a:gd name="connsiteY3" fmla="*/ 1685925 h 1685925"/>
              <a:gd name="connsiteX4" fmla="*/ 1301749 w 1301749"/>
              <a:gd name="connsiteY4" fmla="*/ 1035243 h 1685925"/>
              <a:gd name="connsiteX5" fmla="*/ 1279806 w 1301749"/>
              <a:gd name="connsiteY5" fmla="*/ 1040706 h 1685925"/>
              <a:gd name="connsiteX6" fmla="*/ 1192687 w 1301749"/>
              <a:gd name="connsiteY6" fmla="*/ 1047750 h 1685925"/>
              <a:gd name="connsiteX7" fmla="*/ 760410 w 1301749"/>
              <a:gd name="connsiteY7" fmla="*/ 701040 h 1685925"/>
              <a:gd name="connsiteX8" fmla="*/ 1192687 w 1301749"/>
              <a:gd name="connsiteY8" fmla="*/ 354330 h 1685925"/>
              <a:gd name="connsiteX9" fmla="*/ 1279806 w 1301749"/>
              <a:gd name="connsiteY9" fmla="*/ 361374 h 1685925"/>
              <a:gd name="connsiteX10" fmla="*/ 1301749 w 1301749"/>
              <a:gd name="connsiteY10" fmla="*/ 366837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1749" h="1685925">
                <a:moveTo>
                  <a:pt x="1301749" y="0"/>
                </a:moveTo>
                <a:lnTo>
                  <a:pt x="0" y="0"/>
                </a:lnTo>
                <a:lnTo>
                  <a:pt x="0" y="1685925"/>
                </a:lnTo>
                <a:lnTo>
                  <a:pt x="1301749" y="1685925"/>
                </a:lnTo>
                <a:lnTo>
                  <a:pt x="1301749" y="1035243"/>
                </a:lnTo>
                <a:lnTo>
                  <a:pt x="1279806" y="1040706"/>
                </a:lnTo>
                <a:cubicBezTo>
                  <a:pt x="1251666" y="1045325"/>
                  <a:pt x="1222530" y="1047750"/>
                  <a:pt x="1192687" y="1047750"/>
                </a:cubicBezTo>
                <a:cubicBezTo>
                  <a:pt x="953947" y="1047750"/>
                  <a:pt x="760410" y="892523"/>
                  <a:pt x="760410" y="701040"/>
                </a:cubicBezTo>
                <a:cubicBezTo>
                  <a:pt x="760410" y="509557"/>
                  <a:pt x="953947" y="354330"/>
                  <a:pt x="1192687" y="354330"/>
                </a:cubicBezTo>
                <a:cubicBezTo>
                  <a:pt x="1222530" y="354330"/>
                  <a:pt x="1251666" y="356756"/>
                  <a:pt x="1279806" y="361374"/>
                </a:cubicBezTo>
                <a:lnTo>
                  <a:pt x="1301749" y="366837"/>
                </a:ln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6" Type="http://schemas.openxmlformats.org/officeDocument/2006/relationships/theme" Target="../theme/theme2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13.png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2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DC26C-15C3-4E9D-BED3-B93F4F8AFC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75C31-0A19-4D9D-B508-15DB91E931E1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2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36.png"/><Relationship Id="rId3" Type="http://schemas.openxmlformats.org/officeDocument/2006/relationships/image" Target="../media/image42.png"/><Relationship Id="rId2" Type="http://schemas.openxmlformats.org/officeDocument/2006/relationships/image" Target="../media/image33.png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33.png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46.GIF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33.pn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png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3.png"/><Relationship Id="rId1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6.png"/><Relationship Id="rId2" Type="http://schemas.openxmlformats.org/officeDocument/2006/relationships/image" Target="../media/image60.png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image69.wdp"/><Relationship Id="rId2" Type="http://schemas.openxmlformats.org/officeDocument/2006/relationships/image" Target="../media/image68.png"/><Relationship Id="rId1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image73.wdp"/><Relationship Id="rId2" Type="http://schemas.openxmlformats.org/officeDocument/2006/relationships/image" Target="../media/image72.png"/><Relationship Id="rId1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1" Type="http://schemas.openxmlformats.org/officeDocument/2006/relationships/image" Target="../media/image74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png"/><Relationship Id="rId1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png"/><Relationship Id="rId1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1.png"/><Relationship Id="rId2" Type="http://schemas.openxmlformats.org/officeDocument/2006/relationships/image" Target="../media/image85.png"/><Relationship Id="rId1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1.png"/><Relationship Id="rId2" Type="http://schemas.openxmlformats.org/officeDocument/2006/relationships/image" Target="../media/image85.png"/><Relationship Id="rId1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GIF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GIF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260727" y="1709739"/>
            <a:ext cx="720725" cy="72072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8" name="标题 1"/>
          <p:cNvSpPr txBox="1">
            <a:spLocks noChangeArrowheads="1"/>
          </p:cNvSpPr>
          <p:nvPr/>
        </p:nvSpPr>
        <p:spPr bwMode="auto">
          <a:xfrm>
            <a:off x="3511552" y="1644651"/>
            <a:ext cx="3351213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青蛙写诗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313113" y="1774825"/>
            <a:ext cx="615950" cy="590550"/>
          </a:xfrm>
          <a:prstGeom prst="ellipse">
            <a:avLst/>
          </a:prstGeom>
          <a:noFill/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4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1" name="图片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65115" y="222250"/>
            <a:ext cx="39084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887378" y="1778071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887378" y="339890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52" y="225019"/>
            <a:ext cx="3371679" cy="1112162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55745" y="1471642"/>
            <a:ext cx="13795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过年</a:t>
            </a:r>
            <a:endParaRPr lang="en-US" altLang="zh-CN" sz="4000" b="1" noProof="0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过关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4900195" y="3116293"/>
            <a:ext cx="12906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分给</a:t>
            </a:r>
            <a:endParaRPr lang="en-US" altLang="zh-CN" sz="40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送给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43130" y="1211719"/>
            <a:ext cx="8050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guò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63292" y="2826516"/>
            <a:ext cx="8050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gěi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0" name="组合 51"/>
          <p:cNvGrpSpPr/>
          <p:nvPr/>
        </p:nvGrpSpPr>
        <p:grpSpPr>
          <a:xfrm>
            <a:off x="6318352" y="1581941"/>
            <a:ext cx="2350322" cy="1205699"/>
            <a:chOff x="6510667" y="1335131"/>
            <a:chExt cx="2350554" cy="1206610"/>
          </a:xfrm>
        </p:grpSpPr>
        <p:sp>
          <p:nvSpPr>
            <p:cNvPr id="11" name="矩形 52"/>
            <p:cNvSpPr>
              <a:spLocks noChangeArrowheads="1"/>
            </p:cNvSpPr>
            <p:nvPr/>
          </p:nvSpPr>
          <p:spPr bwMode="auto">
            <a:xfrm>
              <a:off x="6510667" y="1710116"/>
              <a:ext cx="2350554" cy="83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夺走一半（寸）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还剩一半（辶）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867460" y="1335131"/>
              <a:ext cx="1475230" cy="40041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56"/>
          <p:cNvGrpSpPr/>
          <p:nvPr/>
        </p:nvGrpSpPr>
        <p:grpSpPr>
          <a:xfrm>
            <a:off x="6268378" y="3273070"/>
            <a:ext cx="2717962" cy="1001301"/>
            <a:chOff x="6365166" y="1224580"/>
            <a:chExt cx="2717406" cy="1001081"/>
          </a:xfrm>
        </p:grpSpPr>
        <p:sp>
          <p:nvSpPr>
            <p:cNvPr id="14" name="矩形 57"/>
            <p:cNvSpPr>
              <a:spLocks noChangeArrowheads="1"/>
            </p:cNvSpPr>
            <p:nvPr/>
          </p:nvSpPr>
          <p:spPr bwMode="auto">
            <a:xfrm>
              <a:off x="6365166" y="1517930"/>
              <a:ext cx="2717406" cy="707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红字工人走（纟）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站起人一口（合）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58357" y="1224580"/>
              <a:ext cx="1474782" cy="40002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837783" y="1633566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837783" y="3254404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57521" y="921843"/>
            <a:ext cx="2423036" cy="2423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08626" y="-698855"/>
            <a:ext cx="2188562" cy="228417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607784" y="2876792"/>
            <a:ext cx="1859055" cy="1859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887378" y="1778071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887378" y="339890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52" y="225019"/>
            <a:ext cx="3371679" cy="1112162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55745" y="1471642"/>
            <a:ext cx="13795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当兵</a:t>
            </a:r>
            <a:endParaRPr lang="en-US" altLang="zh-CN" sz="40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当心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4900195" y="3116293"/>
            <a:ext cx="12906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串门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一串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58984" y="1211719"/>
            <a:ext cx="10118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dāng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46391" y="2861387"/>
            <a:ext cx="12186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chuàn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0" name="组合 51"/>
          <p:cNvGrpSpPr/>
          <p:nvPr/>
        </p:nvGrpSpPr>
        <p:grpSpPr>
          <a:xfrm>
            <a:off x="5494391" y="1724638"/>
            <a:ext cx="3352200" cy="817444"/>
            <a:chOff x="5764632" y="1335131"/>
            <a:chExt cx="3352530" cy="818062"/>
          </a:xfrm>
        </p:grpSpPr>
        <p:sp>
          <p:nvSpPr>
            <p:cNvPr id="11" name="矩形 52"/>
            <p:cNvSpPr>
              <a:spLocks noChangeArrowheads="1"/>
            </p:cNvSpPr>
            <p:nvPr/>
          </p:nvSpPr>
          <p:spPr bwMode="auto">
            <a:xfrm>
              <a:off x="5764632" y="1629578"/>
              <a:ext cx="3352530" cy="523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雪下（彐）得较小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867460" y="1335131"/>
              <a:ext cx="1475229" cy="40041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56"/>
          <p:cNvGrpSpPr/>
          <p:nvPr/>
        </p:nvGrpSpPr>
        <p:grpSpPr>
          <a:xfrm>
            <a:off x="5744173" y="3324743"/>
            <a:ext cx="2717962" cy="798487"/>
            <a:chOff x="5974888" y="1224580"/>
            <a:chExt cx="2717406" cy="798312"/>
          </a:xfrm>
        </p:grpSpPr>
        <p:sp>
          <p:nvSpPr>
            <p:cNvPr id="14" name="矩形 57"/>
            <p:cNvSpPr>
              <a:spLocks noChangeArrowheads="1"/>
            </p:cNvSpPr>
            <p:nvPr/>
          </p:nvSpPr>
          <p:spPr bwMode="auto">
            <a:xfrm>
              <a:off x="5974888" y="1499786"/>
              <a:ext cx="2717406" cy="523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两口一线穿（丨）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58357" y="1224580"/>
              <a:ext cx="1474782" cy="40002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837783" y="1633566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endParaRPr kumimoji="0" lang="en-US" altLang="zh-CN" sz="6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837783" y="3254404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串</a:t>
            </a:r>
            <a:endParaRPr kumimoji="0" lang="en-US" altLang="zh-CN" sz="6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92709" y="1135257"/>
            <a:ext cx="2423036" cy="1668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 rot="5400000">
            <a:off x="2663883" y="3061787"/>
            <a:ext cx="1599662" cy="1599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08626" y="-698855"/>
            <a:ext cx="2188562" cy="2284179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Picture 2" descr="E:\马诗睿\lingoACE\课件小图标\璇句欢灏忓浘鏍_璇句欢灏忓浘鏍_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940220" y="-1034037"/>
            <a:ext cx="4928094" cy="36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98541" y="1383781"/>
            <a:ext cx="2076062" cy="2076062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9636" y="2841681"/>
            <a:ext cx="19989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结构：左右结构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0316" y="3605435"/>
            <a:ext cx="2273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组词：我们 你们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0316" y="4016597"/>
            <a:ext cx="4298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造句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:</a:t>
            </a:r>
            <a:r>
              <a:rPr lang="zh-CN" altLang="en-US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我们都是小学生。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75377" y="3226491"/>
            <a:ext cx="28844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endParaRPr lang="en-US" altLang="zh-CN" sz="20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492771" y="710562"/>
            <a:ext cx="12876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men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343272" y="681728"/>
            <a:ext cx="3667575" cy="366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/>
          <a:srcRect r="16266"/>
          <a:stretch>
            <a:fillRect/>
          </a:stretch>
        </p:blipFill>
        <p:spPr>
          <a:xfrm>
            <a:off x="4688908" y="3651638"/>
            <a:ext cx="4137989" cy="810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prism isContent="1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887378" y="1778071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887378" y="339890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52" y="225019"/>
            <a:ext cx="3371679" cy="1112162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55745" y="1471642"/>
            <a:ext cx="13795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以后</a:t>
            </a:r>
            <a:endParaRPr lang="en-US" altLang="zh-CN" sz="4000" b="1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所以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4900195" y="3116293"/>
            <a:ext cx="12906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成长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成功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78254" y="1222122"/>
            <a:ext cx="598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yǐ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68072" y="2840075"/>
            <a:ext cx="12186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chéng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0" name="组合 51"/>
          <p:cNvGrpSpPr/>
          <p:nvPr/>
        </p:nvGrpSpPr>
        <p:grpSpPr>
          <a:xfrm>
            <a:off x="6190833" y="1617075"/>
            <a:ext cx="2637260" cy="1042697"/>
            <a:chOff x="6371225" y="1351383"/>
            <a:chExt cx="2637519" cy="1043485"/>
          </a:xfrm>
        </p:grpSpPr>
        <p:sp>
          <p:nvSpPr>
            <p:cNvPr id="11" name="矩形 52"/>
            <p:cNvSpPr>
              <a:spLocks noChangeArrowheads="1"/>
            </p:cNvSpPr>
            <p:nvPr/>
          </p:nvSpPr>
          <p:spPr bwMode="auto">
            <a:xfrm>
              <a:off x="6371225" y="1686447"/>
              <a:ext cx="2637519" cy="708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一字四笔，无横无竖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有谁似它，依人而立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952369" y="1351383"/>
              <a:ext cx="1475229" cy="40041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56"/>
          <p:cNvGrpSpPr/>
          <p:nvPr/>
        </p:nvGrpSpPr>
        <p:grpSpPr>
          <a:xfrm>
            <a:off x="5410851" y="3383309"/>
            <a:ext cx="3598048" cy="850187"/>
            <a:chOff x="5549180" y="1224580"/>
            <a:chExt cx="3597312" cy="850001"/>
          </a:xfrm>
        </p:grpSpPr>
        <p:sp>
          <p:nvSpPr>
            <p:cNvPr id="14" name="矩形 57"/>
            <p:cNvSpPr>
              <a:spLocks noChangeArrowheads="1"/>
            </p:cNvSpPr>
            <p:nvPr/>
          </p:nvSpPr>
          <p:spPr bwMode="auto">
            <a:xfrm>
              <a:off x="5549180" y="1551475"/>
              <a:ext cx="3597312" cy="523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我的一半（戈）值一万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58357" y="1224580"/>
              <a:ext cx="1474782" cy="40002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837783" y="1633566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endParaRPr kumimoji="0" lang="en-US" altLang="zh-CN" sz="6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837783" y="3254404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  <a:endParaRPr kumimoji="0" lang="en-US" altLang="zh-CN" sz="6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374706" y="917374"/>
            <a:ext cx="2188562" cy="2188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69156" y="3116292"/>
            <a:ext cx="1599662" cy="1599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08626" y="-698855"/>
            <a:ext cx="2188562" cy="2284179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9511" y="247250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圆角矩形 20"/>
          <p:cNvSpPr>
            <a:spLocks noChangeArrowheads="1"/>
          </p:cNvSpPr>
          <p:nvPr/>
        </p:nvSpPr>
        <p:spPr bwMode="auto">
          <a:xfrm>
            <a:off x="939757" y="4021646"/>
            <a:ext cx="7574432" cy="51077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00000"/>
            </a:solidFill>
            <a:prstDash val="lg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ct val="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组合 61"/>
          <p:cNvGrpSpPr/>
          <p:nvPr/>
        </p:nvGrpSpPr>
        <p:grpSpPr>
          <a:xfrm>
            <a:off x="704404" y="1176593"/>
            <a:ext cx="6115050" cy="1507395"/>
            <a:chOff x="698500" y="1203104"/>
            <a:chExt cx="6115050" cy="1508079"/>
          </a:xfrm>
        </p:grpSpPr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698500" y="1203104"/>
              <a:ext cx="6115050" cy="1402399"/>
            </a:xfrm>
            <a:prstGeom prst="rect">
              <a:avLst/>
            </a:prstGeom>
            <a:noFill/>
            <a:ln w="3175" cap="rnd">
              <a:noFill/>
              <a:prstDash val="sysDot"/>
              <a:miter lim="800000"/>
            </a:ln>
          </p:spPr>
          <p:txBody>
            <a:bodyPr lIns="91439" tIns="45719" rIns="91439" bIns="45719"/>
            <a:lstStyle/>
            <a:p>
              <a:pPr algn="just" defTabSz="685800" fontAlgn="auto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读一读下面的句子，看看你有什么发现？</a:t>
              </a:r>
              <a:endPara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266700" algn="ctr" defTabSz="685800" fontAlgn="auto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我要写诗啦</a:t>
              </a:r>
              <a:endPara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59"/>
            <p:cNvSpPr>
              <a:spLocks noChangeArrowheads="1"/>
            </p:cNvSpPr>
            <p:nvPr/>
          </p:nvSpPr>
          <p:spPr bwMode="auto">
            <a:xfrm>
              <a:off x="3389471" y="2249309"/>
              <a:ext cx="340158" cy="46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>
                  <a:solidFill>
                    <a:srgbClr val="F03569"/>
                  </a:solidFill>
                  <a:latin typeface="宋体" panose="02010600030101010101" pitchFamily="2" charset="-122"/>
                </a:rPr>
                <a:t>•</a:t>
              </a:r>
              <a:endParaRPr lang="zh-CN" altLang="en-US" sz="2400">
                <a:solidFill>
                  <a:srgbClr val="F03569"/>
                </a:solidFill>
              </a:endParaRPr>
            </a:p>
          </p:txBody>
        </p:sp>
      </p:grp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362996" y="2880978"/>
            <a:ext cx="56991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>
                <a:solidFill>
                  <a:srgbClr val="F0356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endParaRPr lang="zh-CN" altLang="en-US" sz="3300" b="1">
              <a:solidFill>
                <a:srgbClr val="F0356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000378" y="2467390"/>
            <a:ext cx="2874961" cy="1384995"/>
            <a:chOff x="2240504" y="4739668"/>
            <a:chExt cx="2874410" cy="1386095"/>
          </a:xfrm>
        </p:grpSpPr>
        <p:sp>
          <p:nvSpPr>
            <p:cNvPr id="15" name="左大括号 14"/>
            <p:cNvSpPr/>
            <p:nvPr/>
          </p:nvSpPr>
          <p:spPr>
            <a:xfrm>
              <a:off x="2240504" y="5033175"/>
              <a:ext cx="150784" cy="951668"/>
            </a:xfrm>
            <a:prstGeom prst="leftBrace">
              <a:avLst/>
            </a:prstGeom>
            <a:noFill/>
            <a:ln>
              <a:solidFill>
                <a:srgbClr val="F0356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800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b="1">
                <a:solidFill>
                  <a:srgbClr val="F0356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08739" y="4739668"/>
              <a:ext cx="2606175" cy="13860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5800" fontAlgn="auto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b="1" dirty="0" err="1">
                  <a:solidFill>
                    <a:srgbClr val="F0356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yào</a:t>
              </a:r>
              <a:r>
                <a:rPr lang="zh-CN" altLang="en-US" sz="2800" b="1" dirty="0">
                  <a:solidFill>
                    <a:srgbClr val="F0356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（想要）</a:t>
              </a:r>
              <a:endParaRPr lang="en-US" altLang="zh-CN" sz="2800" b="1" dirty="0">
                <a:solidFill>
                  <a:srgbClr val="F0356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685800" fontAlgn="auto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b="1" dirty="0" err="1">
                  <a:solidFill>
                    <a:srgbClr val="F0356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yāo</a:t>
              </a:r>
              <a:r>
                <a:rPr lang="zh-CN" altLang="en-US" sz="2800" b="1" dirty="0">
                  <a:solidFill>
                    <a:srgbClr val="F0356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（要求）</a:t>
              </a:r>
              <a:endParaRPr lang="zh-CN" altLang="en-US" sz="2800" b="1" dirty="0">
                <a:solidFill>
                  <a:srgbClr val="F0356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" name="内容占位符 2"/>
          <p:cNvSpPr txBox="1">
            <a:spLocks noChangeArrowheads="1"/>
          </p:cNvSpPr>
          <p:nvPr/>
        </p:nvSpPr>
        <p:spPr bwMode="auto">
          <a:xfrm>
            <a:off x="777481" y="560557"/>
            <a:ext cx="222289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 defTabSz="514350" eaLnBrk="1" fontAlgn="auto" hangingPunct="1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多音字：</a:t>
            </a:r>
            <a:endParaRPr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2695" y="4046203"/>
            <a:ext cx="7322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我想要妈妈答应我的要求，但妈妈没有。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00244" y="-744889"/>
            <a:ext cx="2628592" cy="2743434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" y="5645"/>
            <a:ext cx="9192237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" y="-22785"/>
            <a:ext cx="9192237" cy="517676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83785" y="22786"/>
            <a:ext cx="1259516" cy="125951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69399" y="127466"/>
            <a:ext cx="2065933" cy="174527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6524" y="487853"/>
            <a:ext cx="1193879" cy="119387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222497" y="3119494"/>
            <a:ext cx="734024" cy="734024"/>
            <a:chOff x="2772663" y="4159326"/>
            <a:chExt cx="978698" cy="978698"/>
          </a:xfrm>
        </p:grpSpPr>
        <p:pic>
          <p:nvPicPr>
            <p:cNvPr id="5" name="图片 4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772663" y="4159326"/>
              <a:ext cx="978698" cy="97869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933555" y="4337053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过</a:t>
              </a:r>
              <a:endParaRPr lang="zh-CN" altLang="en-US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066183" y="3155754"/>
            <a:ext cx="734024" cy="734024"/>
            <a:chOff x="3897578" y="4207671"/>
            <a:chExt cx="978698" cy="978698"/>
          </a:xfrm>
        </p:grpSpPr>
        <p:pic>
          <p:nvPicPr>
            <p:cNvPr id="9" name="图片 8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085103" y="4354350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给</a:t>
              </a:r>
              <a:endParaRPr lang="zh-CN" altLang="en-US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63994" y="3372159"/>
            <a:ext cx="734024" cy="734024"/>
            <a:chOff x="4961325" y="4496211"/>
            <a:chExt cx="978698" cy="978698"/>
          </a:xfrm>
        </p:grpSpPr>
        <p:pic>
          <p:nvPicPr>
            <p:cNvPr id="11" name="图片 10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4961325" y="4496211"/>
              <a:ext cx="978698" cy="978698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5130972" y="4576592"/>
              <a:ext cx="603648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300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当</a:t>
              </a:r>
              <a:endParaRPr lang="zh-CN" altLang="en-US" sz="3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668339" y="3335901"/>
            <a:ext cx="734024" cy="734024"/>
            <a:chOff x="6033786" y="4447867"/>
            <a:chExt cx="978698" cy="978698"/>
          </a:xfrm>
        </p:grpSpPr>
        <p:pic>
          <p:nvPicPr>
            <p:cNvPr id="13" name="图片 12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033786" y="4447867"/>
              <a:ext cx="978698" cy="978698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6236546" y="461174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串</a:t>
              </a:r>
              <a:endParaRPr lang="zh-CN" altLang="en-US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645396" y="2795153"/>
            <a:ext cx="1255053" cy="1255053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237580" y="3294979"/>
            <a:ext cx="734024" cy="734024"/>
            <a:chOff x="1538993" y="4326897"/>
            <a:chExt cx="978698" cy="978698"/>
          </a:xfrm>
        </p:grpSpPr>
        <p:pic>
          <p:nvPicPr>
            <p:cNvPr id="7" name="图片 6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538993" y="4326897"/>
              <a:ext cx="978698" cy="978698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730357" y="4497273"/>
              <a:ext cx="50168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00">
                  <a:solidFill>
                    <a:prstClr val="black"/>
                  </a:solidFill>
                  <a:latin typeface="Calibri" panose="020F0502020204030204" pitchFamily="34" charset="0"/>
                </a:rPr>
                <a:t>点</a:t>
              </a: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936122" y="547604"/>
            <a:ext cx="507831" cy="2268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1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飞上天的小气泡</a:t>
            </a:r>
            <a:endParaRPr lang="zh-CN" altLang="en-US" sz="21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326859" y="3490684"/>
            <a:ext cx="734024" cy="734024"/>
            <a:chOff x="2772663" y="4159326"/>
            <a:chExt cx="978698" cy="978698"/>
          </a:xfrm>
        </p:grpSpPr>
        <p:pic>
          <p:nvPicPr>
            <p:cNvPr id="35" name="图片 34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772663" y="4159326"/>
              <a:ext cx="978698" cy="97869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3049465" y="4276510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诗</a:t>
              </a:r>
              <a:endParaRPr lang="zh-CN" altLang="en-US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72685" y="3469804"/>
            <a:ext cx="734024" cy="734024"/>
            <a:chOff x="3897578" y="4207671"/>
            <a:chExt cx="978698" cy="978698"/>
          </a:xfrm>
        </p:grpSpPr>
        <p:pic>
          <p:nvPicPr>
            <p:cNvPr id="41" name="图片 40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42" name="文本框 41"/>
            <p:cNvSpPr txBox="1"/>
            <p:nvPr/>
          </p:nvSpPr>
          <p:spPr>
            <a:xfrm>
              <a:off x="4085103" y="435269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们</a:t>
              </a:r>
              <a:endParaRPr lang="en-US" altLang="zh-CN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709291" y="2529361"/>
            <a:ext cx="734024" cy="734024"/>
            <a:chOff x="3897578" y="4207671"/>
            <a:chExt cx="978698" cy="978698"/>
          </a:xfrm>
        </p:grpSpPr>
        <p:pic>
          <p:nvPicPr>
            <p:cNvPr id="34" name="图片 33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085103" y="435269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要</a:t>
              </a:r>
              <a:endParaRPr lang="en-US" altLang="zh-CN" sz="2475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4278" y="3422680"/>
            <a:ext cx="734024" cy="734024"/>
            <a:chOff x="3897578" y="4207671"/>
            <a:chExt cx="978698" cy="978698"/>
          </a:xfrm>
        </p:grpSpPr>
        <p:pic>
          <p:nvPicPr>
            <p:cNvPr id="43" name="图片 42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085103" y="435269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endParaRPr lang="en-US" altLang="zh-CN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137738" y="3932016"/>
            <a:ext cx="734024" cy="734024"/>
            <a:chOff x="3897578" y="4207671"/>
            <a:chExt cx="978698" cy="978698"/>
          </a:xfrm>
        </p:grpSpPr>
        <p:pic>
          <p:nvPicPr>
            <p:cNvPr id="46" name="图片 45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4085103" y="435269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以</a:t>
              </a:r>
              <a:endParaRPr lang="en-US" altLang="zh-CN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51498" y="2692770"/>
            <a:ext cx="734024" cy="734024"/>
            <a:chOff x="3897578" y="4207671"/>
            <a:chExt cx="978698" cy="978698"/>
          </a:xfrm>
        </p:grpSpPr>
        <p:pic>
          <p:nvPicPr>
            <p:cNvPr id="49" name="图片 48" descr="降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7578" y="4207671"/>
              <a:ext cx="978698" cy="978698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4085103" y="4352696"/>
              <a:ext cx="603648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75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成</a:t>
              </a:r>
              <a:endParaRPr lang="en-US" altLang="zh-CN" sz="2475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4.44444E-06 L -0.00399 -0.400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2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2.22222E-06 L -0.00503 -0.4088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2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3.7037E-06 L -0.00104 -0.4412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1.85185E-06 L -0.00625 -0.35278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2.59259E-06 L 0.00017 -0.51111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1.11022E-16 L -0.00503 -0.40895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3.33333E-06 L -0.00104 -0.4412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-2.96296E-06 L -0.00104 -0.4412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1.60494E-06 L -0.00104 -0.44136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2.46914E-06 L -0.00104 -0.44105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-3.08642E-06 L -0.00104 -0.44105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" y="1989833"/>
            <a:ext cx="9155113" cy="22113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zh-CN" altLang="en-US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2630264" y="2163188"/>
            <a:ext cx="6513736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雨 了，</a:t>
            </a:r>
            <a:endParaRPr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 点 儿 淅 沥 沥，沙 啦 啦。</a:t>
            </a:r>
            <a:endParaRPr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 蛙 说：“我 要 写 诗 啦！”</a:t>
            </a:r>
            <a:endParaRPr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288714" y="172536"/>
            <a:ext cx="1838369" cy="5099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7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</a:t>
            </a:r>
            <a:endParaRPr lang="zh-CN" altLang="en-US" sz="270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818389" y="792669"/>
            <a:ext cx="764063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5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青蛙写诗了，它是怎样写的呢？都有谁来帮忙？自由读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课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文第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小节，圈出来帮忙的小动物。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478078" y="3449348"/>
            <a:ext cx="51283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小蝌蚪、水泡泡、一串水珠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083" y="46050"/>
            <a:ext cx="3638025" cy="120001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44688" y="3050448"/>
            <a:ext cx="2383939" cy="19661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" y="1989833"/>
            <a:ext cx="9155113" cy="22113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zh-CN" altLang="en-US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3597563" y="2350298"/>
            <a:ext cx="65137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蝌 蚪 游 过 来 说：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 要 给 你 当 个 小 逗 号。”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288714" y="172536"/>
            <a:ext cx="1838369" cy="5099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7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</a:t>
            </a:r>
            <a:endParaRPr lang="zh-CN" altLang="en-US" sz="270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113" y="855031"/>
            <a:ext cx="4351301" cy="43109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083" y="46050"/>
            <a:ext cx="3638025" cy="120001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2" y="980385"/>
            <a:ext cx="4926419" cy="406315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1926" y="2126674"/>
            <a:ext cx="6687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小蝌蚪给青蛙的诗当个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小逗号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1926" y="1128481"/>
            <a:ext cx="6687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小蝌蚪</a:t>
            </a: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要给青蛙当什么？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2"/>
          <p:cNvSpPr txBox="1">
            <a:spLocks noChangeArrowheads="1"/>
          </p:cNvSpPr>
          <p:nvPr/>
        </p:nvSpPr>
        <p:spPr bwMode="auto">
          <a:xfrm>
            <a:off x="1024231" y="326345"/>
            <a:ext cx="75596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hangingPunct="0"/>
            <a:r>
              <a:rPr lang="en-US" altLang="zh-CN" sz="3200" b="1" dirty="0">
                <a:solidFill>
                  <a:prstClr val="black"/>
                </a:solidFill>
                <a:latin typeface="宋体" panose="02010600030101010101" pitchFamily="2" charset="-122"/>
              </a:rPr>
              <a:t>    </a:t>
            </a:r>
            <a:r>
              <a:rPr lang="zh-CN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今天，老师要带领大家去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池塘访蛙</a:t>
            </a:r>
            <a:r>
              <a:rPr lang="zh-CN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eaLnBrk="0" hangingPunct="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让我们一起出发吧！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8086" b="97531" l="10000" r="90000">
                        <a14:foregroundMark x1="57778" y1="8148" x2="57778" y2="8148"/>
                        <a14:foregroundMark x1="36007" y1="89506" x2="55382" y2="92407"/>
                        <a14:foregroundMark x1="55382" y1="92407" x2="64410" y2="91975"/>
                        <a14:foregroundMark x1="64410" y1="91975" x2="56493" y2="97531"/>
                        <a14:foregroundMark x1="56493" y1="97531" x2="25764" y2="91790"/>
                        <a14:foregroundMark x1="10035" y1="53704" x2="10278" y2="55370"/>
                        <a14:foregroundMark x1="24132" y1="65062" x2="43229" y2="673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5616" y="969638"/>
            <a:ext cx="7218604" cy="404595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" y="1989833"/>
            <a:ext cx="9155113" cy="22113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3431309" y="2325476"/>
            <a:ext cx="65137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 塘 里 的 水 泡 泡 说：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 能 当 个 小 句 号。”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288714" y="172536"/>
            <a:ext cx="1838369" cy="5099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朗读课文</a:t>
            </a: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8764" y="1118440"/>
            <a:ext cx="3783236" cy="378323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083" y="46050"/>
            <a:ext cx="3638025" cy="120001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30999" y="1041476"/>
            <a:ext cx="3783236" cy="37832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84729" y="1041477"/>
            <a:ext cx="78159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思考：水泡泡为什么能当小句号？</a:t>
            </a:r>
            <a:endParaRPr kumimoji="0" lang="en-US" altLang="zh-CN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因为水泡泡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圆滚滚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的样子很像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小句号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。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-83126"/>
            <a:ext cx="9144000" cy="52266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68152" y="876614"/>
            <a:ext cx="1398050" cy="1739392"/>
          </a:xfrm>
          <a:prstGeom prst="rect">
            <a:avLst/>
          </a:prstGeom>
          <a:solidFill>
            <a:srgbClr val="E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068152" y="-138154"/>
            <a:ext cx="1398050" cy="1739392"/>
          </a:xfrm>
          <a:prstGeom prst="rect">
            <a:avLst/>
          </a:prstGeom>
          <a:solidFill>
            <a:srgbClr val="EA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5557" y="1283648"/>
            <a:ext cx="9155113" cy="22113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151561" y="1804755"/>
            <a:ext cx="65137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荷 叶 上 的 一 串  水  珠 说：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 们 可 以 当   省  略 号。”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288714" y="172536"/>
            <a:ext cx="1838369" cy="5099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朗读课文</a:t>
            </a: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0" b="89885" l="5086" r="100000">
                        <a14:foregroundMark x1="10807" y1="55058" x2="10998" y2="60692"/>
                        <a14:foregroundMark x1="8773" y1="58452" x2="9790" y2="56755"/>
                        <a14:foregroundMark x1="7311" y1="57909" x2="5086" y2="61236"/>
                        <a14:foregroundMark x1="94533" y1="55804" x2="99936" y2="60149"/>
                        <a14:foregroundMark x1="5277" y1="58452" x2="5086" y2="61032"/>
                      </a14:backgroundRemoval>
                    </a14:imgEffect>
                  </a14:imgLayer>
                </a14:imgProps>
              </a:ext>
            </a:extLst>
          </a:blip>
          <a:srcRect b="-35761"/>
          <a:stretch>
            <a:fillRect/>
          </a:stretch>
        </p:blipFill>
        <p:spPr>
          <a:xfrm>
            <a:off x="5131212" y="584827"/>
            <a:ext cx="4009245" cy="613850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083" y="46050"/>
            <a:ext cx="3638025" cy="12000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rcRect b="-35761"/>
          <a:stretch>
            <a:fillRect/>
          </a:stretch>
        </p:blipFill>
        <p:spPr>
          <a:xfrm>
            <a:off x="4905787" y="380897"/>
            <a:ext cx="4009245" cy="613850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5936" y="1112922"/>
            <a:ext cx="80562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思考：为什么不能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“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一个水珠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”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来当省略号？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    因为省略号有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六个点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，串起来才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叫省略号，一个不行的。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-83126"/>
            <a:ext cx="9559636" cy="52266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-5557" y="1283648"/>
            <a:ext cx="9559636" cy="22113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106219" y="1522251"/>
            <a:ext cx="6513736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 蛙 的 诗 写 成 了：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“呱 呱，呱 呱，呱 呱 呱。</a:t>
            </a:r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呱 呱，呱 呱，呱 呱呱</a:t>
            </a:r>
            <a:r>
              <a:rPr lang="en-US" altLang="zh-CN" sz="27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en-US" altLang="zh-CN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288714" y="172536"/>
            <a:ext cx="1838369" cy="5099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朗读课文</a:t>
            </a: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0" r="100000">
                        <a14:backgroundMark x1="0" y1="13889" x2="65116" y2="16111"/>
                        <a14:backgroundMark x1="65199" y1="16173" x2="97259" y2="20679"/>
                        <a14:backgroundMark x1="97259" y1="20679" x2="41030" y2="20556"/>
                        <a14:backgroundMark x1="41030" y1="20556" x2="84967" y2="19259"/>
                        <a14:backgroundMark x1="0" y1="20247" x2="84884" y2="19259"/>
                        <a14:backgroundMark x1="11877" y1="23272" x2="28156" y2="21975"/>
                        <a14:backgroundMark x1="28156" y1="21975" x2="56395" y2="22840"/>
                        <a14:backgroundMark x1="56395" y1="22840" x2="75664" y2="29198"/>
                        <a14:backgroundMark x1="59967" y1="26173" x2="7973" y2="2586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967438" y="-100787"/>
            <a:ext cx="4058122" cy="528585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454027" y="379414"/>
            <a:ext cx="818356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09905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buFont typeface="等线 Light" panose="02010600030101010101" pitchFamily="2" charset="-122"/>
              <a:buAutoNum type="arabicPeriod"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大声地读一读青蛙写的诗，看看自己能发现什么？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buFont typeface="等线 Light" panose="02010600030101010101" pitchFamily="2" charset="-122"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把青蛙的诗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读出不同的语气。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buFont typeface="等线 Light" panose="02010600030101010101" pitchFamily="2" charset="-122"/>
              <a:buAutoNum type="arabicPeriod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呱呱，呱呱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是青蛙的语言，你能不能做个小翻译，给大家解释一下青蛙的诗写的是什么内容？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611438" y="1235076"/>
            <a:ext cx="34804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只有一个字——呱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14220" y="1426345"/>
            <a:ext cx="1487689" cy="10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switch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50" y="1292115"/>
            <a:ext cx="619048" cy="9047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62488" y="1292115"/>
            <a:ext cx="572373" cy="9047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9151" y="1431728"/>
            <a:ext cx="1866667" cy="6285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4395" y="1339734"/>
            <a:ext cx="609524" cy="8095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4355" y="1377831"/>
            <a:ext cx="1457143" cy="7333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14400" y="2311537"/>
            <a:ext cx="1111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逗号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62162" y="2311537"/>
            <a:ext cx="1111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505212" y="2311537"/>
            <a:ext cx="15744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省略号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240349" y="2305188"/>
            <a:ext cx="15744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感叹号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86599" y="2285041"/>
            <a:ext cx="1111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引号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14401" y="3127512"/>
            <a:ext cx="7434263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651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这些标点符号，都是我们经常使用的，谁能把它们的名字大声读出来？</a:t>
            </a:r>
            <a:endParaRPr lang="zh-CN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47"/>
          <p:cNvSpPr/>
          <p:nvPr/>
        </p:nvSpPr>
        <p:spPr>
          <a:xfrm>
            <a:off x="294755" y="384469"/>
            <a:ext cx="2243300" cy="592503"/>
          </a:xfrm>
          <a:prstGeom prst="roundRect">
            <a:avLst/>
          </a:prstGeom>
          <a:gradFill flip="none" rotWithShape="1">
            <a:gsLst>
              <a:gs pos="0">
                <a:srgbClr val="034A4B"/>
              </a:gs>
              <a:gs pos="50000">
                <a:srgbClr val="A4BCB8"/>
              </a:gs>
              <a:gs pos="100000">
                <a:srgbClr val="C8DDDA"/>
              </a:gs>
            </a:gsLst>
            <a:lin ang="5400000" scaled="1"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b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资源链接</a:t>
            </a:r>
            <a:endParaRPr lang="zh-CN" altLang="en-US" sz="3200" b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32840" y="1624331"/>
            <a:ext cx="7319010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句号（。）是个小圆圈，用它表示说话完。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逗号（，）小点带尾巴，句内停顿要用它。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顿号（、）像个芝麻点，并列词语点中间。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分号（；）两点拖条尾，并列分句中间点。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97260" y="680721"/>
            <a:ext cx="2492990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标点符号歌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2" name="圆角矩形 47"/>
          <p:cNvSpPr/>
          <p:nvPr/>
        </p:nvSpPr>
        <p:spPr>
          <a:xfrm>
            <a:off x="294755" y="384469"/>
            <a:ext cx="2243300" cy="592503"/>
          </a:xfrm>
          <a:prstGeom prst="roundRect">
            <a:avLst/>
          </a:prstGeom>
          <a:gradFill flip="none" rotWithShape="1">
            <a:gsLst>
              <a:gs pos="0">
                <a:srgbClr val="034A4B"/>
              </a:gs>
              <a:gs pos="50000">
                <a:srgbClr val="A4BCB8"/>
              </a:gs>
              <a:gs pos="100000">
                <a:srgbClr val="C8DDDA"/>
              </a:gs>
            </a:gsLst>
            <a:lin ang="5400000" scaled="1"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b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资源链接</a:t>
            </a:r>
            <a:endParaRPr lang="zh-CN" altLang="en-US" sz="3200" b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75475" y="-1027945"/>
            <a:ext cx="2628592" cy="2743434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8427" y="1598348"/>
            <a:ext cx="719201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冒号（：）小小两圆点，要说话儿写后边。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问号（？）好像耳朵样，表示一句问话完。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叹号（！）像个小炸弹，表示惊喜和感叹。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引号（“”）好像小蝌蚪，内放引文或对话。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2" name="圆角矩形 47"/>
          <p:cNvSpPr/>
          <p:nvPr/>
        </p:nvSpPr>
        <p:spPr>
          <a:xfrm>
            <a:off x="294755" y="384469"/>
            <a:ext cx="2243300" cy="592503"/>
          </a:xfrm>
          <a:prstGeom prst="roundRect">
            <a:avLst/>
          </a:prstGeom>
          <a:gradFill flip="none" rotWithShape="1">
            <a:gsLst>
              <a:gs pos="0">
                <a:srgbClr val="034A4B"/>
              </a:gs>
              <a:gs pos="50000">
                <a:srgbClr val="A4BCB8"/>
              </a:gs>
              <a:gs pos="100000">
                <a:srgbClr val="C8DDDA"/>
              </a:gs>
            </a:gsLst>
            <a:lin ang="5400000" scaled="1"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b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资源链接</a:t>
            </a:r>
            <a:endParaRPr lang="zh-CN" altLang="en-US" sz="3200" b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97260" y="680721"/>
            <a:ext cx="2492990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67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标点符号歌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67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75475" y="-1027945"/>
            <a:ext cx="2628592" cy="2743434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639765" y="1122364"/>
            <a:ext cx="7951787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根据课文内容，想想大自然中还有什么事物可以当逗号、句号和省略号？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9765" y="2538413"/>
            <a:ext cx="7951787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圆圆的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，当个句号；一串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，当个省略号；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带着小尾巴可以当个小逗号。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 47"/>
          <p:cNvSpPr/>
          <p:nvPr/>
        </p:nvSpPr>
        <p:spPr>
          <a:xfrm>
            <a:off x="294755" y="384469"/>
            <a:ext cx="2243300" cy="592503"/>
          </a:xfrm>
          <a:prstGeom prst="roundRect">
            <a:avLst/>
          </a:prstGeom>
          <a:gradFill flip="none" rotWithShape="1">
            <a:gsLst>
              <a:gs pos="0">
                <a:srgbClr val="034A4B"/>
              </a:gs>
              <a:gs pos="50000">
                <a:srgbClr val="A4BCB8"/>
              </a:gs>
              <a:gs pos="100000">
                <a:srgbClr val="C8DDDA"/>
              </a:gs>
            </a:gsLst>
            <a:lin ang="5400000" scaled="1"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资源链接</a:t>
            </a:r>
            <a:endParaRPr lang="zh-CN" altLang="en-US" sz="3200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1"/>
            <a:ext cx="9137421" cy="549297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6580" y="1011518"/>
            <a:ext cx="9144001" cy="4481461"/>
          </a:xfrm>
          <a:prstGeom prst="rect">
            <a:avLst/>
          </a:prstGeom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083935" y="2361769"/>
            <a:ext cx="175580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字魂105号-简雅黑" panose="00000500000000000000" pitchFamily="2" charset="-122"/>
              </a:rPr>
              <a:t>青蛙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55156" y="1011518"/>
            <a:ext cx="5413579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52400" indent="-152400" algn="ctr" defTabSz="685800">
              <a:lnSpc>
                <a:spcPct val="150000"/>
              </a:lnSpc>
              <a:defRPr/>
            </a:pPr>
            <a:r>
              <a:rPr lang="zh-CN" altLang="en-US" sz="3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字魂105号-简雅黑" panose="00000500000000000000" pitchFamily="2" charset="-122"/>
              </a:rPr>
              <a:t>绿衣小英雄，田间捉害虫，</a:t>
            </a:r>
            <a:endParaRPr lang="zh-CN" altLang="en-US" sz="3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字魂105号-简雅黑" panose="00000500000000000000" pitchFamily="2" charset="-122"/>
            </a:endParaRPr>
          </a:p>
          <a:p>
            <a:pPr marL="152400" indent="-152400" algn="ctr" defTabSz="685800">
              <a:lnSpc>
                <a:spcPct val="150000"/>
              </a:lnSpc>
              <a:defRPr/>
            </a:pPr>
            <a:r>
              <a:rPr lang="zh-CN" altLang="en-US" sz="3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字魂105号-简雅黑" panose="00000500000000000000" pitchFamily="2" charset="-122"/>
              </a:rPr>
              <a:t>冬天它休息，夏天勤劳动。</a:t>
            </a:r>
            <a:endParaRPr lang="zh-CN" altLang="en-US" sz="3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字魂105号-简雅黑" panose="00000500000000000000" pitchFamily="2" charset="-122"/>
            </a:endParaRPr>
          </a:p>
          <a:p>
            <a:pPr marL="152400" indent="-152400" algn="ctr" defTabSz="685800">
              <a:lnSpc>
                <a:spcPct val="150000"/>
              </a:lnSpc>
              <a:defRPr/>
            </a:pPr>
            <a:r>
              <a:rPr lang="en-US" altLang="zh-CN" sz="3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字魂105号-简雅黑" panose="00000500000000000000" pitchFamily="2" charset="-122"/>
              </a:rPr>
              <a:t>                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字魂105号-简雅黑" panose="00000500000000000000" pitchFamily="2" charset="-122"/>
              </a:rPr>
              <a:t>打一动物</a:t>
            </a:r>
            <a:endParaRPr lang="zh-CN" altLang="zh-CN" sz="3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字魂105号-简雅黑" panose="00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70167" y="456807"/>
            <a:ext cx="1977104" cy="477419"/>
            <a:chOff x="4817534" y="692696"/>
            <a:chExt cx="2636139" cy="636558"/>
          </a:xfrm>
        </p:grpSpPr>
        <p:sp>
          <p:nvSpPr>
            <p:cNvPr id="5" name="圆角矩形 2"/>
            <p:cNvSpPr/>
            <p:nvPr/>
          </p:nvSpPr>
          <p:spPr>
            <a:xfrm>
              <a:off x="4817534" y="692696"/>
              <a:ext cx="2636139" cy="636558"/>
            </a:xfrm>
            <a:prstGeom prst="round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12477" y="749583"/>
              <a:ext cx="156704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685800">
                <a:defRPr/>
              </a:pPr>
              <a:r>
                <a:rPr lang="zh-CN" altLang="en-US" sz="210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猜一猜</a:t>
              </a:r>
              <a:endParaRPr lang="zh-CN" altLang="en-US" sz="21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0179" y="1836886"/>
            <a:ext cx="1680237" cy="1680237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sp>
        <p:nvSpPr>
          <p:cNvPr id="4" name="左大括号 3"/>
          <p:cNvSpPr/>
          <p:nvPr/>
        </p:nvSpPr>
        <p:spPr bwMode="auto">
          <a:xfrm>
            <a:off x="1319215" y="908050"/>
            <a:ext cx="357187" cy="3684588"/>
          </a:xfrm>
          <a:prstGeom prst="leftBrace">
            <a:avLst>
              <a:gd name="adj1" fmla="val 35023"/>
              <a:gd name="adj2" fmla="val 50000"/>
            </a:avLst>
          </a:prstGeom>
          <a:ln w="317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4663" y="1474789"/>
            <a:ext cx="6921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青蛙写诗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30375" y="766764"/>
            <a:ext cx="2273300" cy="1979574"/>
            <a:chOff x="2134275" y="497028"/>
            <a:chExt cx="2404631" cy="2280974"/>
          </a:xfrm>
        </p:grpSpPr>
        <p:sp>
          <p:nvSpPr>
            <p:cNvPr id="7" name="TextBox 17"/>
            <p:cNvSpPr txBox="1">
              <a:spLocks noChangeArrowheads="1"/>
            </p:cNvSpPr>
            <p:nvPr/>
          </p:nvSpPr>
          <p:spPr bwMode="auto">
            <a:xfrm>
              <a:off x="2282046" y="2139655"/>
              <a:ext cx="2011695" cy="63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青蛙写诗</a:t>
              </a:r>
              <a:endParaRPr lang="zh-CN" altLang="en-US" sz="3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134275" y="497028"/>
              <a:ext cx="2404631" cy="16432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4351340" y="758826"/>
            <a:ext cx="2428875" cy="1987511"/>
            <a:chOff x="4843220" y="497028"/>
            <a:chExt cx="2472468" cy="2280381"/>
          </a:xfrm>
        </p:grpSpPr>
        <p:sp>
          <p:nvSpPr>
            <p:cNvPr id="11" name="TextBox 19"/>
            <p:cNvSpPr txBox="1">
              <a:spLocks noChangeArrowheads="1"/>
            </p:cNvSpPr>
            <p:nvPr/>
          </p:nvSpPr>
          <p:spPr bwMode="auto">
            <a:xfrm>
              <a:off x="5079155" y="2141777"/>
              <a:ext cx="2011910" cy="63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当逗号</a:t>
              </a:r>
              <a:endParaRPr lang="zh-CN" altLang="en-US" sz="3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843220" y="497028"/>
              <a:ext cx="2472468" cy="16429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1730375" y="2860676"/>
            <a:ext cx="2268538" cy="1922423"/>
            <a:chOff x="2138576" y="2743706"/>
            <a:chExt cx="2396027" cy="2217182"/>
          </a:xfrm>
        </p:grpSpPr>
        <p:sp>
          <p:nvSpPr>
            <p:cNvPr id="14" name="TextBox 21"/>
            <p:cNvSpPr txBox="1">
              <a:spLocks noChangeArrowheads="1"/>
            </p:cNvSpPr>
            <p:nvPr/>
          </p:nvSpPr>
          <p:spPr bwMode="auto">
            <a:xfrm>
              <a:off x="2331399" y="4321947"/>
              <a:ext cx="2010381" cy="638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当句号</a:t>
              </a:r>
              <a:endParaRPr lang="zh-CN" altLang="en-US" sz="3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" name="图片 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138576" y="2743706"/>
              <a:ext cx="2396027" cy="16776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4332290" y="2860675"/>
            <a:ext cx="2403475" cy="1946236"/>
            <a:chOff x="4862031" y="2743706"/>
            <a:chExt cx="2453656" cy="2262641"/>
          </a:xfrm>
        </p:grpSpPr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5072715" y="4362284"/>
              <a:ext cx="2012841" cy="644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当省略号</a:t>
              </a:r>
              <a:endParaRPr lang="zh-CN" altLang="en-US" sz="3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9" name="图片 9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862031" y="2743706"/>
              <a:ext cx="2453656" cy="16776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7135813" y="1973264"/>
            <a:ext cx="1778000" cy="1622425"/>
            <a:chOff x="6969932" y="1994452"/>
            <a:chExt cx="2068051" cy="1504122"/>
          </a:xfrm>
        </p:grpSpPr>
        <p:sp>
          <p:nvSpPr>
            <p:cNvPr id="21" name="心形 20"/>
            <p:cNvSpPr/>
            <p:nvPr/>
          </p:nvSpPr>
          <p:spPr>
            <a:xfrm>
              <a:off x="6969932" y="1994452"/>
              <a:ext cx="2068051" cy="1504122"/>
            </a:xfrm>
            <a:prstGeom prst="hear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TextBox 4"/>
            <p:cNvSpPr txBox="1">
              <a:spLocks noChangeArrowheads="1"/>
            </p:cNvSpPr>
            <p:nvPr/>
          </p:nvSpPr>
          <p:spPr bwMode="auto">
            <a:xfrm>
              <a:off x="7145664" y="2336150"/>
              <a:ext cx="1692702" cy="99867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32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热爱大自然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左大括号 22"/>
          <p:cNvSpPr/>
          <p:nvPr/>
        </p:nvSpPr>
        <p:spPr bwMode="auto">
          <a:xfrm flipH="1">
            <a:off x="6705600" y="908050"/>
            <a:ext cx="357188" cy="3752850"/>
          </a:xfrm>
          <a:prstGeom prst="leftBrace">
            <a:avLst>
              <a:gd name="adj1" fmla="val 43582"/>
              <a:gd name="adj2" fmla="val 50000"/>
            </a:avLst>
          </a:prstGeom>
          <a:ln w="317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53988" y="216890"/>
            <a:ext cx="2025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板书设计</a:t>
            </a:r>
            <a:endParaRPr lang="zh-CN" altLang="en-US" sz="32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8036" y="1111756"/>
            <a:ext cx="2580797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1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.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选字组词。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545" y="1829737"/>
            <a:ext cx="635456" cy="57594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们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460115" y="1829737"/>
            <a:ext cx="635456" cy="57594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下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13145" y="1829737"/>
            <a:ext cx="635456" cy="57594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个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785995" y="1829737"/>
            <a:ext cx="635456" cy="57594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雨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33636" y="2579142"/>
            <a:ext cx="70525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下（   ） （   ）面   一（   ）  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（   ）水  我（   ） （   ）别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他（   ）  楼（   ）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53854" y="2684321"/>
            <a:ext cx="465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雨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06523" y="3318810"/>
            <a:ext cx="55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个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72451" y="3299491"/>
            <a:ext cx="581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们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72551" y="3305677"/>
            <a:ext cx="610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雨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81573" y="2685409"/>
            <a:ext cx="457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个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71512" y="2680379"/>
            <a:ext cx="500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下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46475" y="3944252"/>
            <a:ext cx="581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们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39844" y="3944252"/>
            <a:ext cx="500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下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pic>
        <p:nvPicPr>
          <p:cNvPr id="2" name="图片 1" descr="好好总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256" y="365361"/>
            <a:ext cx="3035662" cy="747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95538" y="358724"/>
            <a:ext cx="255199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随堂练习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00244" y="-744889"/>
            <a:ext cx="2628592" cy="2743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conveyor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pic>
        <p:nvPicPr>
          <p:cNvPr id="2" name="图片 1" descr="好好总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256" y="365361"/>
            <a:ext cx="3035662" cy="747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95538" y="358724"/>
            <a:ext cx="255199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随堂练习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538" y="1313858"/>
            <a:ext cx="4127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汉仪旗黑Y3-35简" panose="00020600040101010101" pitchFamily="18" charset="-122"/>
              </a:rPr>
              <a:t>2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汉仪旗黑Y3-35简" panose="00020600040101010101" pitchFamily="18" charset="-122"/>
              </a:rPr>
              <a:t>.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汉仪旗黑Y3-35简" panose="00020600040101010101" pitchFamily="18" charset="-122"/>
              </a:rPr>
              <a:t>跟据课文内容连一连。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4685" y="2015901"/>
            <a:ext cx="81375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小蝌蚪      水泡泡      青蛙     水珠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  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6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汉仪旗黑Y3-35简" panose="00020600040101010101" pitchFamily="18" charset="-122"/>
              </a:rPr>
              <a:t>要写诗    当省略号    当小逗号     当小句号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汉仪旗黑Y3-35简" panose="00020600040101010101" pitchFamily="18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567253" y="2482824"/>
            <a:ext cx="3833628" cy="132147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698171" y="2607354"/>
            <a:ext cx="3878576" cy="1054271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720124" y="2482825"/>
            <a:ext cx="3942789" cy="125371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394463" y="2683554"/>
            <a:ext cx="3389810" cy="112074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00244" y="-744889"/>
            <a:ext cx="2628592" cy="2743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conveyor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汉仪旗黑Y3-35简" panose="00020600040101010101" pitchFamily="18" charset="-122"/>
            </a:endParaRPr>
          </a:p>
        </p:txBody>
      </p:sp>
      <p:pic>
        <p:nvPicPr>
          <p:cNvPr id="2" name="图片 1" descr="好好总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256" y="365361"/>
            <a:ext cx="3035662" cy="747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95538" y="358724"/>
            <a:ext cx="2551997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随堂练习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9031" y="1313858"/>
            <a:ext cx="7490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汉仪旗黑Y3-35简" panose="00020600040101010101" pitchFamily="18" charset="-122"/>
              </a:rPr>
              <a:t>3.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汉仪旗黑Y3-35简" panose="00020600040101010101" pitchFamily="18" charset="-122"/>
              </a:rPr>
              <a:t>青蛙写的诗里有逗号和句号，请你圈出来。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0490" y="1774234"/>
            <a:ext cx="3229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呱呱 ，呱呱 ，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呱呱呱 。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呱呱 ，呱呱 ，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汉仪旗黑Y3-35简" panose="00020600040101010101" pitchFamily="18" charset="-122"/>
              </a:rPr>
              <a:t>呱呱呱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27032" y="2182965"/>
            <a:ext cx="360045" cy="3594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99715" y="3595391"/>
            <a:ext cx="360045" cy="3594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675274" y="2827550"/>
            <a:ext cx="360045" cy="3594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227032" y="3595391"/>
            <a:ext cx="360045" cy="3594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699716" y="2174391"/>
            <a:ext cx="360045" cy="3594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汉仪旗黑Y3-35简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7820" y="4075334"/>
            <a:ext cx="119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cs"/>
                <a:sym typeface="汉仪旗黑Y3-35简" panose="00020600040101010101" pitchFamily="18" charset="-122"/>
              </a:rPr>
              <a:t>……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旗黑Y3-35简" panose="00020600040101010101" pitchFamily="18" charset="-122"/>
              <a:ea typeface="汉仪昌黎宋刻本原版W" panose="00020600040101010101" pitchFamily="18" charset="-122"/>
              <a:cs typeface="+mn-cs"/>
              <a:sym typeface="汉仪旗黑Y3-35简" panose="00020600040101010101" pitchFamily="18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08685" y="739216"/>
            <a:ext cx="4308040" cy="4308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conveyor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>
          <a:xfrm>
            <a:off x="0" y="0"/>
            <a:ext cx="9144000" cy="5302204"/>
            <a:chOff x="42" y="30"/>
            <a:chExt cx="15123" cy="10740"/>
          </a:xfrm>
        </p:grpSpPr>
        <p:pic>
          <p:nvPicPr>
            <p:cNvPr id="3" name="图片 15" descr="义务教育教科书语文一年级上册（统编版）页面_ (88)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" y="30"/>
              <a:ext cx="7677" cy="10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16" descr="义务教育教科书语文一年级上册（统编版）页面_ (89)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575" y="30"/>
              <a:ext cx="7591" cy="10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Picture 2" descr="E:\马诗睿\lingoACE\课件小图标\璇句欢灏忓浘鏍_璇句欢灏忓浘鏍_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940220" y="-1034037"/>
            <a:ext cx="4928094" cy="36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3276" y="1322266"/>
            <a:ext cx="2076062" cy="2076062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4651" y="2898797"/>
            <a:ext cx="19989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</a:t>
            </a:r>
            <a:r>
              <a:rPr lang="zh-CN" altLang="en-US" sz="2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5331" y="3662551"/>
            <a:ext cx="2273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</a:t>
            </a:r>
            <a:r>
              <a:rPr lang="zh-CN" altLang="en-US" sz="2000" b="1" noProof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下班</a:t>
            </a:r>
            <a:r>
              <a:rPr lang="zh-CN" altLang="en-US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下午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5331" y="4073713"/>
            <a:ext cx="4298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造句：现在是下班时间。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5333" y="3251388"/>
            <a:ext cx="2884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187506" y="576673"/>
            <a:ext cx="12876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xià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934853" y="206982"/>
            <a:ext cx="3965548" cy="396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rcRect l="-4600" r="32779"/>
          <a:stretch>
            <a:fillRect/>
          </a:stretch>
        </p:blipFill>
        <p:spPr>
          <a:xfrm>
            <a:off x="4619985" y="3579399"/>
            <a:ext cx="3918553" cy="894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prism isContent="1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Picture 2" descr="E:\马诗睿\lingoACE\课件小图标\璇句欢灏忓浘鏍_璇句欢灏忓浘鏍_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940220" y="-1034037"/>
            <a:ext cx="4928094" cy="36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19987" y="1300885"/>
            <a:ext cx="2076062" cy="2076062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3401" y="2711527"/>
            <a:ext cx="19989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结构：独体字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4081" y="3475281"/>
            <a:ext cx="2273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组词：大雨 雨点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0958" y="3886443"/>
            <a:ext cx="4298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造句</a:t>
            </a:r>
            <a:r>
              <a:rPr lang="zh-CN" altLang="en-US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：豆大的雨点从空中落下来。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54083" y="3064118"/>
            <a:ext cx="2884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414217" y="659412"/>
            <a:ext cx="12876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yǔ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471573" y="502595"/>
            <a:ext cx="3104637" cy="310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5022015" y="3464228"/>
            <a:ext cx="3780551" cy="1303464"/>
            <a:chOff x="5022013" y="3464228"/>
            <a:chExt cx="3780551" cy="130346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/>
            <a:srcRect t="-2686" b="49410"/>
            <a:stretch>
              <a:fillRect/>
            </a:stretch>
          </p:blipFill>
          <p:spPr>
            <a:xfrm>
              <a:off x="5022013" y="3464228"/>
              <a:ext cx="3780551" cy="66698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/>
            <a:srcRect t="50000" r="50000"/>
            <a:stretch>
              <a:fillRect/>
            </a:stretch>
          </p:blipFill>
          <p:spPr>
            <a:xfrm>
              <a:off x="5022013" y="4140940"/>
              <a:ext cx="1892665" cy="626752"/>
            </a:xfrm>
            <a:prstGeom prst="rect">
              <a:avLst/>
            </a:prstGeom>
          </p:spPr>
        </p:pic>
      </p:grpSp>
      <p:pic>
        <p:nvPicPr>
          <p:cNvPr id="18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1290300" y="12661901"/>
            <a:ext cx="3302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prism isContent="1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887378" y="1778071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887378" y="339890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52" y="225019"/>
            <a:ext cx="3371679" cy="1112162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55745" y="1471642"/>
            <a:ext cx="13795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endParaRPr lang="en-US" altLang="zh-CN" sz="40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书写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4900195" y="3116293"/>
            <a:ext cx="12906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诗人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古诗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62795" y="1269813"/>
            <a:ext cx="641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xiě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69207" y="2900291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shī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+mn-cs"/>
            </a:endParaRPr>
          </a:p>
        </p:txBody>
      </p:sp>
      <p:grpSp>
        <p:nvGrpSpPr>
          <p:cNvPr id="10" name="组合 51"/>
          <p:cNvGrpSpPr/>
          <p:nvPr/>
        </p:nvGrpSpPr>
        <p:grpSpPr>
          <a:xfrm>
            <a:off x="5690673" y="1710556"/>
            <a:ext cx="3042820" cy="819970"/>
            <a:chOff x="5864030" y="1335131"/>
            <a:chExt cx="3043120" cy="820590"/>
          </a:xfrm>
        </p:grpSpPr>
        <p:sp>
          <p:nvSpPr>
            <p:cNvPr id="11" name="矩形 52"/>
            <p:cNvSpPr>
              <a:spLocks noChangeArrowheads="1"/>
            </p:cNvSpPr>
            <p:nvPr/>
          </p:nvSpPr>
          <p:spPr bwMode="auto">
            <a:xfrm>
              <a:off x="5864030" y="1632105"/>
              <a:ext cx="3043120" cy="523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送给与字一顶帽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867460" y="1335131"/>
              <a:ext cx="1475229" cy="400413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56"/>
          <p:cNvGrpSpPr/>
          <p:nvPr/>
        </p:nvGrpSpPr>
        <p:grpSpPr>
          <a:xfrm>
            <a:off x="5697982" y="3356629"/>
            <a:ext cx="2717962" cy="808193"/>
            <a:chOff x="5819002" y="1223980"/>
            <a:chExt cx="2717406" cy="808016"/>
          </a:xfrm>
        </p:grpSpPr>
        <p:sp>
          <p:nvSpPr>
            <p:cNvPr id="14" name="矩形 57"/>
            <p:cNvSpPr>
              <a:spLocks noChangeArrowheads="1"/>
            </p:cNvSpPr>
            <p:nvPr/>
          </p:nvSpPr>
          <p:spPr bwMode="auto">
            <a:xfrm>
              <a:off x="5819002" y="1508890"/>
              <a:ext cx="2717406" cy="523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寺外有人言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748653" y="1223980"/>
              <a:ext cx="1474782" cy="40002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837783" y="1633566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837783" y="3254404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45745" y="1054787"/>
            <a:ext cx="2423036" cy="21704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381135" y="3116292"/>
            <a:ext cx="2206025" cy="1559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72060" y="-691700"/>
            <a:ext cx="2188562" cy="2284179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Picture 2" descr="E:\马诗睿\lingoACE\课件小图标\璇句欢灏忓浘鏍_璇句欢灏忓浘鏍_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940220" y="-1034037"/>
            <a:ext cx="4928094" cy="36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85232" y="1350739"/>
            <a:ext cx="2076062" cy="2076062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9636" y="2841681"/>
            <a:ext cx="19989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结构：独体字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0316" y="3605435"/>
            <a:ext cx="2273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组词：一个 个体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0316" y="4016597"/>
            <a:ext cx="42985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造句</a:t>
            </a:r>
            <a:r>
              <a:rPr lang="en-US" altLang="zh-CN" sz="2000" b="1" noProof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我有一个幸福的家。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0318" y="3194271"/>
            <a:ext cx="2884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音序：</a:t>
            </a:r>
            <a:r>
              <a:rPr lang="en-US" altLang="zh-CN" sz="2000" b="1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79462" y="704408"/>
            <a:ext cx="12876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gè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040989" y="743929"/>
            <a:ext cx="3272669" cy="327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rcRect l="-1590" r="31759"/>
          <a:stretch>
            <a:fillRect/>
          </a:stretch>
        </p:blipFill>
        <p:spPr>
          <a:xfrm>
            <a:off x="4973812" y="3595316"/>
            <a:ext cx="3498902" cy="8213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prism isContent="1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4084" y="0"/>
            <a:ext cx="9162709" cy="515402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79512" y="247248"/>
            <a:ext cx="8735518" cy="46490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887378" y="1778071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887378" y="3398908"/>
          <a:ext cx="936626" cy="936626"/>
        </p:xfrm>
        <a:graphic>
          <a:graphicData uri="http://schemas.openxmlformats.org/drawingml/2006/table">
            <a:tbl>
              <a:tblPr/>
              <a:tblGrid>
                <a:gridCol w="468313"/>
                <a:gridCol w="468313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71" marR="91471" marT="34322" marB="3432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52" y="225019"/>
            <a:ext cx="3371679" cy="1112162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55745" y="1471642"/>
            <a:ext cx="13795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雨点</a:t>
            </a:r>
            <a:endParaRPr lang="en-US" altLang="zh-CN" sz="4000" b="1" dirty="0">
              <a:solidFill>
                <a:srgbClr val="034A4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点头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38"/>
          <p:cNvSpPr txBox="1">
            <a:spLocks noChangeArrowheads="1"/>
          </p:cNvSpPr>
          <p:nvPr/>
        </p:nvSpPr>
        <p:spPr bwMode="auto">
          <a:xfrm>
            <a:off x="4900195" y="3116293"/>
            <a:ext cx="12906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要点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重要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58844" y="1265249"/>
            <a:ext cx="10118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diǎn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62236" y="2819919"/>
            <a:ext cx="8050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6858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err="1">
                <a:solidFill>
                  <a:srgbClr val="034A4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yào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51"/>
          <p:cNvGrpSpPr/>
          <p:nvPr/>
        </p:nvGrpSpPr>
        <p:grpSpPr>
          <a:xfrm>
            <a:off x="6341508" y="1503813"/>
            <a:ext cx="2350322" cy="1170425"/>
            <a:chOff x="6514710" y="1335131"/>
            <a:chExt cx="2350554" cy="1171310"/>
          </a:xfrm>
        </p:grpSpPr>
        <p:sp>
          <p:nvSpPr>
            <p:cNvPr id="11" name="矩形 52"/>
            <p:cNvSpPr>
              <a:spLocks noChangeArrowheads="1"/>
            </p:cNvSpPr>
            <p:nvPr/>
          </p:nvSpPr>
          <p:spPr bwMode="auto">
            <a:xfrm>
              <a:off x="6514710" y="1674816"/>
              <a:ext cx="2350554" cy="83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占下火星变小滴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紧跟雨后不分离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867460" y="1335131"/>
              <a:ext cx="1475230" cy="400413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56"/>
          <p:cNvGrpSpPr/>
          <p:nvPr/>
        </p:nvGrpSpPr>
        <p:grpSpPr>
          <a:xfrm>
            <a:off x="4978835" y="3348023"/>
            <a:ext cx="3618053" cy="920757"/>
            <a:chOff x="5116086" y="1224580"/>
            <a:chExt cx="3617313" cy="920556"/>
          </a:xfrm>
        </p:grpSpPr>
        <p:sp>
          <p:nvSpPr>
            <p:cNvPr id="14" name="矩形 57"/>
            <p:cNvSpPr>
              <a:spLocks noChangeArrowheads="1"/>
            </p:cNvSpPr>
            <p:nvPr/>
          </p:nvSpPr>
          <p:spPr bwMode="auto">
            <a:xfrm>
              <a:off x="5116086" y="1560489"/>
              <a:ext cx="3617313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	</a:t>
              </a: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女式西装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58357" y="1224580"/>
              <a:ext cx="1474782" cy="400023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34A4B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识字巧方法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34A4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837783" y="1633566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837783" y="3254404"/>
            <a:ext cx="9890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rgbClr val="034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34A4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458295" y="1119369"/>
            <a:ext cx="2027983" cy="2027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311741" y="3067390"/>
            <a:ext cx="2321089" cy="1599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34103" y="-681115"/>
            <a:ext cx="2188562" cy="2284179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1559</Words>
  <Application>WPS 演示</Application>
  <PresentationFormat>全屏显示(16:9)</PresentationFormat>
  <Paragraphs>363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52" baseType="lpstr">
      <vt:lpstr>Arial</vt:lpstr>
      <vt:lpstr>宋体</vt:lpstr>
      <vt:lpstr>Wingdings</vt:lpstr>
      <vt:lpstr>等线 Light</vt:lpstr>
      <vt:lpstr>黑体</vt:lpstr>
      <vt:lpstr>Calibri</vt:lpstr>
      <vt:lpstr>楷体</vt:lpstr>
      <vt:lpstr>微软雅黑</vt:lpstr>
      <vt:lpstr>字魂105号-简雅黑</vt:lpstr>
      <vt:lpstr>Times New Roman</vt:lpstr>
      <vt:lpstr>Calibri</vt:lpstr>
      <vt:lpstr>方正姚体</vt:lpstr>
      <vt:lpstr>Arial Unicode MS</vt:lpstr>
      <vt:lpstr>汉仪旗黑Y3-35简</vt:lpstr>
      <vt:lpstr>汉仪昌黎宋刻本原版W</vt:lpstr>
      <vt:lpstr>Arial</vt:lpstr>
      <vt:lpstr>等线</vt:lpstr>
      <vt:lpstr>第一PPT模板网-WWW.1PPT.COM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8</cp:revision>
  <cp:lastPrinted>2022-07-26T17:31:00Z</cp:lastPrinted>
  <dcterms:created xsi:type="dcterms:W3CDTF">2022-07-26T17:31:00Z</dcterms:created>
  <dcterms:modified xsi:type="dcterms:W3CDTF">2023-10-20T07:28:20Z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24FE78304B4347B195A453DE3F40BDF3_12</vt:lpwstr>
  </property>
  <property fmtid="{D5CDD505-2E9C-101B-9397-08002B2CF9AE}" pid="3" name="KSOProductBuildVer">
    <vt:lpwstr>2052-12.1.0.15712</vt:lpwstr>
  </property>
</Properties>
</file>