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324" r:id="rId3"/>
    <p:sldId id="266" r:id="rId5"/>
    <p:sldId id="278" r:id="rId6"/>
    <p:sldId id="279" r:id="rId7"/>
    <p:sldId id="326" r:id="rId8"/>
    <p:sldId id="327" r:id="rId9"/>
    <p:sldId id="328" r:id="rId10"/>
    <p:sldId id="329" r:id="rId11"/>
    <p:sldId id="331" r:id="rId12"/>
    <p:sldId id="332" r:id="rId13"/>
    <p:sldId id="296" r:id="rId14"/>
    <p:sldId id="282" r:id="rId15"/>
    <p:sldId id="283" r:id="rId16"/>
    <p:sldId id="284" r:id="rId17"/>
    <p:sldId id="316" r:id="rId18"/>
    <p:sldId id="297" r:id="rId19"/>
    <p:sldId id="298" r:id="rId20"/>
    <p:sldId id="299" r:id="rId21"/>
    <p:sldId id="301" r:id="rId22"/>
    <p:sldId id="302" r:id="rId23"/>
    <p:sldId id="303" r:id="rId24"/>
    <p:sldId id="304" r:id="rId25"/>
    <p:sldId id="300" r:id="rId26"/>
    <p:sldId id="317" r:id="rId27"/>
    <p:sldId id="318" r:id="rId28"/>
  </p:sldIdLst>
  <p:sldSz cx="9144000" cy="6858000" type="screen4x3"/>
  <p:notesSz cx="6858000" cy="9144000"/>
  <p:custDataLst>
    <p:tags r:id="rId33"/>
  </p:custDataLst>
  <p:defaultTextStyle>
    <a:defPPr>
      <a:defRPr lang="zh-CN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宋体" panose="02010600030101010101" pitchFamily="2" charset="-122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宋体" panose="02010600030101010101" pitchFamily="2" charset="-122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宋体" panose="02010600030101010101" pitchFamily="2" charset="-122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宋体" panose="02010600030101010101" pitchFamily="2" charset="-122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 autoAdjust="0"/>
  </p:normalViewPr>
  <p:slideViewPr>
    <p:cSldViewPr>
      <p:cViewPr>
        <p:scale>
          <a:sx n="90" d="100"/>
          <a:sy n="90" d="100"/>
        </p:scale>
        <p:origin x="-2346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>
              <a:buFont typeface="Arial" panose="020B0604020202020204"/>
            </a:pPr>
            <a:endParaRPr lang="zh-CN" altLang="en-US" sz="1200"/>
          </a:p>
        </p:txBody>
      </p:sp>
      <p:sp>
        <p:nvSpPr>
          <p:cNvPr id="16387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buFont typeface="Arial" panose="020B0604020202020204"/>
            </a:pPr>
            <a:endParaRPr lang="zh-CN" altLang="en-US" sz="1200"/>
          </a:p>
        </p:txBody>
      </p:sp>
      <p:sp>
        <p:nvSpPr>
          <p:cNvPr id="16388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numCol="1" anchor="b" anchorCtr="0" compatLnSpc="1">
            <a:noAutofit/>
          </a:bodyPr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>
              <a:buFont typeface="Arial" panose="020B0604020202020204"/>
            </a:pPr>
            <a:fld id="{A78E576B-F4BF-4F76-A427-2C5C1FE7376B}" type="slidenum">
              <a:rPr lang="en-US" altLang="en-US" sz="1200"/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400" indent="0" algn="l" defTabSz="1219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000" algn="l" defTabSz="1219200" rtl="0" eaLnBrk="1" latinLnBrk="0" hangingPunct="1">
              <a:defRPr lang="zh-CN" alt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600" algn="l" defTabSz="1219200" rtl="0" eaLnBrk="1" latinLnBrk="0" hangingPunct="1">
              <a:defRPr lang="zh-CN" alt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200" algn="l" defTabSz="1219200" rtl="0" eaLnBrk="1" latinLnBrk="0" hangingPunct="1">
              <a:defRPr lang="zh-CN" alt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800" algn="l" defTabSz="1219200" rtl="0" eaLnBrk="1" latinLnBrk="0" hangingPunct="1">
              <a:defRPr lang="zh-CN" alt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buFont typeface="Arial" panose="020B0604020202020204"/>
            </a:pPr>
            <a:endParaRPr lang="zh-CN" altLang="en-US" sz="1200"/>
          </a:p>
        </p:txBody>
      </p:sp>
      <p:sp>
        <p:nvSpPr>
          <p:cNvPr id="1536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>
              <a:buFont typeface="Arial" panose="020B0604020202020204"/>
            </a:pPr>
            <a:endParaRPr lang="zh-CN" altLang="en-US" sz="1200"/>
          </a:p>
        </p:txBody>
      </p:sp>
      <p:sp>
        <p:nvSpPr>
          <p:cNvPr id="1536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1536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536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buFont typeface="Arial" panose="020B0604020202020204"/>
            </a:pPr>
            <a:endParaRPr lang="zh-CN" altLang="en-US" sz="1200"/>
          </a:p>
        </p:txBody>
      </p:sp>
      <p:sp>
        <p:nvSpPr>
          <p:cNvPr id="1536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numCol="1" anchor="b" anchorCtr="0" compatLnSpc="1">
            <a:noAutofit/>
          </a:bodyPr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>
              <a:buFont typeface="Arial" panose="020B0604020202020204"/>
            </a:pPr>
            <a:fld id="{00057CD0-3751-46BD-A181-A0D7EACB3B20}" type="slidenum">
              <a:rPr lang="en-US" altLang="en-US" sz="1200"/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843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>
              <a:buFont typeface="Arial" panose="020B0604020202020204"/>
            </a:pPr>
            <a:fld id="{BBF813BC-E3B5-4769-964B-3D21571EB83B}" type="slidenum">
              <a:rPr lang="en-US" altLang="en-US" sz="2400">
                <a:solidFill>
                  <a:srgbClr val="000000"/>
                </a:solidFill>
              </a:rPr>
            </a:fld>
            <a:endParaRPr lang="en-US" altLang="en-US"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标题幻灯片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自定义版式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自定义版式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700" b="1" i="0" u="none" kern="1200" baseline="0">
          <a:solidFill>
            <a:schemeClr val="tx1"/>
          </a:solidFill>
          <a:effectLst/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457200" indent="-457200" algn="l" defTabSz="9144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Tx/>
        <a:buNone/>
        <a:defRPr kumimoji="0" sz="3200" b="1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990600" indent="-381000" algn="l" defTabSz="9144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37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524000" indent="-304800" algn="l" defTabSz="9144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2133600" indent="-304800" algn="l" defTabSz="9144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743200" indent="-304800" algn="l" defTabSz="914400" rtl="0" eaLnBrk="0" fontAlgn="base" hangingPunct="0">
        <a:lnSpc>
          <a:spcPct val="100000"/>
        </a:lnSpc>
        <a:spcBef>
          <a:spcPts val="125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1219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09600" indent="0" algn="l" defTabSz="1219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19200" indent="0" algn="l" defTabSz="1219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828800" indent="0" algn="l" defTabSz="1219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438400" indent="0" algn="l" defTabSz="1219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12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12.png"/><Relationship Id="rId2" Type="http://schemas.openxmlformats.org/officeDocument/2006/relationships/image" Target="../media/image24.png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1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1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4"/>
          <p:cNvSpPr>
            <a:spLocks noChangeArrowheads="1"/>
          </p:cNvSpPr>
          <p:nvPr/>
        </p:nvSpPr>
        <p:spPr bwMode="auto">
          <a:xfrm>
            <a:off x="-1517470" y="840301"/>
            <a:ext cx="12192001" cy="6017699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91438" tIns="45718" rIns="91438" bIns="4571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2" name="TextBox 2"/>
          <p:cNvSpPr/>
          <p:nvPr/>
        </p:nvSpPr>
        <p:spPr>
          <a:xfrm>
            <a:off x="0" y="1484784"/>
            <a:ext cx="9144000" cy="15696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Font typeface="Arial" panose="020B0604020202020204"/>
            </a:pPr>
            <a:r>
              <a:rPr lang="zh-CN" altLang="en-US" sz="9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雨点儿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2"/>
          <p:cNvSpPr/>
          <p:nvPr/>
        </p:nvSpPr>
        <p:spPr>
          <a:xfrm>
            <a:off x="260350" y="4406900"/>
            <a:ext cx="3997325" cy="666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>
              <a:buFont typeface="Arial" panose="020B0604020202020204"/>
            </a:pPr>
            <a:r>
              <a:rPr lang="en-US" altLang="en-US" sz="3735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如何理解这句话？</a:t>
            </a:r>
            <a:endParaRPr lang="en-US" altLang="en-US" sz="37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7651" name="组合 5"/>
          <p:cNvGrpSpPr/>
          <p:nvPr/>
        </p:nvGrpSpPr>
        <p:grpSpPr>
          <a:xfrm>
            <a:off x="346075" y="604838"/>
            <a:ext cx="8410575" cy="2732087"/>
            <a:chOff x="757237" y="302130"/>
            <a:chExt cx="7420234" cy="2063488"/>
          </a:xfrm>
        </p:grpSpPr>
        <p:sp>
          <p:nvSpPr>
            <p:cNvPr id="27653" name="矩形 4"/>
            <p:cNvSpPr/>
            <p:nvPr/>
          </p:nvSpPr>
          <p:spPr>
            <a:xfrm>
              <a:off x="895894" y="302130"/>
              <a:ext cx="7281577" cy="136686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eaLnBrk="1" hangingPunct="1">
                <a:lnSpc>
                  <a:spcPts val="6700"/>
                </a:lnSpc>
                <a:buFont typeface="Arial" panose="020B0604020202020204"/>
              </a:pPr>
              <a:r>
                <a:rPr lang="en-US" altLang="zh-CN" sz="2600" b="1">
                  <a:solidFill>
                    <a:srgbClr val="000000"/>
                  </a:solidFill>
                  <a:latin typeface="宋体" panose="02010600030101010101" pitchFamily="2" charset="-122"/>
                </a:rPr>
                <a:t>méi yǒu huā méi yǒu cǎo de dì fɑnɡ  kāi chū le hónɡ de huā zhǎnɡ chū le lǜ de cǎo</a:t>
              </a:r>
              <a:endParaRPr lang="en-US" altLang="en-US" sz="2600" b="1"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7654" name="矩形 3"/>
            <p:cNvSpPr/>
            <p:nvPr/>
          </p:nvSpPr>
          <p:spPr>
            <a:xfrm>
              <a:off x="757237" y="557518"/>
              <a:ext cx="7420234" cy="18081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eaLnBrk="1" hangingPunct="1">
                <a:lnSpc>
                  <a:spcPct val="200000"/>
                </a:lnSpc>
                <a:buFont typeface="Arial" panose="020B0604020202020204"/>
              </a:pPr>
              <a:r>
                <a:rPr lang="en-US" altLang="zh-CN" sz="37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没 有 花 没 有 草 的地 方，开 出了 红 的花， 长 出 了 绿的草。</a:t>
              </a:r>
              <a:endParaRPr lang="en-US" altLang="en-US" sz="37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pic>
        <p:nvPicPr>
          <p:cNvPr id="27652" name="Picture 6" descr="E:\孙巧灵\2016秋上\上课课件\制作\R一语上\人一语大课堂（正文）\Ry82.ti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41813" y="3500438"/>
            <a:ext cx="4116387" cy="29273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 fill="hold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2"/>
          <p:cNvGrpSpPr/>
          <p:nvPr/>
        </p:nvGrpSpPr>
        <p:grpSpPr>
          <a:xfrm>
            <a:off x="1189038" y="1836738"/>
            <a:ext cx="2517775" cy="2614612"/>
            <a:chOff x="317986" y="1674097"/>
            <a:chExt cx="1887537" cy="1961621"/>
          </a:xfrm>
        </p:grpSpPr>
        <p:pic>
          <p:nvPicPr>
            <p:cNvPr id="28681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28682" name="TextBox 4"/>
            <p:cNvSpPr/>
            <p:nvPr/>
          </p:nvSpPr>
          <p:spPr>
            <a:xfrm>
              <a:off x="326683" y="1674097"/>
              <a:ext cx="1838325" cy="191603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问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8675" name="矩形 21"/>
          <p:cNvSpPr/>
          <p:nvPr/>
        </p:nvSpPr>
        <p:spPr>
          <a:xfrm>
            <a:off x="1703388" y="882650"/>
            <a:ext cx="1412875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3333FF"/>
                </a:solidFill>
                <a:latin typeface="宋体" panose="02010600030101010101" pitchFamily="2" charset="-122"/>
              </a:rPr>
              <a:t>w</a:t>
            </a:r>
            <a:r>
              <a:rPr lang="en-US" altLang="zh-CN" sz="6400" b="1">
                <a:solidFill>
                  <a:srgbClr val="3333FF"/>
                </a:solidFill>
                <a:latin typeface="宋体" panose="02010600030101010101" pitchFamily="2" charset="-122"/>
              </a:rPr>
              <a:t>èn</a:t>
            </a:r>
            <a:endParaRPr lang="zh-CN" altLang="en-US" sz="6400" b="1">
              <a:solidFill>
                <a:srgbClr val="3333FF"/>
              </a:solidFill>
              <a:latin typeface="宋体" panose="02010600030101010101" pitchFamily="2" charset="-122"/>
            </a:endParaRPr>
          </a:p>
        </p:txBody>
      </p:sp>
      <p:pic>
        <p:nvPicPr>
          <p:cNvPr id="28676" name="Picture 16" descr="E:\孙巧灵\2016秋上\上课课件\制作\R一语上\人一语大课堂（正文）\问题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00600" y="1114425"/>
            <a:ext cx="3532188" cy="29416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8677" name="组合 2"/>
          <p:cNvGrpSpPr/>
          <p:nvPr/>
        </p:nvGrpSpPr>
        <p:grpSpPr>
          <a:xfrm>
            <a:off x="239713" y="4451350"/>
            <a:ext cx="5845175" cy="477838"/>
            <a:chOff x="1200182" y="3154796"/>
            <a:chExt cx="4382527" cy="357909"/>
          </a:xfrm>
        </p:grpSpPr>
        <p:pic>
          <p:nvPicPr>
            <p:cNvPr id="28679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0182" y="3154796"/>
              <a:ext cx="794397" cy="357909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28680" name="Picture 17" descr="E:\孙巧灵\2016秋上\上课课件\制作\R一语上\人一语大课堂（正文）\问a.t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87590" y="3195584"/>
              <a:ext cx="3395119" cy="314433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pic>
        <p:nvPicPr>
          <p:cNvPr id="28678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388" y="5310188"/>
            <a:ext cx="8396287" cy="773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5"/>
          <p:cNvSpPr/>
          <p:nvPr/>
        </p:nvSpPr>
        <p:spPr>
          <a:xfrm>
            <a:off x="1814513" y="692150"/>
            <a:ext cx="1411287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3333FF"/>
                </a:solidFill>
                <a:latin typeface="宋体" panose="02010600030101010101" pitchFamily="2" charset="-122"/>
              </a:rPr>
              <a:t>yǒu</a:t>
            </a:r>
            <a:endParaRPr lang="zh-CN" altLang="en-US" sz="6400" b="1">
              <a:solidFill>
                <a:srgbClr val="3333FF"/>
              </a:solidFill>
              <a:latin typeface="宋体" panose="02010600030101010101" pitchFamily="2" charset="-122"/>
            </a:endParaRPr>
          </a:p>
        </p:txBody>
      </p:sp>
      <p:grpSp>
        <p:nvGrpSpPr>
          <p:cNvPr id="29699" name="组合 2"/>
          <p:cNvGrpSpPr/>
          <p:nvPr/>
        </p:nvGrpSpPr>
        <p:grpSpPr>
          <a:xfrm>
            <a:off x="1189038" y="1798638"/>
            <a:ext cx="2517775" cy="2614612"/>
            <a:chOff x="317986" y="1674097"/>
            <a:chExt cx="1887537" cy="1961621"/>
          </a:xfrm>
        </p:grpSpPr>
        <p:pic>
          <p:nvPicPr>
            <p:cNvPr id="29705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29706" name="TextBox 4"/>
            <p:cNvSpPr/>
            <p:nvPr/>
          </p:nvSpPr>
          <p:spPr>
            <a:xfrm>
              <a:off x="326683" y="1674097"/>
              <a:ext cx="1838325" cy="191603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有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9700" name="Picture 13" descr="E:\孙巧灵\2016秋上\上课课件\制作\R一语上\人一语大课堂（正文）\有8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03750" y="1009650"/>
            <a:ext cx="4003675" cy="33432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9701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25" y="5605463"/>
            <a:ext cx="8213725" cy="7810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9702" name="组合 1"/>
          <p:cNvGrpSpPr/>
          <p:nvPr/>
        </p:nvGrpSpPr>
        <p:grpSpPr>
          <a:xfrm>
            <a:off x="608013" y="4903788"/>
            <a:ext cx="6405562" cy="479425"/>
            <a:chOff x="1200184" y="3002396"/>
            <a:chExt cx="4803312" cy="357909"/>
          </a:xfrm>
        </p:grpSpPr>
        <p:pic>
          <p:nvPicPr>
            <p:cNvPr id="2970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00184" y="3002396"/>
              <a:ext cx="794422" cy="357909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29704" name="Picture 15" descr="E:\孙巧灵\2016秋上\上课课件\制作\R一语上\人一语大课堂（正文）\有a.tif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2341925" y="3011202"/>
              <a:ext cx="3661571" cy="340297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5"/>
          <p:cNvSpPr/>
          <p:nvPr/>
        </p:nvSpPr>
        <p:spPr>
          <a:xfrm>
            <a:off x="1789113" y="806450"/>
            <a:ext cx="1411287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3333FF"/>
                </a:solidFill>
                <a:latin typeface="宋体" panose="02010600030101010101" pitchFamily="2" charset="-122"/>
              </a:rPr>
              <a:t>b</a:t>
            </a:r>
            <a:r>
              <a:rPr lang="en-US" altLang="zh-CN" sz="6400" b="1">
                <a:solidFill>
                  <a:srgbClr val="3333FF"/>
                </a:solidFill>
                <a:latin typeface="宋体" panose="02010600030101010101" pitchFamily="2" charset="-122"/>
              </a:rPr>
              <a:t>àn</a:t>
            </a:r>
            <a:endParaRPr lang="zh-CN" altLang="en-US" sz="6400" b="1">
              <a:solidFill>
                <a:srgbClr val="3333FF"/>
              </a:solidFill>
              <a:latin typeface="宋体" panose="02010600030101010101" pitchFamily="2" charset="-122"/>
            </a:endParaRPr>
          </a:p>
        </p:txBody>
      </p:sp>
      <p:grpSp>
        <p:nvGrpSpPr>
          <p:cNvPr id="30723" name="组合 2"/>
          <p:cNvGrpSpPr/>
          <p:nvPr/>
        </p:nvGrpSpPr>
        <p:grpSpPr>
          <a:xfrm>
            <a:off x="1276350" y="1785938"/>
            <a:ext cx="2516188" cy="2614612"/>
            <a:chOff x="317986" y="1674097"/>
            <a:chExt cx="1887537" cy="1961621"/>
          </a:xfrm>
        </p:grpSpPr>
        <p:pic>
          <p:nvPicPr>
            <p:cNvPr id="30729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30730" name="TextBox 4"/>
            <p:cNvSpPr/>
            <p:nvPr/>
          </p:nvSpPr>
          <p:spPr>
            <a:xfrm>
              <a:off x="326683" y="1674097"/>
              <a:ext cx="1838325" cy="191603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半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0724" name="Picture 12" descr="E:\孙巧灵\2016秋上\上课课件\制作\R一语上\人一语大课堂（正文）\半信半疑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27588" y="1522413"/>
            <a:ext cx="3740150" cy="3113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30725" name="组合 1"/>
          <p:cNvGrpSpPr/>
          <p:nvPr/>
        </p:nvGrpSpPr>
        <p:grpSpPr>
          <a:xfrm>
            <a:off x="517525" y="4741863"/>
            <a:ext cx="4824413" cy="523875"/>
            <a:chOff x="1160463" y="3051175"/>
            <a:chExt cx="3618268" cy="393700"/>
          </a:xfrm>
        </p:grpSpPr>
        <p:pic>
          <p:nvPicPr>
            <p:cNvPr id="30727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0463" y="3051175"/>
              <a:ext cx="873340" cy="3937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30728" name="Picture 13" descr="E:\孙巧灵\2016秋上\上课课件\制作\R一语上\人一语大课堂（正文）\半a.t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14222" y="3089103"/>
              <a:ext cx="2664509" cy="33689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pic>
        <p:nvPicPr>
          <p:cNvPr id="30726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175" y="5487988"/>
            <a:ext cx="8375650" cy="8715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6"/>
          <p:cNvSpPr/>
          <p:nvPr/>
        </p:nvSpPr>
        <p:spPr>
          <a:xfrm>
            <a:off x="1587500" y="742950"/>
            <a:ext cx="1820863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3333FF"/>
                </a:solidFill>
                <a:latin typeface="宋体" panose="02010600030101010101" pitchFamily="2" charset="-122"/>
              </a:rPr>
              <a:t>c</a:t>
            </a:r>
            <a:r>
              <a:rPr lang="en-US" altLang="zh-CN" sz="6400" b="1">
                <a:solidFill>
                  <a:srgbClr val="3333FF"/>
                </a:solidFill>
                <a:latin typeface="宋体" panose="02010600030101010101" pitchFamily="2" charset="-122"/>
              </a:rPr>
              <a:t>ónɡ</a:t>
            </a:r>
            <a:endParaRPr lang="zh-CN" altLang="en-US" sz="6400" b="1">
              <a:solidFill>
                <a:srgbClr val="3333FF"/>
              </a:solidFill>
              <a:latin typeface="宋体" panose="02010600030101010101" pitchFamily="2" charset="-122"/>
            </a:endParaRPr>
          </a:p>
        </p:txBody>
      </p:sp>
      <p:grpSp>
        <p:nvGrpSpPr>
          <p:cNvPr id="31747" name="组合 2"/>
          <p:cNvGrpSpPr/>
          <p:nvPr/>
        </p:nvGrpSpPr>
        <p:grpSpPr>
          <a:xfrm>
            <a:off x="1301750" y="1811338"/>
            <a:ext cx="2516188" cy="2614612"/>
            <a:chOff x="317986" y="1674097"/>
            <a:chExt cx="1887537" cy="1961621"/>
          </a:xfrm>
        </p:grpSpPr>
        <p:pic>
          <p:nvPicPr>
            <p:cNvPr id="3175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31754" name="TextBox 4"/>
            <p:cNvSpPr/>
            <p:nvPr/>
          </p:nvSpPr>
          <p:spPr>
            <a:xfrm>
              <a:off x="326683" y="1674097"/>
              <a:ext cx="1838325" cy="191603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从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1748" name="Picture 12" descr="E:\孙巧灵\2016秋上\上课课件\制作\R一语上\人一语大课堂（正文）\从8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16488" y="1611313"/>
            <a:ext cx="3740150" cy="3113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1749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5457825"/>
            <a:ext cx="7105650" cy="8620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31750" name="组合 1"/>
          <p:cNvGrpSpPr/>
          <p:nvPr/>
        </p:nvGrpSpPr>
        <p:grpSpPr>
          <a:xfrm>
            <a:off x="581025" y="4770438"/>
            <a:ext cx="4335463" cy="525462"/>
            <a:chOff x="1160463" y="2765425"/>
            <a:chExt cx="3251724" cy="393700"/>
          </a:xfrm>
        </p:grpSpPr>
        <p:pic>
          <p:nvPicPr>
            <p:cNvPr id="31751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60463" y="2765425"/>
              <a:ext cx="873536" cy="3937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31752" name="Picture 13" descr="E:\孙巧灵\2016秋上\上课课件\制作\R一语上\人一语大课堂（正文）\从a.tif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2118703" y="2823307"/>
              <a:ext cx="2293484" cy="30881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6"/>
          <p:cNvSpPr/>
          <p:nvPr/>
        </p:nvSpPr>
        <p:spPr>
          <a:xfrm>
            <a:off x="1898650" y="557213"/>
            <a:ext cx="1001713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3333FF"/>
                </a:solidFill>
                <a:latin typeface="宋体" panose="02010600030101010101" pitchFamily="2" charset="-122"/>
              </a:rPr>
              <a:t>nǐ</a:t>
            </a:r>
            <a:endParaRPr lang="zh-CN" altLang="en-US" sz="6400" b="1">
              <a:solidFill>
                <a:srgbClr val="3333FF"/>
              </a:solidFill>
              <a:latin typeface="宋体" panose="02010600030101010101" pitchFamily="2" charset="-122"/>
            </a:endParaRPr>
          </a:p>
        </p:txBody>
      </p:sp>
      <p:grpSp>
        <p:nvGrpSpPr>
          <p:cNvPr id="32771" name="组合 2"/>
          <p:cNvGrpSpPr/>
          <p:nvPr/>
        </p:nvGrpSpPr>
        <p:grpSpPr>
          <a:xfrm>
            <a:off x="1179513" y="1519238"/>
            <a:ext cx="2516187" cy="2614612"/>
            <a:chOff x="317986" y="1674097"/>
            <a:chExt cx="1887537" cy="1961621"/>
          </a:xfrm>
        </p:grpSpPr>
        <p:pic>
          <p:nvPicPr>
            <p:cNvPr id="32777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32778" name="TextBox 4"/>
            <p:cNvSpPr/>
            <p:nvPr/>
          </p:nvSpPr>
          <p:spPr>
            <a:xfrm>
              <a:off x="326683" y="1674097"/>
              <a:ext cx="1838325" cy="191603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你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2772" name="Picture 2" descr="E:\孙巧灵\2016秋上\上课课件\制作\R一语上\人一语大课堂（正文）\你8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84700" y="1006475"/>
            <a:ext cx="3886200" cy="3235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32773" name="组合 1"/>
          <p:cNvGrpSpPr/>
          <p:nvPr/>
        </p:nvGrpSpPr>
        <p:grpSpPr>
          <a:xfrm>
            <a:off x="246063" y="4633913"/>
            <a:ext cx="6205537" cy="523875"/>
            <a:chOff x="1160463" y="2765425"/>
            <a:chExt cx="4654409" cy="393700"/>
          </a:xfrm>
        </p:grpSpPr>
        <p:pic>
          <p:nvPicPr>
            <p:cNvPr id="32775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0463" y="2765425"/>
              <a:ext cx="873536" cy="3937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32776" name="Picture 3" descr="E:\孙巧灵\2016秋上\上课课件\制作\R一语上\人一语大课堂（正文）\你a.tif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50235" y="2771775"/>
              <a:ext cx="3664637" cy="340637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pic>
        <p:nvPicPr>
          <p:cNvPr id="32774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063" y="5211763"/>
            <a:ext cx="6423025" cy="8794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4"/>
          <p:cNvGrpSpPr/>
          <p:nvPr/>
        </p:nvGrpSpPr>
        <p:grpSpPr>
          <a:xfrm>
            <a:off x="917575" y="2289175"/>
            <a:ext cx="2517775" cy="2625725"/>
            <a:chOff x="317986" y="1665630"/>
            <a:chExt cx="1887537" cy="1970088"/>
          </a:xfrm>
        </p:grpSpPr>
        <p:pic>
          <p:nvPicPr>
            <p:cNvPr id="33798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33799" name="TextBox 4"/>
            <p:cNvSpPr/>
            <p:nvPr/>
          </p:nvSpPr>
          <p:spPr>
            <a:xfrm>
              <a:off x="343617" y="1665630"/>
              <a:ext cx="1838325" cy="19150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数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3795" name="矩形 7"/>
          <p:cNvSpPr/>
          <p:nvPr/>
        </p:nvSpPr>
        <p:spPr>
          <a:xfrm>
            <a:off x="1566863" y="1114425"/>
            <a:ext cx="1411287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FF3300"/>
                </a:solidFill>
                <a:latin typeface="宋体" panose="02010600030101010101" pitchFamily="2" charset="-122"/>
              </a:rPr>
              <a:t>shǔ</a:t>
            </a:r>
            <a:endParaRPr lang="zh-CN" altLang="en-US" sz="64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33796" name="矩形 1"/>
          <p:cNvSpPr/>
          <p:nvPr/>
        </p:nvSpPr>
        <p:spPr>
          <a:xfrm>
            <a:off x="4805363" y="4743450"/>
            <a:ext cx="3192462" cy="140493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4200" b="1">
                <a:latin typeface="宋体" panose="02010600030101010101" pitchFamily="2" charset="-122"/>
              </a:rPr>
              <a:t>shǔ bù qīnɡ</a:t>
            </a:r>
            <a:endParaRPr lang="en-US" altLang="zh-CN" sz="4200" b="1">
              <a:latin typeface="宋体" panose="02010600030101010101" pitchFamily="2" charset="-122"/>
            </a:endParaRPr>
          </a:p>
          <a:p>
            <a:pPr marL="0" marR="0" lvl="0" indent="0" eaLnBrk="1" hangingPunct="1"/>
            <a:r>
              <a:rPr lang="zh-CN" altLang="en-US" sz="4265" b="1" spc="0">
                <a:latin typeface="宋体" panose="02010600030101010101" pitchFamily="2" charset="-122"/>
              </a:rPr>
              <a:t> 数 不  清</a:t>
            </a:r>
            <a:endParaRPr lang="zh-CN" altLang="en-US" sz="4200" b="1">
              <a:latin typeface="宋体" panose="02010600030101010101" pitchFamily="2" charset="-122"/>
            </a:endParaRPr>
          </a:p>
        </p:txBody>
      </p:sp>
      <p:pic>
        <p:nvPicPr>
          <p:cNvPr id="33797" name="Picture 10" descr="E:\孙巧灵\2016秋上\上课课件\制作\R一语上\人一语大课堂（正文）\数不清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87875" y="1360488"/>
            <a:ext cx="3765550" cy="31353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3379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组合 4"/>
          <p:cNvGrpSpPr/>
          <p:nvPr/>
        </p:nvGrpSpPr>
        <p:grpSpPr>
          <a:xfrm>
            <a:off x="641350" y="2303463"/>
            <a:ext cx="2517775" cy="2625725"/>
            <a:chOff x="317986" y="1665630"/>
            <a:chExt cx="1887537" cy="1970088"/>
          </a:xfrm>
        </p:grpSpPr>
        <p:pic>
          <p:nvPicPr>
            <p:cNvPr id="34822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34823" name="TextBox 4"/>
            <p:cNvSpPr/>
            <p:nvPr/>
          </p:nvSpPr>
          <p:spPr>
            <a:xfrm>
              <a:off x="343617" y="1665630"/>
              <a:ext cx="1838325" cy="19150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彩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4819" name="矩形 7"/>
          <p:cNvSpPr/>
          <p:nvPr/>
        </p:nvSpPr>
        <p:spPr>
          <a:xfrm>
            <a:off x="1198563" y="1306513"/>
            <a:ext cx="1411287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FF3300"/>
                </a:solidFill>
                <a:latin typeface="宋体" panose="02010600030101010101" pitchFamily="2" charset="-122"/>
              </a:rPr>
              <a:t>cǎi</a:t>
            </a:r>
            <a:endParaRPr lang="zh-CN" altLang="en-US" sz="64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34820" name="矩形 1"/>
          <p:cNvSpPr/>
          <p:nvPr/>
        </p:nvSpPr>
        <p:spPr>
          <a:xfrm>
            <a:off x="4475163" y="4284663"/>
            <a:ext cx="2371725" cy="14033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4265" b="1" spc="0">
                <a:latin typeface="宋体" panose="02010600030101010101" pitchFamily="2" charset="-122"/>
              </a:rPr>
              <a:t>cǎi hónɡ</a:t>
            </a:r>
            <a:endParaRPr lang="zh-CN" altLang="en-US" sz="4265" b="1" spc="0">
              <a:latin typeface="宋体" panose="02010600030101010101" pitchFamily="2" charset="-122"/>
            </a:endParaRPr>
          </a:p>
          <a:p>
            <a:pPr marL="0" marR="0" lvl="0" indent="0" eaLnBrk="1" hangingPunct="1"/>
            <a:r>
              <a:rPr lang="zh-CN" altLang="en-US" sz="4265" b="1" spc="0">
                <a:latin typeface="宋体" panose="02010600030101010101" pitchFamily="2" charset="-122"/>
              </a:rPr>
              <a:t> 彩  虹</a:t>
            </a:r>
            <a:endParaRPr lang="zh-CN" altLang="en-US" sz="4200" b="1">
              <a:latin typeface="宋体" panose="02010600030101010101" pitchFamily="2" charset="-122"/>
            </a:endParaRPr>
          </a:p>
        </p:txBody>
      </p:sp>
      <p:pic>
        <p:nvPicPr>
          <p:cNvPr id="34821" name="Picture 8" descr="E:\孙巧灵\2016秋上\上课课件\制作\R一语上\人一语大课堂（正文）\彩虹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16338" y="1192213"/>
            <a:ext cx="3968750" cy="31813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48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4"/>
          <p:cNvGrpSpPr/>
          <p:nvPr/>
        </p:nvGrpSpPr>
        <p:grpSpPr>
          <a:xfrm>
            <a:off x="642938" y="2300288"/>
            <a:ext cx="2517775" cy="2625725"/>
            <a:chOff x="317986" y="1665630"/>
            <a:chExt cx="1887537" cy="1970088"/>
          </a:xfrm>
        </p:grpSpPr>
        <p:pic>
          <p:nvPicPr>
            <p:cNvPr id="35846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35847" name="TextBox 4"/>
            <p:cNvSpPr/>
            <p:nvPr/>
          </p:nvSpPr>
          <p:spPr>
            <a:xfrm>
              <a:off x="343617" y="1665630"/>
              <a:ext cx="1838325" cy="19150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空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5843" name="矩形 7"/>
          <p:cNvSpPr/>
          <p:nvPr/>
        </p:nvSpPr>
        <p:spPr>
          <a:xfrm>
            <a:off x="952500" y="1303338"/>
            <a:ext cx="1820863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>
                <a:solidFill>
                  <a:srgbClr val="FF3300"/>
                </a:solidFill>
                <a:latin typeface="宋体" panose="02010600030101010101" pitchFamily="2" charset="-122"/>
              </a:rPr>
              <a:t>kōnɡ</a:t>
            </a:r>
            <a:endParaRPr lang="zh-CN" altLang="en-US" sz="64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35844" name="矩形 1"/>
          <p:cNvSpPr/>
          <p:nvPr/>
        </p:nvSpPr>
        <p:spPr>
          <a:xfrm>
            <a:off x="4402138" y="4464050"/>
            <a:ext cx="2921000" cy="140493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4200" b="1">
                <a:latin typeface="宋体" panose="02010600030101010101" pitchFamily="2" charset="-122"/>
              </a:rPr>
              <a:t>kōnɡ hé zi</a:t>
            </a:r>
            <a:endParaRPr lang="en-US" altLang="zh-CN" sz="4200" b="1">
              <a:latin typeface="宋体" panose="02010600030101010101" pitchFamily="2" charset="-122"/>
            </a:endParaRPr>
          </a:p>
          <a:p>
            <a:pPr marL="0" marR="0" lvl="0" indent="0" eaLnBrk="1" hangingPunct="1"/>
            <a:r>
              <a:rPr lang="zh-CN" altLang="en-US" sz="4265" b="1" spc="0">
                <a:latin typeface="宋体" panose="02010600030101010101" pitchFamily="2" charset="-122"/>
              </a:rPr>
              <a:t> 空  盒 子</a:t>
            </a:r>
            <a:endParaRPr lang="zh-CN" altLang="en-US" sz="4200" b="1">
              <a:latin typeface="宋体" panose="02010600030101010101" pitchFamily="2" charset="-122"/>
            </a:endParaRPr>
          </a:p>
        </p:txBody>
      </p:sp>
      <p:pic>
        <p:nvPicPr>
          <p:cNvPr id="35845" name="Picture 8" descr="E:\孙巧灵\2016秋上\上课课件\制作\R一语上\人一语大课堂（正文）\空盒子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98900" y="1511300"/>
            <a:ext cx="4011613" cy="28940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4"/>
          <p:cNvGrpSpPr/>
          <p:nvPr/>
        </p:nvGrpSpPr>
        <p:grpSpPr>
          <a:xfrm>
            <a:off x="719138" y="2320925"/>
            <a:ext cx="2517775" cy="2627313"/>
            <a:chOff x="317986" y="1665630"/>
            <a:chExt cx="1887537" cy="1970088"/>
          </a:xfrm>
        </p:grpSpPr>
        <p:pic>
          <p:nvPicPr>
            <p:cNvPr id="36870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36871" name="TextBox 4"/>
            <p:cNvSpPr/>
            <p:nvPr/>
          </p:nvSpPr>
          <p:spPr>
            <a:xfrm>
              <a:off x="343617" y="1665630"/>
              <a:ext cx="1838325" cy="19150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到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6867" name="矩形 7"/>
          <p:cNvSpPr/>
          <p:nvPr/>
        </p:nvSpPr>
        <p:spPr>
          <a:xfrm>
            <a:off x="1236663" y="1323975"/>
            <a:ext cx="1411287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FF3300"/>
                </a:solidFill>
                <a:latin typeface="宋体" panose="02010600030101010101" pitchFamily="2" charset="-122"/>
              </a:rPr>
              <a:t>d</a:t>
            </a:r>
            <a:r>
              <a:rPr lang="en-US" altLang="zh-CN" sz="6400" b="1">
                <a:solidFill>
                  <a:srgbClr val="FF3300"/>
                </a:solidFill>
                <a:latin typeface="宋体" panose="02010600030101010101" pitchFamily="2" charset="-122"/>
              </a:rPr>
              <a:t>ào</a:t>
            </a:r>
            <a:endParaRPr lang="zh-CN" altLang="en-US" sz="64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36868" name="矩形 1"/>
          <p:cNvSpPr/>
          <p:nvPr/>
        </p:nvSpPr>
        <p:spPr>
          <a:xfrm>
            <a:off x="4538663" y="4564063"/>
            <a:ext cx="2390775" cy="140493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4265" b="1" spc="0">
                <a:latin typeface="宋体" panose="02010600030101010101" pitchFamily="2" charset="-122"/>
              </a:rPr>
              <a:t> lái dà</a:t>
            </a:r>
            <a:r>
              <a:rPr lang="en-US" altLang="zh-CN" sz="4200" b="1">
                <a:latin typeface="宋体" panose="02010600030101010101" pitchFamily="2" charset="-122"/>
              </a:rPr>
              <a:t>o</a:t>
            </a:r>
            <a:endParaRPr lang="en-US" altLang="zh-CN" sz="4200" b="1">
              <a:latin typeface="宋体" panose="02010600030101010101" pitchFamily="2" charset="-122"/>
            </a:endParaRPr>
          </a:p>
          <a:p>
            <a:pPr marL="0" marR="0" lvl="0" indent="0" eaLnBrk="1" hangingPunct="1"/>
            <a:r>
              <a:rPr lang="zh-CN" altLang="en-US" sz="4265" b="1" spc="0">
                <a:latin typeface="宋体" panose="02010600030101010101" pitchFamily="2" charset="-122"/>
              </a:rPr>
              <a:t> 来  到</a:t>
            </a:r>
            <a:endParaRPr lang="zh-CN" altLang="en-US" sz="4200" b="1">
              <a:latin typeface="宋体" panose="02010600030101010101" pitchFamily="2" charset="-122"/>
            </a:endParaRPr>
          </a:p>
        </p:txBody>
      </p:sp>
      <p:pic>
        <p:nvPicPr>
          <p:cNvPr id="36869" name="Picture 8" descr="E:\孙巧灵\2016秋上\上课课件\制作\R一语上\人一语大课堂（正文）\来到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83013" y="1144588"/>
            <a:ext cx="3279775" cy="34480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4"/>
          <p:cNvSpPr/>
          <p:nvPr/>
        </p:nvSpPr>
        <p:spPr>
          <a:xfrm>
            <a:off x="528638" y="2105025"/>
            <a:ext cx="8086725" cy="35988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ts val="1200"/>
              </a:spcBef>
              <a:buFont typeface="Arial" panose="020B0604020202020204"/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会认“数、彩”等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个生字，会写“问、有”等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个生字；认识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种笔画“乛”，认识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个偏旁“彡、穴、刂”。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lnSpc>
                <a:spcPct val="130000"/>
              </a:lnSpc>
              <a:spcBef>
                <a:spcPts val="1200"/>
              </a:spcBef>
              <a:buFont typeface="Arial" panose="020B0604020202020204"/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分角色朗读课文。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lnSpc>
                <a:spcPct val="130000"/>
              </a:lnSpc>
              <a:spcBef>
                <a:spcPts val="1200"/>
              </a:spcBef>
              <a:buFont typeface="Arial" panose="020B0604020202020204"/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懂得雨水与植物生长有着密切的关系。</a:t>
            </a:r>
            <a:endParaRPr lang="zh-CN" altLang="en-US" sz="32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59" name="矩形 2"/>
          <p:cNvSpPr/>
          <p:nvPr/>
        </p:nvSpPr>
        <p:spPr>
          <a:xfrm>
            <a:off x="3403600" y="1039813"/>
            <a:ext cx="1538288" cy="5016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>
              <a:buFont typeface="Arial" panose="020B0604020202020204"/>
            </a:pPr>
            <a:r>
              <a:rPr lang="zh-CN" altLang="en-US" sz="2665" b="1" spc="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26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4"/>
          <p:cNvGrpSpPr/>
          <p:nvPr/>
        </p:nvGrpSpPr>
        <p:grpSpPr>
          <a:xfrm>
            <a:off x="631825" y="2432050"/>
            <a:ext cx="2517775" cy="2625725"/>
            <a:chOff x="317986" y="1665630"/>
            <a:chExt cx="1887537" cy="1970088"/>
          </a:xfrm>
        </p:grpSpPr>
        <p:pic>
          <p:nvPicPr>
            <p:cNvPr id="37894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37895" name="TextBox 4"/>
            <p:cNvSpPr/>
            <p:nvPr/>
          </p:nvSpPr>
          <p:spPr>
            <a:xfrm>
              <a:off x="343617" y="1665630"/>
              <a:ext cx="1838325" cy="19150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方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7891" name="矩形 7"/>
          <p:cNvSpPr/>
          <p:nvPr/>
        </p:nvSpPr>
        <p:spPr>
          <a:xfrm>
            <a:off x="920750" y="1435100"/>
            <a:ext cx="1820863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>
                <a:solidFill>
                  <a:srgbClr val="FF3300"/>
                </a:solidFill>
                <a:latin typeface="宋体" panose="02010600030101010101" pitchFamily="2" charset="-122"/>
              </a:rPr>
              <a:t>fānɡ</a:t>
            </a:r>
            <a:endParaRPr lang="zh-CN" altLang="en-US" sz="64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37892" name="矩形 1"/>
          <p:cNvSpPr/>
          <p:nvPr/>
        </p:nvSpPr>
        <p:spPr>
          <a:xfrm>
            <a:off x="4767263" y="4564063"/>
            <a:ext cx="2098675" cy="14033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4265" b="1" spc="0">
                <a:latin typeface="宋体" panose="02010600030101010101" pitchFamily="2" charset="-122"/>
              </a:rPr>
              <a:t>dì fanɡ</a:t>
            </a:r>
            <a:endParaRPr lang="en-US" altLang="zh-CN" sz="4265" b="1" spc="0">
              <a:latin typeface="宋体" panose="02010600030101010101" pitchFamily="2" charset="-122"/>
            </a:endParaRPr>
          </a:p>
          <a:p>
            <a:pPr marL="0" marR="0" lvl="0" indent="0" eaLnBrk="1" hangingPunct="1"/>
            <a:r>
              <a:rPr lang="zh-CN" altLang="en-US" sz="4265" b="1" spc="0">
                <a:latin typeface="宋体" panose="02010600030101010101" pitchFamily="2" charset="-122"/>
              </a:rPr>
              <a:t>地  方</a:t>
            </a:r>
            <a:endParaRPr lang="zh-CN" altLang="en-US" sz="4200" b="1">
              <a:latin typeface="宋体" panose="02010600030101010101" pitchFamily="2" charset="-122"/>
            </a:endParaRPr>
          </a:p>
        </p:txBody>
      </p:sp>
      <p:pic>
        <p:nvPicPr>
          <p:cNvPr id="37893" name="Picture 8" descr="E:\孙巧灵\2016秋上\上课课件\制作\R一语上\人一语大课堂（正文）\地方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84575" y="1257300"/>
            <a:ext cx="3967163" cy="33067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组合 4"/>
          <p:cNvGrpSpPr/>
          <p:nvPr/>
        </p:nvGrpSpPr>
        <p:grpSpPr>
          <a:xfrm>
            <a:off x="555625" y="2320925"/>
            <a:ext cx="2516188" cy="2627313"/>
            <a:chOff x="317986" y="1665630"/>
            <a:chExt cx="1887537" cy="1970088"/>
          </a:xfrm>
        </p:grpSpPr>
        <p:pic>
          <p:nvPicPr>
            <p:cNvPr id="38918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38919" name="TextBox 4"/>
            <p:cNvSpPr/>
            <p:nvPr/>
          </p:nvSpPr>
          <p:spPr>
            <a:xfrm>
              <a:off x="343617" y="1665630"/>
              <a:ext cx="1838325" cy="19150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没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8915" name="矩形 7"/>
          <p:cNvSpPr/>
          <p:nvPr/>
        </p:nvSpPr>
        <p:spPr>
          <a:xfrm>
            <a:off x="1084263" y="1323975"/>
            <a:ext cx="1411287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FF3300"/>
                </a:solidFill>
                <a:latin typeface="宋体" panose="02010600030101010101" pitchFamily="2" charset="-122"/>
              </a:rPr>
              <a:t>m</a:t>
            </a:r>
            <a:r>
              <a:rPr lang="en-US" altLang="zh-CN" sz="6400" b="1">
                <a:solidFill>
                  <a:srgbClr val="FF3300"/>
                </a:solidFill>
                <a:latin typeface="宋体" panose="02010600030101010101" pitchFamily="2" charset="-122"/>
              </a:rPr>
              <a:t>éi</a:t>
            </a:r>
            <a:endParaRPr lang="zh-CN" altLang="en-US" sz="64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38916" name="矩形 1"/>
          <p:cNvSpPr/>
          <p:nvPr/>
        </p:nvSpPr>
        <p:spPr>
          <a:xfrm>
            <a:off x="4767263" y="4564063"/>
            <a:ext cx="2098675" cy="14033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4265" b="1" spc="0">
                <a:latin typeface="宋体" panose="02010600030101010101" pitchFamily="2" charset="-122"/>
              </a:rPr>
              <a:t>méi r</a:t>
            </a:r>
            <a:r>
              <a:rPr lang="en-US" altLang="zh-CN" sz="4200" b="1">
                <a:latin typeface="宋体" panose="02010600030101010101" pitchFamily="2" charset="-122"/>
              </a:rPr>
              <a:t>én</a:t>
            </a:r>
            <a:endParaRPr lang="en-US" altLang="zh-CN" sz="4200" b="1">
              <a:latin typeface="宋体" panose="02010600030101010101" pitchFamily="2" charset="-122"/>
            </a:endParaRPr>
          </a:p>
          <a:p>
            <a:pPr marL="0" marR="0" lvl="0" indent="0" eaLnBrk="1" hangingPunct="1"/>
            <a:r>
              <a:rPr lang="zh-CN" altLang="en-US" sz="4265" b="1" spc="0">
                <a:latin typeface="宋体" panose="02010600030101010101" pitchFamily="2" charset="-122"/>
              </a:rPr>
              <a:t> 没  人</a:t>
            </a:r>
            <a:endParaRPr lang="zh-CN" altLang="en-US" sz="4200" b="1">
              <a:latin typeface="宋体" panose="02010600030101010101" pitchFamily="2" charset="-122"/>
            </a:endParaRPr>
          </a:p>
        </p:txBody>
      </p:sp>
      <p:pic>
        <p:nvPicPr>
          <p:cNvPr id="38917" name="Picture 8" descr="E:\孙巧灵\2016秋上\上课课件\制作\R一语上\人一语大课堂（正文）\没人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11600" y="1511300"/>
            <a:ext cx="3606800" cy="30051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  <p:bldP spid="389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组合 4"/>
          <p:cNvGrpSpPr/>
          <p:nvPr/>
        </p:nvGrpSpPr>
        <p:grpSpPr>
          <a:xfrm>
            <a:off x="1082675" y="2376488"/>
            <a:ext cx="2516188" cy="2627312"/>
            <a:chOff x="317986" y="1665630"/>
            <a:chExt cx="1887537" cy="1970088"/>
          </a:xfrm>
        </p:grpSpPr>
        <p:pic>
          <p:nvPicPr>
            <p:cNvPr id="39942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39943" name="TextBox 4"/>
            <p:cNvSpPr/>
            <p:nvPr/>
          </p:nvSpPr>
          <p:spPr>
            <a:xfrm>
              <a:off x="343617" y="1665630"/>
              <a:ext cx="1838325" cy="19150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更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939" name="矩形 7"/>
          <p:cNvSpPr/>
          <p:nvPr/>
        </p:nvSpPr>
        <p:spPr>
          <a:xfrm>
            <a:off x="1395413" y="1379538"/>
            <a:ext cx="1820862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FF3300"/>
                </a:solidFill>
                <a:latin typeface="宋体" panose="02010600030101010101" pitchFamily="2" charset="-122"/>
              </a:rPr>
              <a:t>ɡè</a:t>
            </a:r>
            <a:r>
              <a:rPr lang="en-US" altLang="zh-CN" sz="6400" b="1">
                <a:solidFill>
                  <a:srgbClr val="FF3300"/>
                </a:solidFill>
                <a:latin typeface="宋体" panose="02010600030101010101" pitchFamily="2" charset="-122"/>
              </a:rPr>
              <a:t>nɡ</a:t>
            </a:r>
            <a:endParaRPr lang="zh-CN" altLang="en-US" sz="64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39940" name="矩形 1"/>
          <p:cNvSpPr/>
          <p:nvPr/>
        </p:nvSpPr>
        <p:spPr>
          <a:xfrm>
            <a:off x="4373563" y="4554538"/>
            <a:ext cx="2644775" cy="140493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4265" b="1" spc="0">
                <a:latin typeface="宋体" panose="02010600030101010101" pitchFamily="2" charset="-122"/>
              </a:rPr>
              <a:t>ɡènɡ hó</a:t>
            </a:r>
            <a:r>
              <a:rPr lang="en-US" altLang="zh-CN" sz="4200" b="1">
                <a:latin typeface="宋体" panose="02010600030101010101" pitchFamily="2" charset="-122"/>
              </a:rPr>
              <a:t>nɡ</a:t>
            </a:r>
            <a:endParaRPr lang="en-US" altLang="zh-CN" sz="4200" b="1">
              <a:latin typeface="宋体" panose="02010600030101010101" pitchFamily="2" charset="-122"/>
            </a:endParaRPr>
          </a:p>
          <a:p>
            <a:pPr marL="0" marR="0" lvl="0" indent="0" eaLnBrk="1" hangingPunct="1"/>
            <a:r>
              <a:rPr lang="zh-CN" altLang="en-US" sz="4265" b="1" spc="0">
                <a:latin typeface="宋体" panose="02010600030101010101" pitchFamily="2" charset="-122"/>
              </a:rPr>
              <a:t> 更   红</a:t>
            </a:r>
            <a:endParaRPr lang="zh-CN" altLang="en-US" sz="4200" b="1">
              <a:latin typeface="宋体" panose="02010600030101010101" pitchFamily="2" charset="-122"/>
            </a:endParaRPr>
          </a:p>
        </p:txBody>
      </p:sp>
      <p:pic>
        <p:nvPicPr>
          <p:cNvPr id="39941" name="Picture 9" descr="E:\孙巧灵\2016秋上\上课课件\制作\R一语上\人一语大课堂（正文）\更红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70363" y="735013"/>
            <a:ext cx="3133725" cy="38496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3994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4"/>
          <p:cNvGrpSpPr/>
          <p:nvPr/>
        </p:nvGrpSpPr>
        <p:grpSpPr>
          <a:xfrm>
            <a:off x="1104900" y="2420938"/>
            <a:ext cx="2516188" cy="2625725"/>
            <a:chOff x="317986" y="1665630"/>
            <a:chExt cx="1887537" cy="1970088"/>
          </a:xfrm>
        </p:grpSpPr>
        <p:pic>
          <p:nvPicPr>
            <p:cNvPr id="40966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40967" name="TextBox 4"/>
            <p:cNvSpPr/>
            <p:nvPr/>
          </p:nvSpPr>
          <p:spPr>
            <a:xfrm>
              <a:off x="343617" y="1665630"/>
              <a:ext cx="1838325" cy="19150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绿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0963" name="矩形 7"/>
          <p:cNvSpPr/>
          <p:nvPr/>
        </p:nvSpPr>
        <p:spPr>
          <a:xfrm>
            <a:off x="1773238" y="1423988"/>
            <a:ext cx="1001712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FF3300"/>
                </a:solidFill>
                <a:latin typeface="宋体" panose="02010600030101010101" pitchFamily="2" charset="-122"/>
              </a:rPr>
              <a:t>lǜ</a:t>
            </a:r>
            <a:endParaRPr lang="zh-CN" altLang="en-US" sz="64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40964" name="矩形 1"/>
          <p:cNvSpPr/>
          <p:nvPr/>
        </p:nvSpPr>
        <p:spPr>
          <a:xfrm>
            <a:off x="4767263" y="4564063"/>
            <a:ext cx="1550987" cy="14033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4265" b="1" spc="0">
                <a:latin typeface="宋体" panose="02010600030101010101" pitchFamily="2" charset="-122"/>
              </a:rPr>
              <a:t>lǜ sè</a:t>
            </a:r>
            <a:endParaRPr lang="en-US" altLang="zh-CN" sz="4265" b="1" spc="0">
              <a:latin typeface="宋体" panose="02010600030101010101" pitchFamily="2" charset="-122"/>
            </a:endParaRPr>
          </a:p>
          <a:p>
            <a:pPr marL="0" marR="0" lvl="0" indent="0" eaLnBrk="1" hangingPunct="1"/>
            <a:r>
              <a:rPr lang="zh-CN" altLang="en-US" sz="4265" b="1" spc="0">
                <a:latin typeface="宋体" panose="02010600030101010101" pitchFamily="2" charset="-122"/>
              </a:rPr>
              <a:t>绿 色</a:t>
            </a:r>
            <a:endParaRPr lang="zh-CN" altLang="en-US" sz="4200" b="1">
              <a:latin typeface="宋体" panose="02010600030101010101" pitchFamily="2" charset="-122"/>
            </a:endParaRPr>
          </a:p>
        </p:txBody>
      </p:sp>
      <p:pic>
        <p:nvPicPr>
          <p:cNvPr id="40965" name="Picture 8" descr="E:\孙巧灵\2016秋上\上课课件\制作\R一语上\人一语大课堂（正文）\绿色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02188" y="565150"/>
            <a:ext cx="1866900" cy="41068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/>
      <p:bldP spid="409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组合 4"/>
          <p:cNvGrpSpPr/>
          <p:nvPr/>
        </p:nvGrpSpPr>
        <p:grpSpPr>
          <a:xfrm>
            <a:off x="1027113" y="2266950"/>
            <a:ext cx="2517775" cy="2627313"/>
            <a:chOff x="317986" y="1665630"/>
            <a:chExt cx="1887537" cy="1970088"/>
          </a:xfrm>
        </p:grpSpPr>
        <p:pic>
          <p:nvPicPr>
            <p:cNvPr id="41990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41991" name="TextBox 4"/>
            <p:cNvSpPr/>
            <p:nvPr/>
          </p:nvSpPr>
          <p:spPr>
            <a:xfrm>
              <a:off x="343617" y="1665630"/>
              <a:ext cx="1838325" cy="19150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出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1987" name="矩形 7"/>
          <p:cNvSpPr/>
          <p:nvPr/>
        </p:nvSpPr>
        <p:spPr>
          <a:xfrm>
            <a:off x="1557338" y="1270000"/>
            <a:ext cx="1411287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FF3300"/>
                </a:solidFill>
                <a:latin typeface="宋体" panose="02010600030101010101" pitchFamily="2" charset="-122"/>
              </a:rPr>
              <a:t>chū</a:t>
            </a:r>
            <a:endParaRPr lang="zh-CN" altLang="en-US" sz="64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41988" name="矩形 1"/>
          <p:cNvSpPr/>
          <p:nvPr/>
        </p:nvSpPr>
        <p:spPr>
          <a:xfrm>
            <a:off x="4767263" y="4564063"/>
            <a:ext cx="2644775" cy="14033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4200" b="1">
                <a:latin typeface="宋体" panose="02010600030101010101" pitchFamily="2" charset="-122"/>
              </a:rPr>
              <a:t>xiǎnɡ chū</a:t>
            </a:r>
            <a:endParaRPr lang="en-US" altLang="zh-CN" sz="4200" b="1">
              <a:latin typeface="宋体" panose="02010600030101010101" pitchFamily="2" charset="-122"/>
            </a:endParaRPr>
          </a:p>
          <a:p>
            <a:pPr marL="0" marR="0" lvl="0" indent="0" eaLnBrk="1" hangingPunct="1"/>
            <a:r>
              <a:rPr lang="zh-CN" altLang="en-US" sz="4265" b="1" spc="0">
                <a:latin typeface="宋体" panose="02010600030101010101" pitchFamily="2" charset="-122"/>
              </a:rPr>
              <a:t>  想  出</a:t>
            </a:r>
            <a:endParaRPr lang="zh-CN" altLang="en-US" sz="4200" b="1">
              <a:latin typeface="宋体" panose="02010600030101010101" pitchFamily="2" charset="-122"/>
            </a:endParaRPr>
          </a:p>
        </p:txBody>
      </p:sp>
      <p:pic>
        <p:nvPicPr>
          <p:cNvPr id="41989" name="Picture 2" descr="E:\孙巧灵\2016秋上\上课课件\制作\R一语上\人一语大课堂（正文）\想出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27513" y="1169988"/>
            <a:ext cx="3279775" cy="33940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198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组合 4"/>
          <p:cNvGrpSpPr/>
          <p:nvPr/>
        </p:nvGrpSpPr>
        <p:grpSpPr>
          <a:xfrm>
            <a:off x="1147763" y="2200275"/>
            <a:ext cx="2517775" cy="2627313"/>
            <a:chOff x="317986" y="1665630"/>
            <a:chExt cx="1887537" cy="1970088"/>
          </a:xfrm>
        </p:grpSpPr>
        <p:pic>
          <p:nvPicPr>
            <p:cNvPr id="43014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43015" name="TextBox 4"/>
            <p:cNvSpPr/>
            <p:nvPr/>
          </p:nvSpPr>
          <p:spPr>
            <a:xfrm>
              <a:off x="343617" y="1665630"/>
              <a:ext cx="1838325" cy="19150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1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Font typeface="Arial" panose="020B0604020202020204"/>
              </a:pPr>
              <a:r>
                <a:rPr lang="zh-CN" altLang="en-US" sz="16000" b="1">
                  <a:latin typeface="楷体" panose="02010609060101010101" pitchFamily="49" charset="-122"/>
                  <a:ea typeface="楷体" panose="02010609060101010101" pitchFamily="49" charset="-122"/>
                </a:rPr>
                <a:t>长</a:t>
              </a:r>
              <a:endParaRPr lang="zh-CN" altLang="en-US" sz="1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3011" name="矩形 7"/>
          <p:cNvSpPr/>
          <p:nvPr/>
        </p:nvSpPr>
        <p:spPr>
          <a:xfrm>
            <a:off x="1258888" y="1203325"/>
            <a:ext cx="2230437" cy="107632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6400" b="1" spc="0">
                <a:solidFill>
                  <a:srgbClr val="FF3300"/>
                </a:solidFill>
                <a:latin typeface="宋体" panose="02010600030101010101" pitchFamily="2" charset="-122"/>
              </a:rPr>
              <a:t>zhǎnɡ</a:t>
            </a:r>
            <a:endParaRPr lang="zh-CN" altLang="en-US" sz="64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43012" name="矩形 1"/>
          <p:cNvSpPr/>
          <p:nvPr/>
        </p:nvSpPr>
        <p:spPr>
          <a:xfrm>
            <a:off x="4767263" y="4564063"/>
            <a:ext cx="2644775" cy="140335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r>
              <a:rPr lang="en-US" altLang="zh-CN" sz="4200" b="1">
                <a:latin typeface="宋体" panose="02010600030101010101" pitchFamily="2" charset="-122"/>
              </a:rPr>
              <a:t>zhǎnɡ chū</a:t>
            </a:r>
            <a:endParaRPr lang="en-US" altLang="zh-CN" sz="4200" b="1">
              <a:latin typeface="宋体" panose="02010600030101010101" pitchFamily="2" charset="-122"/>
            </a:endParaRPr>
          </a:p>
          <a:p>
            <a:pPr marL="0" marR="0" lvl="0" indent="0" eaLnBrk="1" hangingPunct="1"/>
            <a:r>
              <a:rPr lang="zh-CN" altLang="en-US" sz="4265" b="1" spc="0">
                <a:latin typeface="宋体" panose="02010600030101010101" pitchFamily="2" charset="-122"/>
              </a:rPr>
              <a:t>  长   出</a:t>
            </a:r>
            <a:endParaRPr lang="zh-CN" altLang="en-US" sz="4200" b="1">
              <a:latin typeface="宋体" panose="02010600030101010101" pitchFamily="2" charset="-122"/>
            </a:endParaRPr>
          </a:p>
        </p:txBody>
      </p:sp>
      <p:pic>
        <p:nvPicPr>
          <p:cNvPr id="43013" name="Picture 2" descr="E:\孙巧灵\2016秋上\上课课件\制作\R一语上\人一语大课堂（正文）\长出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2913" y="1116013"/>
            <a:ext cx="3457575" cy="34480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/>
      <p:bldP spid="430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/>
          <p:nvPr/>
        </p:nvSpPr>
        <p:spPr>
          <a:xfrm>
            <a:off x="1085850" y="2689225"/>
            <a:ext cx="7423150" cy="2330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  <a:buFont typeface="Arial" panose="020B0604020202020204"/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   雨点儿像是来自天上的精灵，它们争先恐后地飘向大地，满怀喜悦地去滋润万物，悄无声息地执行着自己神圣的使命。让我们走进课文，去听听大雨点儿和小雨点儿的对话吧！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3" name="矩形 2"/>
          <p:cNvSpPr/>
          <p:nvPr/>
        </p:nvSpPr>
        <p:spPr>
          <a:xfrm>
            <a:off x="3689350" y="665163"/>
            <a:ext cx="2012950" cy="64611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>
              <a:buFont typeface="Arial" panose="020B0604020202020204"/>
            </a:pPr>
            <a:r>
              <a:rPr lang="zh-CN" altLang="en-US" sz="3600" b="1" spc="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课文导入</a:t>
            </a:r>
            <a:endParaRPr lang="zh-CN" altLang="en-US" sz="36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8" descr="http://img05.jdzj.com/oledit/UploadFile/news2014c/image/20151005/20151005084948504850694923.jpg"/>
          <p:cNvSpPr>
            <a:spLocks noChangeAspect="1"/>
          </p:cNvSpPr>
          <p:nvPr/>
        </p:nvSpPr>
        <p:spPr>
          <a:xfrm>
            <a:off x="-1439862" y="-182562"/>
            <a:ext cx="406400" cy="406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buFont typeface="Arial" panose="020B0604020202020204"/>
            </a:pPr>
            <a:endParaRPr lang="zh-CN" altLang="en-US" sz="100"/>
          </a:p>
        </p:txBody>
      </p:sp>
      <p:pic>
        <p:nvPicPr>
          <p:cNvPr id="21507" name="Picture 6" descr="http://static5.photo.sina.com.cn/orignal/5613b5ed9fef1c10fdfe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76250" y="3857625"/>
            <a:ext cx="3789363" cy="24161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1508" name="Picture 8" descr="http://imgsrc.baidu.com/forum/w%3D580/sign=86e234ea014f78f0800b9afb49300a83/827c7f4e9258d109ced1030cd358ccbf6c814d0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06650" y="820738"/>
            <a:ext cx="4337050" cy="2968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1509" name="Picture 12" descr="http://imgsrc.baidu.com/forum/w%3D580/sign=e73c3bbc3801213fcf334ed464e736f8/dc54564e9258d109d9f2a6d7d058ccbf6c814d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38638" y="3857625"/>
            <a:ext cx="4024312" cy="24161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 fill="hold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 fill="hold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 fill="hold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5"/>
          <p:cNvGrpSpPr/>
          <p:nvPr/>
        </p:nvGrpSpPr>
        <p:grpSpPr>
          <a:xfrm>
            <a:off x="492125" y="1206500"/>
            <a:ext cx="8451850" cy="2697163"/>
            <a:chOff x="418453" y="926685"/>
            <a:chExt cx="8131587" cy="2022494"/>
          </a:xfrm>
        </p:grpSpPr>
        <p:sp>
          <p:nvSpPr>
            <p:cNvPr id="22533" name="矩形 4"/>
            <p:cNvSpPr/>
            <p:nvPr/>
          </p:nvSpPr>
          <p:spPr>
            <a:xfrm>
              <a:off x="418453" y="1154052"/>
              <a:ext cx="7648946" cy="17951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eaLnBrk="1" hangingPunct="1">
                <a:lnSpc>
                  <a:spcPct val="200000"/>
                </a:lnSpc>
                <a:buFont typeface="Arial" panose="020B0604020202020204"/>
              </a:pPr>
              <a:r>
                <a:rPr lang="en-US" altLang="zh-CN" sz="37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数 不 清 </a:t>
              </a:r>
              <a:r>
                <a:rPr lang="en-US" altLang="zh-CN" sz="3700" b="1" dirty="0" err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的雨</a:t>
              </a:r>
              <a:r>
                <a:rPr lang="en-US" altLang="zh-CN" sz="37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点 </a:t>
              </a:r>
              <a:r>
                <a:rPr lang="en-US" altLang="zh-CN" sz="3700" b="1" dirty="0" err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儿，从</a:t>
              </a:r>
              <a:r>
                <a:rPr lang="en-US" altLang="zh-CN" sz="37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云 彩 里 飘 落 下 来。</a:t>
              </a:r>
              <a:endParaRPr lang="en-US" altLang="en-US" sz="37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2534" name="矩形 9"/>
            <p:cNvSpPr/>
            <p:nvPr/>
          </p:nvSpPr>
          <p:spPr>
            <a:xfrm>
              <a:off x="539114" y="926685"/>
              <a:ext cx="8010926" cy="12903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eaLnBrk="1" hangingPunct="1">
                <a:lnSpc>
                  <a:spcPts val="7000"/>
                </a:lnSpc>
                <a:buFont typeface="Arial" panose="020B0604020202020204"/>
              </a:pP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   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shǔ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bù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qīnɡ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de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yǔ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diǎnr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  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cónɡ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yún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</a:t>
              </a:r>
              <a:endPara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marR="0" lvl="0" indent="0" eaLnBrk="1" hangingPunct="1">
                <a:lnSpc>
                  <a:spcPts val="7000"/>
                </a:lnSpc>
                <a:buFont typeface="Arial" panose="020B0604020202020204"/>
              </a:pP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cɑi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lǐ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piāo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luò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xià</a:t>
              </a:r>
              <a:r>
                <a:rPr lang="en-US" altLang="zh-CN" sz="26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 </a:t>
              </a:r>
              <a:r>
                <a:rPr lang="en-US" altLang="zh-CN" sz="2600" b="1" dirty="0" err="1">
                  <a:solidFill>
                    <a:srgbClr val="000000"/>
                  </a:solidFill>
                  <a:latin typeface="宋体" panose="02010600030101010101" pitchFamily="2" charset="-122"/>
                </a:rPr>
                <a:t>lái</a:t>
              </a:r>
              <a:endParaRPr lang="en-US" altLang="en-US" sz="2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22531" name="Picture 9" descr="E:\孙巧灵\2016秋上\上课课件\制作\R一语上\人一语大课堂（正文）\Ry81.ti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97338" y="3763963"/>
            <a:ext cx="3451225" cy="24542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32" name="矩形 6"/>
          <p:cNvSpPr/>
          <p:nvPr/>
        </p:nvSpPr>
        <p:spPr>
          <a:xfrm>
            <a:off x="3870325" y="668338"/>
            <a:ext cx="2011363" cy="64611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>
              <a:buFont typeface="Arial" panose="020B0604020202020204"/>
            </a:pPr>
            <a:r>
              <a:rPr lang="zh-CN" altLang="en-US" sz="3600" b="1" spc="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  <a:endParaRPr lang="zh-CN" altLang="en-US" sz="36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53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722100" y="126111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3"/>
          <p:cNvGrpSpPr/>
          <p:nvPr/>
        </p:nvGrpSpPr>
        <p:grpSpPr>
          <a:xfrm>
            <a:off x="803275" y="893763"/>
            <a:ext cx="7977188" cy="2779712"/>
            <a:chOff x="742527" y="612913"/>
            <a:chExt cx="7869230" cy="2723521"/>
          </a:xfrm>
        </p:grpSpPr>
        <p:sp>
          <p:nvSpPr>
            <p:cNvPr id="23556" name="矩形 2"/>
            <p:cNvSpPr/>
            <p:nvPr/>
          </p:nvSpPr>
          <p:spPr>
            <a:xfrm>
              <a:off x="742527" y="612913"/>
              <a:ext cx="7869230" cy="19753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eaLnBrk="1" hangingPunct="1">
                <a:lnSpc>
                  <a:spcPts val="5000"/>
                </a:lnSpc>
                <a:buFont typeface="Arial" panose="020B0604020202020204"/>
              </a:pPr>
              <a:r>
                <a:rPr lang="en-US" altLang="zh-CN" sz="2600" b="1">
                  <a:solidFill>
                    <a:srgbClr val="000000"/>
                  </a:solidFill>
                  <a:latin typeface="宋体" panose="02010600030101010101" pitchFamily="2" charset="-122"/>
                </a:rPr>
                <a:t>     bàn kōnɡ zhōnɡ dà yǔ   diǎnr wèn xiǎo </a:t>
              </a:r>
              <a:endParaRPr lang="en-US" altLang="zh-CN" sz="2600" b="1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marR="0" lvl="0" indent="0" eaLnBrk="1" hangingPunct="1">
                <a:lnSpc>
                  <a:spcPts val="5000"/>
                </a:lnSpc>
                <a:buFont typeface="Arial" panose="020B0604020202020204"/>
              </a:pPr>
              <a:r>
                <a:rPr lang="en-US" altLang="zh-CN" sz="2665" b="1" spc="0">
                  <a:solidFill>
                    <a:srgbClr val="000000"/>
                  </a:solidFill>
                  <a:latin typeface="宋体" panose="02010600030101010101" pitchFamily="2" charset="-122"/>
                </a:rPr>
                <a:t> </a:t>
              </a:r>
              <a:endParaRPr lang="en-US" altLang="zh-CN" sz="2600" b="1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marR="0" lvl="0" indent="0" eaLnBrk="1" hangingPunct="1">
                <a:lnSpc>
                  <a:spcPts val="5000"/>
                </a:lnSpc>
                <a:buFont typeface="Arial" panose="020B0604020202020204"/>
              </a:pPr>
              <a:r>
                <a:rPr lang="en-US" altLang="zh-CN" sz="2600" b="1">
                  <a:solidFill>
                    <a:srgbClr val="000000"/>
                  </a:solidFill>
                  <a:latin typeface="宋体" panose="02010600030101010101" pitchFamily="2" charset="-122"/>
                </a:rPr>
                <a:t>yǔ    diǎnr      nǐ yào dào nǎ lǐ qù</a:t>
              </a:r>
              <a:endParaRPr lang="en-US" altLang="en-US" sz="2600" b="1"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3557" name="矩形 1"/>
            <p:cNvSpPr/>
            <p:nvPr/>
          </p:nvSpPr>
          <p:spPr>
            <a:xfrm>
              <a:off x="742527" y="990877"/>
              <a:ext cx="7629629" cy="23455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eaLnBrk="1" hangingPunct="1">
                <a:lnSpc>
                  <a:spcPct val="200000"/>
                </a:lnSpc>
                <a:buFont typeface="Arial" panose="020B0604020202020204"/>
              </a:pPr>
              <a:r>
                <a:rPr lang="en-US" altLang="zh-CN" sz="37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半 空 </a:t>
              </a:r>
              <a:r>
                <a:rPr lang="en-US" altLang="zh-CN" sz="3700" b="1" dirty="0" err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中，大雨</a:t>
              </a:r>
              <a:r>
                <a:rPr lang="en-US" altLang="zh-CN" sz="37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</a:t>
              </a:r>
              <a:r>
                <a:rPr lang="en-US" altLang="zh-CN" sz="3700" b="1" dirty="0" err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点儿</a:t>
              </a:r>
              <a:r>
                <a:rPr lang="en-US" altLang="zh-CN" sz="37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问 小 雨 点 儿：“</a:t>
              </a:r>
              <a:r>
                <a:rPr lang="en-US" altLang="zh-CN" sz="3700" b="1" dirty="0" err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你要</a:t>
              </a:r>
              <a:r>
                <a:rPr lang="en-US" altLang="zh-CN" sz="37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到 </a:t>
              </a:r>
              <a:r>
                <a:rPr lang="en-US" altLang="zh-CN" sz="3700" b="1" dirty="0" err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哪里去</a:t>
              </a:r>
              <a:r>
                <a:rPr lang="en-US" altLang="zh-CN" sz="37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？”</a:t>
              </a:r>
              <a:endParaRPr lang="en-US" altLang="en-US" sz="37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3555" name="矩形 6"/>
          <p:cNvSpPr/>
          <p:nvPr/>
        </p:nvSpPr>
        <p:spPr>
          <a:xfrm>
            <a:off x="325438" y="3673475"/>
            <a:ext cx="8428037" cy="23066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Font typeface="Arial" panose="020B0604020202020204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这里运用了拟人的修辞手法。大雨点儿和小雨点儿是不会说话的，这里把它们当作人来写，使它们具有人的情感，把雨点儿写活了，使文章更生动，事物特点更突出，富有情趣。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5"/>
          <p:cNvGrpSpPr/>
          <p:nvPr/>
        </p:nvGrpSpPr>
        <p:grpSpPr>
          <a:xfrm>
            <a:off x="161925" y="582613"/>
            <a:ext cx="8691563" cy="5359400"/>
            <a:chOff x="1073763" y="624712"/>
            <a:chExt cx="7981134" cy="4018887"/>
          </a:xfrm>
        </p:grpSpPr>
        <p:sp>
          <p:nvSpPr>
            <p:cNvPr id="24579" name="矩形 6"/>
            <p:cNvSpPr/>
            <p:nvPr/>
          </p:nvSpPr>
          <p:spPr>
            <a:xfrm>
              <a:off x="1369685" y="624712"/>
              <a:ext cx="7390748" cy="32903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eaLnBrk="1" hangingPunct="1">
                <a:lnSpc>
                  <a:spcPts val="6700"/>
                </a:lnSpc>
                <a:buFont typeface="Arial" panose="020B0604020202020204"/>
              </a:pPr>
              <a:r>
                <a:rPr lang="en-US" altLang="zh-CN" sz="2600" b="1">
                  <a:solidFill>
                    <a:srgbClr val="000000"/>
                  </a:solidFill>
                  <a:latin typeface="宋体" panose="02010600030101010101" pitchFamily="2" charset="-122"/>
                </a:rPr>
                <a:t>    xiǎo yǔ diǎnr  huí dá     wǒ yào qù yǒu huā yǒu cǎo de dì fɑnɡ   nǐ ne</a:t>
              </a:r>
              <a:endParaRPr lang="en-US" altLang="zh-CN" sz="2600" b="1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marR="0" lvl="0" indent="0" eaLnBrk="1" hangingPunct="1">
                <a:lnSpc>
                  <a:spcPts val="6700"/>
                </a:lnSpc>
                <a:buFont typeface="Arial" panose="020B0604020202020204"/>
              </a:pPr>
              <a:r>
                <a:rPr lang="en-US" altLang="zh-CN" sz="2665" b="1" spc="0">
                  <a:solidFill>
                    <a:srgbClr val="000000"/>
                  </a:solidFill>
                  <a:latin typeface="宋体" panose="02010600030101010101" pitchFamily="2" charset="-122"/>
                </a:rPr>
                <a:t>      </a:t>
              </a:r>
              <a:endParaRPr lang="en-US" altLang="zh-CN" sz="2600" b="1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marR="0" lvl="0" indent="0" eaLnBrk="1" hangingPunct="1">
                <a:lnSpc>
                  <a:spcPts val="6700"/>
                </a:lnSpc>
                <a:buFont typeface="Arial" panose="020B0604020202020204"/>
              </a:pPr>
              <a:r>
                <a:rPr lang="en-US" altLang="zh-CN" sz="2600" b="1">
                  <a:solidFill>
                    <a:srgbClr val="000000"/>
                  </a:solidFill>
                  <a:latin typeface="宋体" panose="02010600030101010101" pitchFamily="2" charset="-122"/>
                </a:rPr>
                <a:t>dà yǔ diǎnr  shuō    wǒ yào qù méi yǒu huā méi yǒu cǎo de dì fɑnɡ。</a:t>
              </a:r>
              <a:endParaRPr lang="en-US" altLang="en-US" sz="2600" b="1"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4580" name="矩形 1"/>
            <p:cNvSpPr/>
            <p:nvPr/>
          </p:nvSpPr>
          <p:spPr>
            <a:xfrm>
              <a:off x="1073763" y="804466"/>
              <a:ext cx="7981134" cy="38391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eaLnBrk="1" hangingPunct="1">
                <a:lnSpc>
                  <a:spcPts val="9800"/>
                </a:lnSpc>
                <a:buFont typeface="Arial" panose="020B0604020202020204"/>
              </a:pPr>
              <a:r>
                <a:rPr lang="en-US" altLang="zh-CN" sz="37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</a:t>
              </a:r>
              <a:r>
                <a:rPr lang="en-US" altLang="zh-CN" sz="37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小 雨 点儿 </a:t>
              </a:r>
              <a:r>
                <a:rPr lang="en-US" altLang="zh-CN" sz="37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回答：“我要 去</a:t>
              </a:r>
              <a:r>
                <a:rPr lang="en-US" altLang="zh-CN" sz="37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有 </a:t>
              </a:r>
              <a:endParaRPr lang="en-US" altLang="zh-CN" sz="37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marL="0" marR="0" lvl="0" indent="0" eaLnBrk="1" hangingPunct="1">
                <a:lnSpc>
                  <a:spcPts val="9800"/>
                </a:lnSpc>
                <a:buFont typeface="Arial" panose="020B0604020202020204"/>
              </a:pPr>
              <a:r>
                <a:rPr lang="en-US" altLang="zh-CN" sz="37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 花 有 草 </a:t>
              </a:r>
              <a:r>
                <a:rPr lang="en-US" altLang="zh-CN" sz="37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的地 方。你呢？”</a:t>
              </a:r>
              <a:endParaRPr lang="en-US" altLang="zh-CN" sz="37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marL="0" marR="0" lvl="0" indent="0" eaLnBrk="1" hangingPunct="1">
                <a:lnSpc>
                  <a:spcPts val="9800"/>
                </a:lnSpc>
                <a:buFont typeface="Arial" panose="020B0604020202020204"/>
              </a:pPr>
              <a:r>
                <a:rPr lang="en-US" altLang="zh-CN" sz="37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 大雨 点儿 </a:t>
              </a:r>
              <a:r>
                <a:rPr lang="en-US" altLang="zh-CN" sz="37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说：“我要去</a:t>
              </a:r>
              <a:r>
                <a:rPr lang="en-US" altLang="zh-CN" sz="37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没 有 花 没      </a:t>
              </a:r>
              <a:endParaRPr lang="en-US" altLang="zh-CN" sz="37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marL="0" marR="0" lvl="0" indent="0" eaLnBrk="1" hangingPunct="1">
                <a:lnSpc>
                  <a:spcPts val="9800"/>
                </a:lnSpc>
                <a:buFont typeface="Arial" panose="020B0604020202020204"/>
              </a:pPr>
              <a:r>
                <a:rPr lang="en-US" altLang="zh-CN" sz="37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 有 草 </a:t>
              </a:r>
              <a:r>
                <a:rPr lang="en-US" altLang="zh-CN" sz="37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的地 方。”</a:t>
              </a:r>
              <a:endParaRPr lang="en-US" altLang="en-US" sz="37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5"/>
          <p:cNvSpPr txBox="1"/>
          <p:nvPr/>
        </p:nvSpPr>
        <p:spPr>
          <a:xfrm>
            <a:off x="3876150" y="1683544"/>
            <a:ext cx="5206181" cy="25622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>
              <a:lnSpc>
                <a:spcPct val="130000"/>
              </a:lnSpc>
              <a:buFont typeface="Arial" panose="020B0604020202020204"/>
            </a:pPr>
            <a:r>
              <a:rPr lang="en-US" altLang="en-US" sz="3200" b="1" spc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en-US" altLang="en-US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有花有草的地方</a:t>
            </a:r>
            <a:r>
              <a:rPr lang="en-US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”，</a:t>
            </a:r>
            <a:r>
              <a:rPr lang="en-US" altLang="en-US" sz="32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既点明小雨点儿要去的是一个美丽的地方，也暗含雨点儿与花草的关系</a:t>
            </a:r>
            <a:r>
              <a:rPr lang="en-US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5603" name="Picture 5" descr="http://s9.sinaimg.cn/mw690/003CEdz9ty6EES0vCtO18&amp;69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67544" y="1485900"/>
            <a:ext cx="3406775" cy="42243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3"/>
          <p:cNvGrpSpPr/>
          <p:nvPr/>
        </p:nvGrpSpPr>
        <p:grpSpPr>
          <a:xfrm>
            <a:off x="276225" y="1065213"/>
            <a:ext cx="8604250" cy="2586037"/>
            <a:chOff x="723900" y="812283"/>
            <a:chExt cx="6886575" cy="1940119"/>
          </a:xfrm>
        </p:grpSpPr>
        <p:sp>
          <p:nvSpPr>
            <p:cNvPr id="26628" name="矩形 1"/>
            <p:cNvSpPr/>
            <p:nvPr/>
          </p:nvSpPr>
          <p:spPr>
            <a:xfrm>
              <a:off x="723900" y="957584"/>
              <a:ext cx="6886575" cy="179481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eaLnBrk="1" hangingPunct="1">
                <a:lnSpc>
                  <a:spcPct val="200000"/>
                </a:lnSpc>
                <a:buFont typeface="Arial" panose="020B0604020202020204"/>
              </a:pPr>
              <a:r>
                <a:rPr lang="en-US" altLang="zh-CN" sz="37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不 久，有 花 有草 的地 方，花 </a:t>
              </a:r>
              <a:r>
                <a:rPr lang="en-US" altLang="zh-CN" sz="37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更红 </a:t>
              </a:r>
              <a:r>
                <a:rPr lang="en-US" altLang="zh-CN" sz="37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了，草 </a:t>
              </a:r>
              <a:r>
                <a:rPr lang="en-US" altLang="zh-CN" sz="37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更 绿</a:t>
              </a:r>
              <a:r>
                <a:rPr lang="en-US" altLang="zh-CN" sz="37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了。</a:t>
              </a:r>
              <a:endParaRPr lang="en-US" altLang="en-US" sz="37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6629" name="矩形 2"/>
            <p:cNvSpPr/>
            <p:nvPr/>
          </p:nvSpPr>
          <p:spPr>
            <a:xfrm>
              <a:off x="723900" y="812283"/>
              <a:ext cx="6753164" cy="13577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eaLnBrk="1" hangingPunct="1">
                <a:lnSpc>
                  <a:spcPts val="6700"/>
                </a:lnSpc>
                <a:buFont typeface="Arial" panose="020B0604020202020204"/>
              </a:pPr>
              <a:r>
                <a:rPr lang="en-US" altLang="zh-CN" sz="2600" b="1">
                  <a:solidFill>
                    <a:srgbClr val="000000"/>
                  </a:solidFill>
                  <a:latin typeface="宋体" panose="02010600030101010101" pitchFamily="2" charset="-122"/>
                </a:rPr>
                <a:t>      bù jiǔ   yǒu huā yǒu cǎo de dì fɑnɡ  huā ɡènɡ hónɡ le   cǎo ɡènɡ lǜ le</a:t>
              </a:r>
              <a:endParaRPr lang="en-US" altLang="en-US" sz="2600" b="1"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26627" name="矩形 4"/>
          <p:cNvSpPr/>
          <p:nvPr/>
        </p:nvSpPr>
        <p:spPr>
          <a:xfrm>
            <a:off x="192088" y="3865563"/>
            <a:ext cx="8785225" cy="1568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Font typeface="Arial" panose="020B0604020202020204"/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“更红”“更绿”说明这里的环境比以前美多了，可见小雨点儿对花草的滋润作用。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1223</Words>
  <Application>WPS 演示</Application>
  <PresentationFormat>全屏显示(4:3)</PresentationFormat>
  <Paragraphs>140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黑体</vt:lpstr>
      <vt:lpstr>Calibri</vt:lpstr>
      <vt:lpstr>Arial</vt:lpstr>
      <vt:lpstr>Calibri</vt:lpstr>
      <vt:lpstr>微软雅黑</vt:lpstr>
      <vt:lpstr>楷体_GB2312</vt:lpstr>
      <vt:lpstr>新宋体</vt:lpstr>
      <vt:lpstr>Arial Unicode MS</vt:lpstr>
      <vt:lpstr>楷体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2022-09-19T22:04:00Z</cp:lastPrinted>
  <dcterms:created xsi:type="dcterms:W3CDTF">2022-09-19T22:04:00Z</dcterms:created>
  <dcterms:modified xsi:type="dcterms:W3CDTF">2023-10-20T07:28:57Z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22D4527C53CC433BABC68A58A76B5347_12</vt:lpwstr>
  </property>
  <property fmtid="{D5CDD505-2E9C-101B-9397-08002B2CF9AE}" pid="3" name="KSOProductBuildVer">
    <vt:lpwstr>2052-12.1.0.15712</vt:lpwstr>
  </property>
</Properties>
</file>