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258" r:id="rId14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18"/>
    </p:embeddedFont>
  </p:embeddedFontLst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7803" autoAdjust="0"/>
  </p:normalViewPr>
  <p:slideViewPr>
    <p:cSldViewPr snapToGrid="0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语文园地（六）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语文精品课件 一年级上册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82167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5504259" y="1408737"/>
            <a:ext cx="296703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cs typeface="+mn-ea"/>
                <a:sym typeface="+mn-lt"/>
              </a:rPr>
              <a:t>谁会游？</a:t>
            </a:r>
            <a:endParaRPr lang="en-US" altLang="zh-CN" sz="30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cs typeface="+mn-ea"/>
                <a:sym typeface="+mn-lt"/>
              </a:rPr>
              <a:t>鱼会游。</a:t>
            </a:r>
            <a:endParaRPr lang="en-US" altLang="zh-CN" sz="30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cs typeface="+mn-ea"/>
                <a:sym typeface="+mn-lt"/>
              </a:rPr>
              <a:t>鱼儿怎样游？</a:t>
            </a:r>
            <a:endParaRPr lang="en-US" altLang="zh-CN" sz="30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cs typeface="+mn-ea"/>
                <a:sym typeface="+mn-lt"/>
              </a:rPr>
              <a:t>摇摇尾巴摆摆头</a:t>
            </a:r>
            <a:r>
              <a:rPr lang="zh-CN" altLang="en-US" sz="3000" b="1" dirty="0" smtClean="0">
                <a:cs typeface="+mn-ea"/>
                <a:sym typeface="+mn-lt"/>
              </a:rPr>
              <a:t>。 </a:t>
            </a:r>
            <a:endParaRPr lang="en-US" altLang="zh-CN" sz="3000" b="1" dirty="0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85548" y="1799262"/>
            <a:ext cx="3649828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43861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icture 4" descr="E:\孙巧灵\2016秋上\上课课件\制作\R一语上\人一语大课堂（正文）\ZQ11.tif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7432" y="1820697"/>
            <a:ext cx="4004072" cy="248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2"/>
          <p:cNvGrpSpPr/>
          <p:nvPr/>
        </p:nvGrpSpPr>
        <p:grpSpPr bwMode="auto">
          <a:xfrm>
            <a:off x="871031" y="1243590"/>
            <a:ext cx="1880643" cy="725377"/>
            <a:chOff x="480357" y="835848"/>
            <a:chExt cx="2507880" cy="967530"/>
          </a:xfrm>
        </p:grpSpPr>
        <p:sp>
          <p:nvSpPr>
            <p:cNvPr id="5" name="矩形 1"/>
            <p:cNvSpPr>
              <a:spLocks noChangeArrowheads="1"/>
            </p:cNvSpPr>
            <p:nvPr/>
          </p:nvSpPr>
          <p:spPr bwMode="auto">
            <a:xfrm>
              <a:off x="480357" y="1249174"/>
              <a:ext cx="2507880" cy="554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连 一 连</a:t>
              </a:r>
              <a:r>
                <a:rPr lang="zh-CN" altLang="zh-CN" sz="2100" b="1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13807" y="835848"/>
              <a:ext cx="1729779" cy="4721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700" b="1" dirty="0" err="1">
                  <a:cs typeface="+mn-ea"/>
                  <a:sym typeface="+mn-lt"/>
                </a:rPr>
                <a:t>lián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lián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Picture 1" descr="C:\Users\Administrator\AppData\Roaming\Tencent\Users\541737432\QQ\WinTemp\RichOle\4JPW3[B1WPRQBD0A_5QQR_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84520" y="2218134"/>
            <a:ext cx="2215968" cy="184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2"/>
          <p:cNvGrpSpPr/>
          <p:nvPr/>
        </p:nvGrpSpPr>
        <p:grpSpPr bwMode="auto">
          <a:xfrm>
            <a:off x="1023938" y="1343025"/>
            <a:ext cx="3114955" cy="721092"/>
            <a:chOff x="480357" y="943092"/>
            <a:chExt cx="4153213" cy="722240"/>
          </a:xfrm>
        </p:grpSpPr>
        <p:sp>
          <p:nvSpPr>
            <p:cNvPr id="10" name="矩形 1"/>
            <p:cNvSpPr>
              <a:spLocks noChangeArrowheads="1"/>
            </p:cNvSpPr>
            <p:nvPr/>
          </p:nvSpPr>
          <p:spPr bwMode="auto">
            <a:xfrm>
              <a:off x="480357" y="1249173"/>
              <a:ext cx="4153213" cy="41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读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一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读，</a:t>
              </a:r>
              <a:r>
                <a:rPr lang="zh-CN" altLang="en-US" sz="2100" b="1" dirty="0">
                  <a:latin typeface="+mn-lt"/>
                  <a:ea typeface="+mn-ea"/>
                  <a:cs typeface="+mn-ea"/>
                  <a:sym typeface="+mn-lt"/>
                </a:rPr>
                <a:t>背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一</a:t>
              </a:r>
              <a:r>
                <a:rPr lang="en-US" altLang="zh-CN" sz="21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100" b="1" dirty="0">
                  <a:latin typeface="+mn-lt"/>
                  <a:ea typeface="+mn-ea"/>
                  <a:cs typeface="+mn-ea"/>
                  <a:sym typeface="+mn-lt"/>
                </a:rPr>
                <a:t>背</a:t>
              </a:r>
              <a:r>
                <a:rPr lang="zh-CN" altLang="zh-CN" sz="2100" b="1"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zh-CN" altLang="en-US" sz="21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37540" y="943092"/>
              <a:ext cx="3285467" cy="3545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700" b="1" dirty="0">
                  <a:cs typeface="+mn-ea"/>
                  <a:sym typeface="+mn-lt"/>
                </a:rPr>
                <a:t>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bèi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bèi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3"/>
          <p:cNvGrpSpPr/>
          <p:nvPr/>
        </p:nvGrpSpPr>
        <p:grpSpPr bwMode="auto">
          <a:xfrm>
            <a:off x="4689873" y="1575197"/>
            <a:ext cx="3520250" cy="2677656"/>
            <a:chOff x="1957776" y="1079093"/>
            <a:chExt cx="4692037" cy="2676365"/>
          </a:xfrm>
        </p:grpSpPr>
        <p:sp>
          <p:nvSpPr>
            <p:cNvPr id="13" name="矩形 7"/>
            <p:cNvSpPr>
              <a:spLocks noChangeArrowheads="1"/>
            </p:cNvSpPr>
            <p:nvPr/>
          </p:nvSpPr>
          <p:spPr bwMode="auto">
            <a:xfrm>
              <a:off x="1957776" y="1079093"/>
              <a:ext cx="4572000" cy="2676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cs typeface="+mn-ea"/>
                  <a:sym typeface="+mn-lt"/>
                </a:rPr>
                <a:t>前后左右</a:t>
              </a:r>
              <a:r>
                <a:rPr lang="en-US" altLang="zh-CN" sz="2100" b="1" dirty="0">
                  <a:cs typeface="+mn-ea"/>
                  <a:sym typeface="+mn-lt"/>
                </a:rPr>
                <a:t>  </a:t>
              </a:r>
              <a:r>
                <a:rPr lang="zh-CN" altLang="zh-CN" sz="2100" b="1" dirty="0">
                  <a:cs typeface="+mn-ea"/>
                  <a:sym typeface="+mn-lt"/>
                </a:rPr>
                <a:t>东西南北</a:t>
              </a:r>
              <a:endParaRPr lang="zh-CN" altLang="zh-CN" sz="2100" b="1" dirty="0"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早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晨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起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来，面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向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太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阳。</a:t>
              </a:r>
              <a:endParaRPr lang="zh-CN" altLang="zh-CN" sz="2100" b="1" dirty="0">
                <a:solidFill>
                  <a:srgbClr val="0000FF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前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面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是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东，后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面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是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西。</a:t>
              </a:r>
              <a:endParaRPr lang="zh-CN" altLang="zh-CN" sz="2100" b="1" dirty="0">
                <a:solidFill>
                  <a:srgbClr val="0000FF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左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面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是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北，右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面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是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南。</a:t>
              </a:r>
              <a:endParaRPr lang="zh-CN" altLang="en-US" sz="2100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386253" y="1668168"/>
              <a:ext cx="818744" cy="307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 err="1">
                  <a:solidFill>
                    <a:srgbClr val="0000FF"/>
                  </a:solidFill>
                  <a:cs typeface="+mn-ea"/>
                  <a:sym typeface="+mn-lt"/>
                </a:rPr>
                <a:t>ch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é</a:t>
              </a: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n</a:t>
              </a:r>
              <a:endParaRPr lang="zh-CN" altLang="en-US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090637" y="1721720"/>
              <a:ext cx="846519" cy="307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mi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à</a:t>
              </a: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n</a:t>
              </a:r>
              <a:endParaRPr lang="zh-CN" altLang="en-US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671459" y="1721720"/>
              <a:ext cx="910617" cy="307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xi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à</a:t>
              </a: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n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ɡ</a:t>
              </a:r>
              <a:endParaRPr lang="zh-CN" altLang="en-US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385586" y="1721720"/>
              <a:ext cx="553550" cy="307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t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à</a:t>
              </a:r>
              <a:r>
                <a:rPr lang="en-US" altLang="zh-CN" b="1" dirty="0" err="1">
                  <a:solidFill>
                    <a:srgbClr val="0000FF"/>
                  </a:solidFill>
                  <a:cs typeface="+mn-ea"/>
                  <a:sym typeface="+mn-lt"/>
                </a:rPr>
                <a:t>i</a:t>
              </a:r>
              <a:endParaRPr lang="zh-CN" altLang="en-US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814062" y="1721720"/>
              <a:ext cx="835751" cy="307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y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á</a:t>
              </a:r>
              <a:r>
                <a:rPr lang="en-US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n</a:t>
              </a:r>
              <a:r>
                <a:rPr lang="zh-CN" altLang="zh-CN" b="1" dirty="0">
                  <a:solidFill>
                    <a:srgbClr val="0000FF"/>
                  </a:solidFill>
                  <a:cs typeface="+mn-ea"/>
                  <a:sym typeface="+mn-lt"/>
                </a:rPr>
                <a:t>ɡ</a:t>
              </a:r>
              <a:endParaRPr lang="zh-CN" altLang="en-US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展 示 台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Picture 1" descr="C:\Users\Administrator\AppData\Roaming\Tencent\Users\541737432\QQ\WinTemp\RichOle\P3)$8A9N%PQX~02((T89QMC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28812" y="1271587"/>
            <a:ext cx="5654279" cy="305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读一读：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4"/>
          <p:cNvSpPr>
            <a:spLocks noChangeArrowheads="1"/>
          </p:cNvSpPr>
          <p:nvPr/>
        </p:nvSpPr>
        <p:spPr bwMode="auto">
          <a:xfrm>
            <a:off x="1009650" y="1801417"/>
            <a:ext cx="459164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cs typeface="+mn-ea"/>
                <a:sym typeface="+mn-lt"/>
              </a:rPr>
              <a:t>人</a:t>
            </a:r>
            <a:r>
              <a:rPr lang="en-US" altLang="zh-CN" sz="2700" b="1">
                <a:cs typeface="+mn-ea"/>
                <a:sym typeface="+mn-lt"/>
              </a:rPr>
              <a:t> </a:t>
            </a:r>
            <a:r>
              <a:rPr lang="zh-CN" altLang="en-US" sz="2700" b="1">
                <a:cs typeface="+mn-ea"/>
                <a:sym typeface="+mn-lt"/>
              </a:rPr>
              <a:t>民</a:t>
            </a:r>
            <a:r>
              <a:rPr lang="en-US" altLang="zh-CN" sz="2700" b="1">
                <a:cs typeface="+mn-ea"/>
                <a:sym typeface="+mn-lt"/>
              </a:rPr>
              <a:t> </a:t>
            </a:r>
            <a:r>
              <a:rPr lang="zh-CN" altLang="en-US" sz="2700" b="1">
                <a:cs typeface="+mn-ea"/>
                <a:sym typeface="+mn-lt"/>
              </a:rPr>
              <a:t>路   电</a:t>
            </a:r>
            <a:r>
              <a:rPr lang="en-US" altLang="zh-CN" sz="2700" b="1">
                <a:cs typeface="+mn-ea"/>
                <a:sym typeface="+mn-lt"/>
              </a:rPr>
              <a:t> </a:t>
            </a:r>
            <a:r>
              <a:rPr lang="zh-CN" altLang="en-US" sz="2700" b="1">
                <a:cs typeface="+mn-ea"/>
                <a:sym typeface="+mn-lt"/>
              </a:rPr>
              <a:t>影</a:t>
            </a:r>
            <a:r>
              <a:rPr lang="en-US" altLang="zh-CN" sz="2700" b="1">
                <a:cs typeface="+mn-ea"/>
                <a:sym typeface="+mn-lt"/>
              </a:rPr>
              <a:t> </a:t>
            </a:r>
            <a:r>
              <a:rPr lang="zh-CN" altLang="en-US" sz="2700" b="1">
                <a:cs typeface="+mn-ea"/>
                <a:sym typeface="+mn-lt"/>
              </a:rPr>
              <a:t>院</a:t>
            </a:r>
            <a:r>
              <a:rPr lang="en-US" altLang="zh-CN" sz="2700" b="1">
                <a:cs typeface="+mn-ea"/>
                <a:sym typeface="+mn-lt"/>
              </a:rPr>
              <a:t>   </a:t>
            </a:r>
            <a:r>
              <a:rPr lang="zh-CN" altLang="en-US" sz="2700" b="1">
                <a:cs typeface="+mn-ea"/>
                <a:sym typeface="+mn-lt"/>
              </a:rPr>
              <a:t>卫</a:t>
            </a:r>
            <a:r>
              <a:rPr lang="en-US" altLang="zh-CN" sz="2700" b="1">
                <a:cs typeface="+mn-ea"/>
                <a:sym typeface="+mn-lt"/>
              </a:rPr>
              <a:t> </a:t>
            </a:r>
            <a:r>
              <a:rPr lang="zh-CN" altLang="en-US" sz="2700" b="1">
                <a:cs typeface="+mn-ea"/>
                <a:sym typeface="+mn-lt"/>
              </a:rPr>
              <a:t>生</a:t>
            </a:r>
            <a:r>
              <a:rPr lang="en-US" altLang="zh-CN" sz="2700" b="1">
                <a:cs typeface="+mn-ea"/>
                <a:sym typeface="+mn-lt"/>
              </a:rPr>
              <a:t> </a:t>
            </a:r>
            <a:r>
              <a:rPr lang="zh-CN" altLang="en-US" sz="2700" b="1">
                <a:cs typeface="+mn-ea"/>
                <a:sym typeface="+mn-lt"/>
              </a:rPr>
              <a:t>院 </a:t>
            </a:r>
            <a:endParaRPr lang="zh-CN" altLang="en-US" sz="2700" b="1">
              <a:cs typeface="+mn-ea"/>
              <a:sym typeface="+mn-lt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710804" y="1400883"/>
            <a:ext cx="6343147" cy="346249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indent="266700">
              <a:defRPr/>
            </a:pP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rén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mín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lù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    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diàn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yǐnɡ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yuàn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wèi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shēnɡ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yuàn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  <a:endParaRPr lang="en-US" altLang="zh-CN" sz="2400" b="1" dirty="0">
              <a:cs typeface="+mn-ea"/>
              <a:sym typeface="+mn-lt"/>
            </a:endParaRPr>
          </a:p>
        </p:txBody>
      </p:sp>
      <p:sp>
        <p:nvSpPr>
          <p:cNvPr id="6" name="矩形 16"/>
          <p:cNvSpPr>
            <a:spLocks noChangeArrowheads="1"/>
          </p:cNvSpPr>
          <p:nvPr/>
        </p:nvSpPr>
        <p:spPr bwMode="auto">
          <a:xfrm>
            <a:off x="978694" y="2875360"/>
            <a:ext cx="294696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cs typeface="+mn-ea"/>
                <a:sym typeface="+mn-lt"/>
              </a:rPr>
              <a:t>小 卖 部   报 刊 亭</a:t>
            </a:r>
            <a:endParaRPr lang="zh-CN" altLang="en-US" sz="2700" b="1">
              <a:cs typeface="+mn-ea"/>
              <a:sym typeface="+mn-lt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657225" y="2554002"/>
            <a:ext cx="4055597" cy="346249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indent="266700">
              <a:defRPr/>
            </a:pP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xiǎo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mài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bù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    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bào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kān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  <a:r>
              <a:rPr lang="en-US" altLang="zh-CN" sz="1800" b="1" dirty="0" err="1">
                <a:solidFill>
                  <a:srgbClr val="00B050"/>
                </a:solidFill>
                <a:cs typeface="+mn-ea"/>
                <a:sym typeface="+mn-lt"/>
              </a:rPr>
              <a:t>tínɡ</a:t>
            </a:r>
            <a:r>
              <a:rPr lang="en-US" altLang="zh-CN" sz="1800" b="1" dirty="0">
                <a:solidFill>
                  <a:srgbClr val="00B050"/>
                </a:solidFill>
                <a:cs typeface="+mn-ea"/>
                <a:sym typeface="+mn-lt"/>
              </a:rPr>
              <a:t> </a:t>
            </a:r>
            <a:endParaRPr lang="en-US" altLang="zh-CN" sz="1800" b="1" dirty="0">
              <a:solidFill>
                <a:srgbClr val="00B050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34100" y="1746647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5"/>
          <p:cNvGrpSpPr/>
          <p:nvPr/>
        </p:nvGrpSpPr>
        <p:grpSpPr bwMode="auto">
          <a:xfrm>
            <a:off x="1290208" y="1246585"/>
            <a:ext cx="4304109" cy="3047408"/>
            <a:chOff x="2266949" y="447675"/>
            <a:chExt cx="5738813" cy="3047385"/>
          </a:xfrm>
        </p:grpSpPr>
        <p:sp>
          <p:nvSpPr>
            <p:cNvPr id="12" name="矩形 1"/>
            <p:cNvSpPr>
              <a:spLocks noChangeArrowheads="1"/>
            </p:cNvSpPr>
            <p:nvPr/>
          </p:nvSpPr>
          <p:spPr bwMode="auto">
            <a:xfrm>
              <a:off x="2266949" y="817424"/>
              <a:ext cx="5667376" cy="2677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古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朗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月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行（节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选）</a:t>
              </a:r>
              <a:endParaRPr lang="zh-CN" altLang="zh-CN" sz="2100" b="1" dirty="0">
                <a:solidFill>
                  <a:srgbClr val="0000FF"/>
                </a:solidFill>
                <a:cs typeface="+mn-ea"/>
                <a:sym typeface="+mn-lt"/>
              </a:endParaRPr>
            </a:p>
            <a:p>
              <a:pPr algn="ctr"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［唐］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李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白</a:t>
              </a:r>
              <a:endParaRPr lang="en-US" altLang="zh-CN" sz="2100" b="1" dirty="0">
                <a:solidFill>
                  <a:srgbClr val="0000FF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小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时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不识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月，呼作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白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玉盘。</a:t>
              </a:r>
              <a:endParaRPr lang="zh-CN" altLang="zh-CN" sz="2100" b="1" dirty="0">
                <a:solidFill>
                  <a:srgbClr val="0000FF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  <a:buFont typeface="Arial" panose="020B0604020202020204" pitchFamily="34" charset="0"/>
                <a:buNone/>
              </a:pP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又疑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瑶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台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镜，飞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在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青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云</a:t>
              </a:r>
              <a:r>
                <a:rPr lang="en-US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 </a:t>
              </a:r>
              <a:r>
                <a:rPr lang="zh-CN" altLang="zh-CN" sz="2100" b="1" dirty="0">
                  <a:solidFill>
                    <a:srgbClr val="0000FF"/>
                  </a:solidFill>
                  <a:cs typeface="+mn-ea"/>
                  <a:sym typeface="+mn-lt"/>
                </a:rPr>
                <a:t>端。</a:t>
              </a:r>
              <a:endParaRPr lang="zh-CN" altLang="zh-CN" sz="2100" b="1" dirty="0">
                <a:solidFill>
                  <a:srgbClr val="0000FF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4"/>
            <p:cNvSpPr>
              <a:spLocks noChangeArrowheads="1"/>
            </p:cNvSpPr>
            <p:nvPr/>
          </p:nvSpPr>
          <p:spPr bwMode="auto">
            <a:xfrm>
              <a:off x="2290761" y="447675"/>
              <a:ext cx="5715001" cy="254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ts val="5025"/>
                </a:lnSpc>
              </a:pPr>
              <a:r>
                <a:rPr lang="en-US" altLang="zh-CN" sz="1500" dirty="0">
                  <a:cs typeface="+mn-ea"/>
                  <a:sym typeface="+mn-lt"/>
                </a:rPr>
                <a:t>              </a:t>
              </a:r>
              <a:r>
                <a:rPr lang="zh-CN" altLang="zh-CN" sz="1500" dirty="0">
                  <a:cs typeface="+mn-ea"/>
                  <a:sym typeface="+mn-lt"/>
                </a:rPr>
                <a:t>ɡǔ</a:t>
              </a:r>
              <a:r>
                <a:rPr lang="en-US" altLang="zh-CN" sz="1500" dirty="0">
                  <a:cs typeface="+mn-ea"/>
                  <a:sym typeface="+mn-lt"/>
                </a:rPr>
                <a:t>  l</a:t>
              </a:r>
              <a:r>
                <a:rPr lang="zh-CN" altLang="zh-CN" sz="1500" dirty="0">
                  <a:cs typeface="+mn-ea"/>
                  <a:sym typeface="+mn-lt"/>
                </a:rPr>
                <a:t>ǎ</a:t>
              </a:r>
              <a:r>
                <a:rPr lang="en-US" altLang="zh-CN" sz="1500" dirty="0">
                  <a:cs typeface="+mn-ea"/>
                  <a:sym typeface="+mn-lt"/>
                </a:rPr>
                <a:t>n</a:t>
              </a:r>
              <a:r>
                <a:rPr lang="zh-CN" altLang="zh-CN" sz="1500" dirty="0">
                  <a:cs typeface="+mn-ea"/>
                  <a:sym typeface="+mn-lt"/>
                </a:rPr>
                <a:t>ɡ</a:t>
              </a:r>
              <a:r>
                <a:rPr lang="en-US" altLang="zh-CN" sz="1500" dirty="0">
                  <a:cs typeface="+mn-ea"/>
                  <a:sym typeface="+mn-lt"/>
                </a:rPr>
                <a:t> </a:t>
              </a:r>
              <a:r>
                <a:rPr lang="en-US" altLang="zh-CN" sz="1500" dirty="0" err="1">
                  <a:cs typeface="+mn-ea"/>
                  <a:sym typeface="+mn-lt"/>
                </a:rPr>
                <a:t>yu</a:t>
              </a:r>
              <a:r>
                <a:rPr lang="zh-CN" altLang="zh-CN" sz="1500" dirty="0">
                  <a:cs typeface="+mn-ea"/>
                  <a:sym typeface="+mn-lt"/>
                </a:rPr>
                <a:t>è</a:t>
              </a:r>
              <a:r>
                <a:rPr lang="en-US" altLang="zh-CN" sz="1500" dirty="0">
                  <a:cs typeface="+mn-ea"/>
                  <a:sym typeface="+mn-lt"/>
                </a:rPr>
                <a:t>  x</a:t>
              </a:r>
              <a:r>
                <a:rPr lang="zh-CN" altLang="zh-CN" sz="1500" dirty="0">
                  <a:cs typeface="+mn-ea"/>
                  <a:sym typeface="+mn-lt"/>
                </a:rPr>
                <a:t>í</a:t>
              </a:r>
              <a:r>
                <a:rPr lang="en-US" altLang="zh-CN" sz="1500" dirty="0">
                  <a:cs typeface="+mn-ea"/>
                  <a:sym typeface="+mn-lt"/>
                </a:rPr>
                <a:t>n</a:t>
              </a:r>
              <a:r>
                <a:rPr lang="zh-CN" altLang="zh-CN" sz="1500" dirty="0">
                  <a:cs typeface="+mn-ea"/>
                  <a:sym typeface="+mn-lt"/>
                </a:rPr>
                <a:t>ɡ</a:t>
              </a:r>
              <a:r>
                <a:rPr lang="en-US" altLang="zh-CN" sz="1500" dirty="0">
                  <a:cs typeface="+mn-ea"/>
                  <a:sym typeface="+mn-lt"/>
                </a:rPr>
                <a:t>    ji</a:t>
              </a:r>
              <a:r>
                <a:rPr lang="zh-CN" altLang="zh-CN" sz="1500" dirty="0">
                  <a:cs typeface="+mn-ea"/>
                  <a:sym typeface="+mn-lt"/>
                </a:rPr>
                <a:t>é</a:t>
              </a:r>
              <a:r>
                <a:rPr lang="en-US" altLang="zh-CN" sz="1500" dirty="0">
                  <a:cs typeface="+mn-ea"/>
                  <a:sym typeface="+mn-lt"/>
                </a:rPr>
                <a:t> </a:t>
              </a:r>
              <a:r>
                <a:rPr lang="en-US" altLang="zh-CN" sz="1500" dirty="0" err="1">
                  <a:cs typeface="+mn-ea"/>
                  <a:sym typeface="+mn-lt"/>
                </a:rPr>
                <a:t>xu</a:t>
              </a:r>
              <a:r>
                <a:rPr lang="zh-CN" altLang="zh-CN" sz="1500" dirty="0">
                  <a:cs typeface="+mn-ea"/>
                  <a:sym typeface="+mn-lt"/>
                </a:rPr>
                <a:t>ǎ</a:t>
              </a:r>
              <a:r>
                <a:rPr lang="en-US" altLang="zh-CN" sz="1500" dirty="0">
                  <a:cs typeface="+mn-ea"/>
                  <a:sym typeface="+mn-lt"/>
                </a:rPr>
                <a:t>n</a:t>
              </a:r>
              <a:endParaRPr lang="zh-CN" altLang="zh-CN" sz="1500" dirty="0">
                <a:cs typeface="+mn-ea"/>
                <a:sym typeface="+mn-lt"/>
              </a:endParaRPr>
            </a:p>
            <a:p>
              <a:pPr algn="ctr">
                <a:lnSpc>
                  <a:spcPts val="5025"/>
                </a:lnSpc>
              </a:pPr>
              <a:r>
                <a:rPr lang="en-US" altLang="zh-CN" sz="1500" b="1" dirty="0">
                  <a:cs typeface="+mn-ea"/>
                  <a:sym typeface="+mn-lt"/>
                </a:rPr>
                <a:t> t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r>
                <a:rPr lang="zh-CN" altLang="zh-CN" sz="1500" b="1" dirty="0">
                  <a:cs typeface="+mn-ea"/>
                  <a:sym typeface="+mn-lt"/>
                </a:rPr>
                <a:t>ɡ</a:t>
              </a:r>
              <a:r>
                <a:rPr lang="en-US" altLang="zh-CN" sz="1500" b="1" dirty="0">
                  <a:cs typeface="+mn-ea"/>
                  <a:sym typeface="+mn-lt"/>
                </a:rPr>
                <a:t>    l</a:t>
              </a:r>
              <a:r>
                <a:rPr lang="zh-CN" altLang="zh-CN" sz="1500" b="1" dirty="0">
                  <a:cs typeface="+mn-ea"/>
                  <a:sym typeface="+mn-lt"/>
                </a:rPr>
                <a:t>ǐ</a:t>
              </a:r>
              <a:r>
                <a:rPr lang="en-US" altLang="zh-CN" sz="1500" b="1" dirty="0">
                  <a:cs typeface="+mn-ea"/>
                  <a:sym typeface="+mn-lt"/>
                </a:rPr>
                <a:t>  b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endParaRPr lang="zh-CN" altLang="zh-CN" sz="1500" b="1" dirty="0">
                <a:cs typeface="+mn-ea"/>
                <a:sym typeface="+mn-lt"/>
              </a:endParaRPr>
            </a:p>
            <a:p>
              <a:pPr>
                <a:lnSpc>
                  <a:spcPts val="5025"/>
                </a:lnSpc>
              </a:pPr>
              <a:r>
                <a:rPr lang="en-US" altLang="zh-CN" sz="1500" b="1" dirty="0">
                  <a:cs typeface="+mn-ea"/>
                  <a:sym typeface="+mn-lt"/>
                </a:rPr>
                <a:t>xi</a:t>
              </a:r>
              <a:r>
                <a:rPr lang="zh-CN" altLang="zh-CN" sz="1500" b="1" dirty="0">
                  <a:cs typeface="+mn-ea"/>
                  <a:sym typeface="+mn-lt"/>
                </a:rPr>
                <a:t>ǎ</a:t>
              </a:r>
              <a:r>
                <a:rPr lang="en-US" altLang="zh-CN" sz="1500" b="1" dirty="0">
                  <a:cs typeface="+mn-ea"/>
                  <a:sym typeface="+mn-lt"/>
                </a:rPr>
                <a:t>o </a:t>
              </a:r>
              <a:r>
                <a:rPr lang="en-US" altLang="zh-CN" sz="1500" b="1" dirty="0" err="1">
                  <a:cs typeface="+mn-ea"/>
                  <a:sym typeface="+mn-lt"/>
                </a:rPr>
                <a:t>sh</a:t>
              </a:r>
              <a:r>
                <a:rPr lang="zh-CN" altLang="zh-CN" sz="1500" b="1" dirty="0">
                  <a:cs typeface="+mn-ea"/>
                  <a:sym typeface="+mn-lt"/>
                </a:rPr>
                <a:t>í</a:t>
              </a:r>
              <a:r>
                <a:rPr lang="en-US" altLang="zh-CN" sz="1500" b="1" dirty="0">
                  <a:cs typeface="+mn-ea"/>
                  <a:sym typeface="+mn-lt"/>
                </a:rPr>
                <a:t> b</a:t>
              </a:r>
              <a:r>
                <a:rPr lang="zh-CN" altLang="zh-CN" sz="1500" b="1" dirty="0">
                  <a:cs typeface="+mn-ea"/>
                  <a:sym typeface="+mn-lt"/>
                </a:rPr>
                <a:t>ù</a:t>
              </a:r>
              <a:r>
                <a:rPr lang="en-US" altLang="zh-CN" sz="1500" b="1" dirty="0">
                  <a:cs typeface="+mn-ea"/>
                  <a:sym typeface="+mn-lt"/>
                </a:rPr>
                <a:t> </a:t>
              </a:r>
              <a:r>
                <a:rPr lang="en-US" altLang="zh-CN" sz="1500" b="1" dirty="0" err="1">
                  <a:cs typeface="+mn-ea"/>
                  <a:sym typeface="+mn-lt"/>
                </a:rPr>
                <a:t>sh</a:t>
              </a:r>
              <a:r>
                <a:rPr lang="zh-CN" altLang="zh-CN" sz="1500" b="1" dirty="0">
                  <a:cs typeface="+mn-ea"/>
                  <a:sym typeface="+mn-lt"/>
                </a:rPr>
                <a:t>í</a:t>
              </a:r>
              <a:r>
                <a:rPr lang="en-US" altLang="zh-CN" sz="1500" b="1" dirty="0">
                  <a:cs typeface="+mn-ea"/>
                  <a:sym typeface="+mn-lt"/>
                </a:rPr>
                <a:t> </a:t>
              </a:r>
              <a:r>
                <a:rPr lang="en-US" altLang="zh-CN" sz="1500" b="1" dirty="0" err="1">
                  <a:cs typeface="+mn-ea"/>
                  <a:sym typeface="+mn-lt"/>
                </a:rPr>
                <a:t>yu</a:t>
              </a:r>
              <a:r>
                <a:rPr lang="zh-CN" altLang="zh-CN" sz="1500" b="1" dirty="0">
                  <a:cs typeface="+mn-ea"/>
                  <a:sym typeface="+mn-lt"/>
                </a:rPr>
                <a:t>è</a:t>
              </a:r>
              <a:r>
                <a:rPr lang="en-US" altLang="zh-CN" sz="1500" b="1" dirty="0">
                  <a:cs typeface="+mn-ea"/>
                  <a:sym typeface="+mn-lt"/>
                </a:rPr>
                <a:t>  h</a:t>
              </a:r>
              <a:r>
                <a:rPr lang="zh-CN" altLang="zh-CN" sz="1500" b="1" dirty="0">
                  <a:cs typeface="+mn-ea"/>
                  <a:sym typeface="+mn-lt"/>
                </a:rPr>
                <a:t>ū</a:t>
              </a:r>
              <a:r>
                <a:rPr lang="en-US" altLang="zh-CN" sz="1500" b="1" dirty="0">
                  <a:cs typeface="+mn-ea"/>
                  <a:sym typeface="+mn-lt"/>
                </a:rPr>
                <a:t> </a:t>
              </a:r>
              <a:r>
                <a:rPr lang="en-US" altLang="zh-CN" sz="1500" b="1" dirty="0" err="1">
                  <a:cs typeface="+mn-ea"/>
                  <a:sym typeface="+mn-lt"/>
                </a:rPr>
                <a:t>zu</a:t>
              </a:r>
              <a:r>
                <a:rPr lang="zh-CN" altLang="zh-CN" sz="1500" b="1" dirty="0">
                  <a:cs typeface="+mn-ea"/>
                  <a:sym typeface="+mn-lt"/>
                </a:rPr>
                <a:t>ò</a:t>
              </a:r>
              <a:r>
                <a:rPr lang="en-US" altLang="zh-CN" sz="1500" b="1" dirty="0">
                  <a:cs typeface="+mn-ea"/>
                  <a:sym typeface="+mn-lt"/>
                </a:rPr>
                <a:t> b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r>
                <a:rPr lang="en-US" altLang="zh-CN" sz="1500" b="1" dirty="0">
                  <a:cs typeface="+mn-ea"/>
                  <a:sym typeface="+mn-lt"/>
                </a:rPr>
                <a:t> y</a:t>
              </a:r>
              <a:r>
                <a:rPr lang="zh-CN" altLang="zh-CN" sz="1500" b="1" dirty="0">
                  <a:cs typeface="+mn-ea"/>
                  <a:sym typeface="+mn-lt"/>
                </a:rPr>
                <a:t>ù</a:t>
              </a:r>
              <a:r>
                <a:rPr lang="en-US" altLang="zh-CN" sz="1500" b="1" dirty="0">
                  <a:cs typeface="+mn-ea"/>
                  <a:sym typeface="+mn-lt"/>
                </a:rPr>
                <a:t> p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endParaRPr lang="zh-CN" altLang="zh-CN" sz="1500" b="1" dirty="0">
                <a:cs typeface="+mn-ea"/>
                <a:sym typeface="+mn-lt"/>
              </a:endParaRPr>
            </a:p>
            <a:p>
              <a:pPr>
                <a:lnSpc>
                  <a:spcPts val="5025"/>
                </a:lnSpc>
              </a:pPr>
              <a:r>
                <a:rPr lang="en-US" altLang="zh-CN" sz="1500" b="1" dirty="0">
                  <a:cs typeface="+mn-ea"/>
                  <a:sym typeface="+mn-lt"/>
                </a:rPr>
                <a:t>y</a:t>
              </a:r>
              <a:r>
                <a:rPr lang="zh-CN" altLang="zh-CN" sz="1500" b="1" dirty="0">
                  <a:cs typeface="+mn-ea"/>
                  <a:sym typeface="+mn-lt"/>
                </a:rPr>
                <a:t>ò</a:t>
              </a:r>
              <a:r>
                <a:rPr lang="en-US" altLang="zh-CN" sz="1500" b="1" dirty="0">
                  <a:cs typeface="+mn-ea"/>
                  <a:sym typeface="+mn-lt"/>
                </a:rPr>
                <a:t>u y</a:t>
              </a:r>
              <a:r>
                <a:rPr lang="zh-CN" altLang="zh-CN" sz="1500" b="1" dirty="0">
                  <a:cs typeface="+mn-ea"/>
                  <a:sym typeface="+mn-lt"/>
                </a:rPr>
                <a:t>í</a:t>
              </a:r>
              <a:r>
                <a:rPr lang="en-US" altLang="zh-CN" sz="1500" b="1" dirty="0">
                  <a:cs typeface="+mn-ea"/>
                  <a:sym typeface="+mn-lt"/>
                </a:rPr>
                <a:t> y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>
                  <a:cs typeface="+mn-ea"/>
                  <a:sym typeface="+mn-lt"/>
                </a:rPr>
                <a:t>o t</a:t>
              </a:r>
              <a:r>
                <a:rPr lang="zh-CN" altLang="zh-CN" sz="1500" b="1" dirty="0">
                  <a:cs typeface="+mn-ea"/>
                  <a:sym typeface="+mn-lt"/>
                </a:rPr>
                <a:t>á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r>
                <a:rPr lang="en-US" altLang="zh-CN" sz="1500" b="1" dirty="0">
                  <a:cs typeface="+mn-ea"/>
                  <a:sym typeface="+mn-lt"/>
                </a:rPr>
                <a:t> j</a:t>
              </a:r>
              <a:r>
                <a:rPr lang="zh-CN" altLang="zh-CN" sz="1500" b="1" dirty="0">
                  <a:cs typeface="+mn-ea"/>
                  <a:sym typeface="+mn-lt"/>
                </a:rPr>
                <a:t>ì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r>
                <a:rPr lang="zh-CN" altLang="zh-CN" sz="1500" b="1" dirty="0">
                  <a:cs typeface="+mn-ea"/>
                  <a:sym typeface="+mn-lt"/>
                </a:rPr>
                <a:t>ɡ</a:t>
              </a:r>
              <a:r>
                <a:rPr lang="en-US" altLang="zh-CN" sz="1500" b="1" dirty="0">
                  <a:cs typeface="+mn-ea"/>
                  <a:sym typeface="+mn-lt"/>
                </a:rPr>
                <a:t>  f</a:t>
              </a:r>
              <a:r>
                <a:rPr lang="zh-CN" altLang="zh-CN" sz="1500" b="1" dirty="0">
                  <a:cs typeface="+mn-ea"/>
                  <a:sym typeface="+mn-lt"/>
                </a:rPr>
                <a:t>ē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r>
                <a:rPr lang="en-US" altLang="zh-CN" sz="1500" b="1" dirty="0">
                  <a:cs typeface="+mn-ea"/>
                  <a:sym typeface="+mn-lt"/>
                </a:rPr>
                <a:t> z</a:t>
              </a:r>
              <a:r>
                <a:rPr lang="zh-CN" altLang="zh-CN" sz="1500" b="1" dirty="0">
                  <a:cs typeface="+mn-ea"/>
                  <a:sym typeface="+mn-lt"/>
                </a:rPr>
                <a:t>à</a:t>
              </a:r>
              <a:r>
                <a:rPr lang="en-US" altLang="zh-CN" sz="1500" b="1" dirty="0" err="1">
                  <a:cs typeface="+mn-ea"/>
                  <a:sym typeface="+mn-lt"/>
                </a:rPr>
                <a:t>i</a:t>
              </a:r>
              <a:r>
                <a:rPr lang="en-US" altLang="zh-CN" sz="1500" b="1" dirty="0">
                  <a:cs typeface="+mn-ea"/>
                  <a:sym typeface="+mn-lt"/>
                </a:rPr>
                <a:t> q</a:t>
              </a:r>
              <a:r>
                <a:rPr lang="zh-CN" altLang="zh-CN" sz="1500" b="1" dirty="0">
                  <a:cs typeface="+mn-ea"/>
                  <a:sym typeface="+mn-lt"/>
                </a:rPr>
                <a:t>ī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r>
                <a:rPr lang="zh-CN" altLang="zh-CN" sz="1500" b="1" dirty="0">
                  <a:cs typeface="+mn-ea"/>
                  <a:sym typeface="+mn-lt"/>
                </a:rPr>
                <a:t>ɡ</a:t>
              </a:r>
              <a:r>
                <a:rPr lang="en-US" altLang="zh-CN" sz="1500" b="1" dirty="0">
                  <a:cs typeface="+mn-ea"/>
                  <a:sym typeface="+mn-lt"/>
                </a:rPr>
                <a:t> y</a:t>
              </a:r>
              <a:r>
                <a:rPr lang="zh-CN" altLang="zh-CN" sz="1500" b="1" dirty="0">
                  <a:cs typeface="+mn-ea"/>
                  <a:sym typeface="+mn-lt"/>
                </a:rPr>
                <a:t>ú</a:t>
              </a:r>
              <a:r>
                <a:rPr lang="en-US" altLang="zh-CN" sz="1500" b="1" dirty="0">
                  <a:cs typeface="+mn-ea"/>
                  <a:sym typeface="+mn-lt"/>
                </a:rPr>
                <a:t>n du</a:t>
              </a:r>
              <a:r>
                <a:rPr lang="zh-CN" altLang="zh-CN" sz="1500" b="1" dirty="0">
                  <a:cs typeface="+mn-ea"/>
                  <a:sym typeface="+mn-lt"/>
                </a:rPr>
                <a:t>ā</a:t>
              </a:r>
              <a:r>
                <a:rPr lang="en-US" altLang="zh-CN" sz="1500" b="1" dirty="0">
                  <a:cs typeface="+mn-ea"/>
                  <a:sym typeface="+mn-lt"/>
                </a:rPr>
                <a:t>n</a:t>
              </a:r>
              <a:endParaRPr lang="zh-CN" altLang="zh-CN" sz="1500" b="1" dirty="0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34100" y="1746647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"/>
          <p:cNvSpPr txBox="1">
            <a:spLocks noChangeArrowheads="1"/>
          </p:cNvSpPr>
          <p:nvPr/>
        </p:nvSpPr>
        <p:spPr bwMode="auto">
          <a:xfrm>
            <a:off x="976312" y="1570435"/>
            <a:ext cx="4938713" cy="2593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小时不（        ），</a:t>
            </a:r>
            <a:endParaRPr lang="zh-CN" altLang="en-US" sz="4100" b="1"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呼作（         ）。</a:t>
            </a:r>
            <a:endParaRPr lang="zh-CN" altLang="en-US" sz="4100" b="1"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又疑（         ），</a:t>
            </a:r>
            <a:endParaRPr lang="zh-CN" altLang="en-US" sz="4100" b="1">
              <a:cs typeface="+mn-ea"/>
              <a:sym typeface="+mn-lt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飞在（         ）。</a:t>
            </a:r>
            <a:endParaRPr lang="zh-CN" altLang="en-US" sz="4100" b="1">
              <a:cs typeface="+mn-ea"/>
              <a:sym typeface="+mn-lt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002757" y="1613298"/>
            <a:ext cx="15692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0000"/>
                </a:solidFill>
                <a:cs typeface="+mn-ea"/>
                <a:sym typeface="+mn-lt"/>
              </a:rPr>
              <a:t>识月</a:t>
            </a:r>
            <a:endParaRPr lang="zh-CN" altLang="en-US" sz="27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326052" y="2284810"/>
            <a:ext cx="190738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白玉盘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341960" y="2887431"/>
            <a:ext cx="190738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瑶台镜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341960" y="3509450"/>
            <a:ext cx="1907381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青云端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34100" y="1746647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1290208" y="1887670"/>
            <a:ext cx="2967038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谁会飞？</a:t>
            </a:r>
            <a:endParaRPr lang="en-US" altLang="zh-CN" sz="27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鸟会飞。</a:t>
            </a:r>
            <a:endParaRPr lang="en-US" altLang="zh-CN" sz="27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鸟儿怎样飞？</a:t>
            </a:r>
            <a:endParaRPr lang="en-US" altLang="zh-CN" sz="27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扇扇翅膀去又回。</a:t>
            </a:r>
            <a:endParaRPr lang="en-US" altLang="zh-CN" sz="2700" b="1" dirty="0">
              <a:cs typeface="+mn-ea"/>
              <a:sym typeface="+mn-lt"/>
            </a:endParaRPr>
          </a:p>
        </p:txBody>
      </p:sp>
      <p:pic>
        <p:nvPicPr>
          <p:cNvPr id="12" name="Picture 1" descr="C:\Users\Administrator\AppData\Roaming\Tencent\Users\541737432\QQ\WinTemp\RichOle\4QSQE3M7%KM2](Y)Z007_5U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35443" y="1999428"/>
            <a:ext cx="25860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组合 4"/>
          <p:cNvGrpSpPr/>
          <p:nvPr/>
        </p:nvGrpSpPr>
        <p:grpSpPr bwMode="auto">
          <a:xfrm>
            <a:off x="3767001" y="1295032"/>
            <a:ext cx="2089547" cy="800431"/>
            <a:chOff x="2796240" y="847068"/>
            <a:chExt cx="2785634" cy="801078"/>
          </a:xfrm>
        </p:grpSpPr>
        <p:sp>
          <p:nvSpPr>
            <p:cNvPr id="16" name="矩形 1"/>
            <p:cNvSpPr>
              <a:spLocks noChangeArrowheads="1"/>
            </p:cNvSpPr>
            <p:nvPr/>
          </p:nvSpPr>
          <p:spPr bwMode="auto">
            <a:xfrm>
              <a:off x="2809790" y="1139905"/>
              <a:ext cx="2772084" cy="5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>
                  <a:solidFill>
                    <a:srgbClr val="FF0000"/>
                  </a:solidFill>
                  <a:cs typeface="+mn-ea"/>
                  <a:sym typeface="+mn-lt"/>
                </a:rPr>
                <a:t>谁 会 飞</a:t>
              </a:r>
              <a:endParaRPr lang="zh-CN" altLang="en-US" sz="2700" b="1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796240" y="847068"/>
              <a:ext cx="2357075" cy="3234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500" b="1" dirty="0" err="1">
                  <a:cs typeface="+mn-ea"/>
                  <a:sym typeface="+mn-lt"/>
                </a:rPr>
                <a:t>shuí</a:t>
              </a:r>
              <a:r>
                <a:rPr lang="en-US" altLang="zh-CN" sz="1500" b="1" dirty="0">
                  <a:cs typeface="+mn-ea"/>
                  <a:sym typeface="+mn-lt"/>
                </a:rPr>
                <a:t>  </a:t>
              </a:r>
              <a:r>
                <a:rPr lang="en-US" altLang="zh-CN" sz="1500" b="1" dirty="0" err="1">
                  <a:cs typeface="+mn-ea"/>
                  <a:sym typeface="+mn-lt"/>
                </a:rPr>
                <a:t>huì</a:t>
              </a:r>
              <a:r>
                <a:rPr lang="en-US" altLang="zh-CN" sz="1500" b="1" dirty="0">
                  <a:cs typeface="+mn-ea"/>
                  <a:sym typeface="+mn-lt"/>
                </a:rPr>
                <a:t>   </a:t>
              </a:r>
              <a:r>
                <a:rPr lang="en-US" altLang="zh-CN" sz="1500" b="1" dirty="0" err="1">
                  <a:cs typeface="+mn-ea"/>
                  <a:sym typeface="+mn-lt"/>
                </a:rPr>
                <a:t>fēi</a:t>
              </a:r>
              <a:endParaRPr lang="zh-CN" altLang="en-US" sz="15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3382567" y="1853106"/>
            <a:ext cx="2967038" cy="228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谁会跑？</a:t>
            </a:r>
            <a:endParaRPr lang="en-US" altLang="zh-CN" sz="24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马会跑。</a:t>
            </a:r>
            <a:endParaRPr lang="en-US" altLang="zh-CN" sz="24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马儿怎样跑？</a:t>
            </a:r>
            <a:endParaRPr lang="en-US" altLang="zh-CN" sz="2400" b="1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四脚腾空仰天叫。</a:t>
            </a:r>
            <a:endParaRPr lang="en-US" altLang="zh-CN" sz="2400" b="1" dirty="0">
              <a:cs typeface="+mn-ea"/>
              <a:sym typeface="+mn-lt"/>
            </a:endParaRPr>
          </a:p>
        </p:txBody>
      </p:sp>
      <p:pic>
        <p:nvPicPr>
          <p:cNvPr id="10" name="Picture 1" descr="C:\Users\Administrator\AppData\Roaming\Tencent\Users\541737432\QQ\WinTemp\RichOle\J~63SBXIOTO%Q(QX2(S24NR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19213" y="1904391"/>
            <a:ext cx="1218009" cy="209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4"/>
          <p:cNvGrpSpPr/>
          <p:nvPr/>
        </p:nvGrpSpPr>
        <p:grpSpPr bwMode="auto">
          <a:xfrm>
            <a:off x="5952988" y="1309319"/>
            <a:ext cx="2089547" cy="800431"/>
            <a:chOff x="2796240" y="847068"/>
            <a:chExt cx="2785634" cy="801078"/>
          </a:xfrm>
        </p:grpSpPr>
        <p:sp>
          <p:nvSpPr>
            <p:cNvPr id="15" name="矩形 1"/>
            <p:cNvSpPr>
              <a:spLocks noChangeArrowheads="1"/>
            </p:cNvSpPr>
            <p:nvPr/>
          </p:nvSpPr>
          <p:spPr bwMode="auto">
            <a:xfrm>
              <a:off x="2809790" y="1139905"/>
              <a:ext cx="2772084" cy="508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700" b="1" dirty="0">
                  <a:solidFill>
                    <a:srgbClr val="FF0000"/>
                  </a:solidFill>
                  <a:cs typeface="+mn-ea"/>
                  <a:sym typeface="+mn-lt"/>
                </a:rPr>
                <a:t>谁 会 跑</a:t>
              </a:r>
              <a:endParaRPr lang="zh-CN" altLang="en-US" sz="2700" b="1" dirty="0">
                <a:solidFill>
                  <a:srgbClr val="FF0000"/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796240" y="847068"/>
              <a:ext cx="2357075" cy="3234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500" b="1" dirty="0" err="1">
                  <a:cs typeface="+mn-ea"/>
                  <a:sym typeface="+mn-lt"/>
                </a:rPr>
                <a:t>shuí</a:t>
              </a:r>
              <a:r>
                <a:rPr lang="en-US" altLang="zh-CN" sz="1500" b="1" dirty="0">
                  <a:cs typeface="+mn-ea"/>
                  <a:sym typeface="+mn-lt"/>
                </a:rPr>
                <a:t>  </a:t>
              </a:r>
              <a:r>
                <a:rPr lang="en-US" altLang="zh-CN" sz="1500" b="1" dirty="0" err="1">
                  <a:cs typeface="+mn-ea"/>
                  <a:sym typeface="+mn-lt"/>
                </a:rPr>
                <a:t>huì</a:t>
              </a:r>
              <a:r>
                <a:rPr lang="en-US" altLang="zh-CN" sz="1500" b="1" dirty="0">
                  <a:cs typeface="+mn-ea"/>
                  <a:sym typeface="+mn-lt"/>
                </a:rPr>
                <a:t>   pao</a:t>
              </a:r>
              <a:endParaRPr lang="zh-CN" altLang="en-US" sz="15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5a5jkq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WPS 演示</Application>
  <PresentationFormat>全屏显示(16:9)</PresentationFormat>
  <Paragraphs>101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罗</cp:lastModifiedBy>
  <cp:revision>3</cp:revision>
  <dcterms:created xsi:type="dcterms:W3CDTF">2020-06-05T01:58:00Z</dcterms:created>
  <dcterms:modified xsi:type="dcterms:W3CDTF">2023-10-20T07:29:35Z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4DE6D5DC5DDC4F028484AFE95E239A67_12</vt:lpwstr>
  </property>
</Properties>
</file>