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</p:sldIdLst>
  <p:sldSz cx="9144000" cy="5143500" type="screen16x9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20" d="100"/>
          <a:sy n="120" d="100"/>
        </p:scale>
        <p:origin x="-1374" y="-516"/>
      </p:cViewPr>
      <p:guideLst>
        <p:guide orient="horz" pos="162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CE6D1-D374-45AD-B310-CCFEDB2979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FD32A-6FCC-49F8-9A0C-E638A6A271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37165-D9AD-44F1-B269-A24C9C472B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17219E5-6EE9-4126-B8B4-4E6D7B08ABC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52C1BDB-3BFE-48F2-A03F-843C190C55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EFEBD1B-3478-4640-90B4-80F37AE2FC0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CBE93C9-468C-4A34-9C2D-FFE7301F72E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8B647EE-6552-4EFA-8DF8-DAB42BCD93A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968ECAD-F2EB-49F7-8B13-F11CDF5BAC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933DFFD-8976-4CA1-BD7E-888988E413B1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5100F11-42DA-4F07-97DD-D8B522855EA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938148C-21F1-4F1C-A207-9141245BF8D6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4131DA6-3262-4B65-9261-C850B11640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48EB8C-D8E1-45E8-AF2C-A666D342A467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7D0C55C-9309-4F9E-96ED-B925E589E72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A3D87EA-B620-4ED3-8B46-BA975D931E90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CDE58D2-684B-4BCD-BE85-88F3A89B71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89FD3B7-09CE-46A8-9461-336C4108A471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CF97D93-7E57-4730-B0D8-05ADD079B4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600AE-1E3E-4954-9A6F-BABA87747F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9FB2743-D384-4523-BED8-8DF72D8AAEFF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4D7BBC4-E9B8-40C7-9814-0FE0721E94E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B7E3170-D221-42EC-8E54-7CEC152A5C5C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E63274E-13A7-4C0E-AF5B-D37B7A9CE8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4959CDB-CC71-4290-9AD2-7A6BFFC88D09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</p:spPr>
        <p:txBody>
          <a:bodyPr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FF2D292-08D6-48AF-A08B-E0F1141B8EF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1A6FF-A17D-4874-8BC6-85CE20F75AC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6444-C1A9-402E-B3AE-048F61099B7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8A31C-C2CB-48BC-B8D7-1B60393EA0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1E063-2B05-4A98-91C3-3FE178BF88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7D61F-AB42-4992-9D86-7A8492A722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384E5-92F0-43AB-8553-DC81D36CA9C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26843-4EA1-475F-844D-91559F71DE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9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19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ABA1094-B24E-4E5B-B450-9070B33D9E3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defTabSz="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[7282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59" y="0"/>
            <a:ext cx="9141143" cy="5143500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301118" y="987743"/>
            <a:ext cx="7161371" cy="1645920"/>
          </a:xfrm>
          <a:prstGeom prst="round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rgbClr val="FFFFFF"/>
              </a:solidFill>
            </a:endParaRPr>
          </a:p>
        </p:txBody>
      </p:sp>
      <p:sp>
        <p:nvSpPr>
          <p:cNvPr id="6" name="WordArt 3"/>
          <p:cNvSpPr/>
          <p:nvPr/>
        </p:nvSpPr>
        <p:spPr>
          <a:xfrm>
            <a:off x="1701295" y="1199436"/>
            <a:ext cx="6311741" cy="12225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fontAlgn="base"/>
            <a:r>
              <a:rPr lang="en-US" sz="3600" b="1" strike="noStrike" noProof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9.</a:t>
            </a:r>
            <a:r>
              <a:rPr lang="zh-CN" altLang="en-US" sz="3600" b="1" strike="noStrike" noProof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明天还要远足</a:t>
            </a:r>
            <a:endParaRPr lang="zh-CN" altLang="en-US" sz="3600" b="1" strike="noStrike" noProof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80048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rgbClr val="FFFFFF"/>
              </a:solidFill>
            </a:endParaRPr>
          </a:p>
        </p:txBody>
      </p:sp>
      <p:graphicFrame>
        <p:nvGraphicFramePr>
          <p:cNvPr id="2" name="对象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229100" y="2490788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6" name="" r:id="rId2" imgW="914400" imgH="215900" progId="Equation.KSEE3">
                  <p:embed/>
                </p:oleObj>
              </mc:Choice>
              <mc:Fallback>
                <p:oleObj name="" r:id="rId2" imgW="914400" imgH="215900" progId="Equation.KSEE3">
                  <p:embed/>
                  <p:pic>
                    <p:nvPicPr>
                      <p:cNvPr id="0" name="图片 6963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29100" y="2490788"/>
                        <a:ext cx="685800" cy="16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670955" y="1707654"/>
            <a:ext cx="5828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2400" dirty="0"/>
              <a:t>这是一首极富童真的儿歌，用简洁的语言描述了秋游前夜孩子翻来覆去不能入睡的情景，表达了孩子们盼望秋游的迫切心情。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370523" y="590075"/>
            <a:ext cx="289179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>
                <a:ln w="50800" cmpd="thickThin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中心思想</a:t>
            </a:r>
            <a:endParaRPr lang="zh-CN" altLang="en-US" sz="4800" b="1" dirty="0">
              <a:ln w="50800" cmpd="thickThin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370999" y="668181"/>
            <a:ext cx="8321516" cy="3894296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7681" y="737385"/>
            <a:ext cx="289179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>
                <a:ln w="50800" cmpd="thickThin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语言积累</a:t>
            </a:r>
            <a:endParaRPr lang="zh-CN" altLang="en-US" sz="4800" b="1" dirty="0">
              <a:ln w="50800" cmpd="thickThin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24990" y="1796416"/>
            <a:ext cx="55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课内：同学  明天  地方  睡不着  洁白  柔软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824990" y="2473166"/>
            <a:ext cx="55430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课外： </a:t>
            </a:r>
            <a:endParaRPr lang="zh-CN" altLang="en-US" dirty="0"/>
          </a:p>
          <a:p>
            <a:pPr algn="ctr"/>
            <a:r>
              <a:rPr lang="zh-CN" altLang="en-US" dirty="0"/>
              <a:t> 楼梯  </a:t>
            </a:r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</a:rPr>
              <a:t>方素珍</a:t>
            </a:r>
            <a:endParaRPr lang="zh-CN" altLang="en-US" sz="1400" dirty="0">
              <a:latin typeface="楷体" panose="02010609060101010101" charset="-122"/>
              <a:ea typeface="楷体" panose="02010609060101010101" charset="-122"/>
            </a:endParaRPr>
          </a:p>
          <a:p>
            <a:pPr indent="457200" fontAlgn="auto"/>
            <a:r>
              <a:rPr lang="zh-CN" altLang="en-US" dirty="0"/>
              <a:t>我和妹妹爬楼梯，一二三，一二三，我们的脚步吞下一阶又一阶。回头看看，哇！脚步又把阶梯吐出来了！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7620" y="369095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81928" y="369093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045" y="579121"/>
            <a:ext cx="289179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>
                <a:ln w="50800" cmpd="thickThin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中心思想</a:t>
            </a:r>
            <a:endParaRPr lang="zh-CN" altLang="en-US" sz="4800" b="1">
              <a:ln w="50800" cmpd="thickThin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00225" y="2497933"/>
            <a:ext cx="55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600" dirty="0"/>
              <a:t>“</a:t>
            </a:r>
            <a:r>
              <a:rPr lang="zh-CN" altLang="en-US" sz="1600" dirty="0"/>
              <a:t>我</a:t>
            </a:r>
            <a:r>
              <a:rPr lang="en-US" altLang="zh-CN" sz="1600" dirty="0"/>
              <a:t>”</a:t>
            </a:r>
            <a:r>
              <a:rPr lang="zh-CN" altLang="en-US" sz="1600" dirty="0"/>
              <a:t>晚上怎么也睡不着是因为（         ）</a:t>
            </a:r>
            <a:endParaRPr lang="zh-CN" altLang="en-US" sz="1600" dirty="0"/>
          </a:p>
        </p:txBody>
      </p:sp>
      <p:sp>
        <p:nvSpPr>
          <p:cNvPr id="4" name="文本框 3"/>
          <p:cNvSpPr txBox="1"/>
          <p:nvPr/>
        </p:nvSpPr>
        <p:spPr>
          <a:xfrm>
            <a:off x="3742849" y="1638778"/>
            <a:ext cx="1657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/>
              <a:t>选一选。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1800225" y="3330418"/>
            <a:ext cx="55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600"/>
              <a:t>A </a:t>
            </a:r>
            <a:r>
              <a:rPr lang="zh-CN" altLang="en-US" sz="1600"/>
              <a:t>明天要考试     </a:t>
            </a:r>
            <a:r>
              <a:rPr lang="en-US" altLang="zh-CN" sz="1600"/>
              <a:t>B</a:t>
            </a:r>
            <a:r>
              <a:rPr lang="zh-CN" altLang="en-US" sz="1600"/>
              <a:t>明天要放假     </a:t>
            </a:r>
            <a:r>
              <a:rPr lang="en-US" altLang="zh-CN" sz="1600"/>
              <a:t>C</a:t>
            </a:r>
            <a:r>
              <a:rPr lang="zh-CN" altLang="en-US" sz="1600"/>
              <a:t>明天要远足</a:t>
            </a:r>
            <a:endParaRPr lang="zh-CN" altLang="en-US"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555561" y="1413511"/>
            <a:ext cx="418909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6000" b="1" dirty="0">
                <a:ln w="50800" cmpd="thickThin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谢谢观看！</a:t>
            </a:r>
            <a:endParaRPr lang="zh-CN" altLang="en-US" sz="6000" b="1" dirty="0">
              <a:ln w="50800" cmpd="thickThin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 flipH="1">
            <a:off x="934523" y="405767"/>
            <a:ext cx="677108" cy="43314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3200"/>
              <a:t>明天要远足，心中欢喜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3707904" y="555526"/>
            <a:ext cx="4457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2400" dirty="0"/>
              <a:t>秋天来了，你想不想去远足呢？海边的天空是那么明净，海水是那么蓝，云朵是那么白</a:t>
            </a:r>
            <a:r>
              <a:rPr lang="en-US" altLang="zh-CN" sz="2400" dirty="0"/>
              <a:t>……</a:t>
            </a:r>
            <a:r>
              <a:rPr lang="zh-CN" altLang="en-US" sz="2400" dirty="0"/>
              <a:t>小作者就特别想去，这不，想到明天要远足，他都激动得睡不着觉啦！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 flipH="1">
            <a:off x="1746053" y="406242"/>
            <a:ext cx="677108" cy="43314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3200">
                <a:sym typeface="+mn-ea"/>
              </a:rPr>
              <a:t>今夜难入眠，浮想多多</a:t>
            </a:r>
            <a:endParaRPr lang="zh-CN" altLang="en-US" sz="3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1931" y="472917"/>
            <a:ext cx="289179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400" b="1" dirty="0">
                <a:ln w="50800" cmpd="thickThin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学前导引</a:t>
            </a:r>
            <a:endParaRPr lang="zh-CN" altLang="en-US" sz="4400" b="1" dirty="0">
              <a:ln w="50800" cmpd="thickThin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2788" y="1273017"/>
            <a:ext cx="267938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/>
              <a:t>学习目标</a:t>
            </a:r>
            <a:endParaRPr lang="zh-CN" altLang="en-US" sz="3600" dirty="0"/>
          </a:p>
        </p:txBody>
      </p:sp>
      <p:sp>
        <p:nvSpPr>
          <p:cNvPr id="6" name="文本框 5"/>
          <p:cNvSpPr txBox="1"/>
          <p:nvPr/>
        </p:nvSpPr>
        <p:spPr>
          <a:xfrm>
            <a:off x="338381" y="2355726"/>
            <a:ext cx="84605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en-US" altLang="zh-CN" sz="2000" dirty="0"/>
              <a:t>1</a:t>
            </a:r>
            <a:r>
              <a:rPr lang="zh-CN" altLang="en-US" sz="2000" dirty="0"/>
              <a:t>、认识</a:t>
            </a:r>
            <a:r>
              <a:rPr lang="en-US" altLang="zh-CN" sz="2000" dirty="0"/>
              <a:t>11</a:t>
            </a:r>
            <a:r>
              <a:rPr lang="zh-CN" altLang="en-US" sz="2000" dirty="0"/>
              <a:t>个生字，会写</a:t>
            </a:r>
            <a:r>
              <a:rPr lang="en-US" altLang="zh-CN" sz="2000" dirty="0"/>
              <a:t>4</a:t>
            </a:r>
            <a:r>
              <a:rPr lang="zh-CN" altLang="en-US" sz="2000" dirty="0"/>
              <a:t>个生字。认识</a:t>
            </a:r>
            <a:r>
              <a:rPr lang="en-US" altLang="zh-CN" sz="2000" dirty="0"/>
              <a:t>1</a:t>
            </a:r>
            <a:r>
              <a:rPr lang="zh-CN" altLang="en-US" sz="2000" dirty="0"/>
              <a:t>个偏旁。</a:t>
            </a:r>
            <a:r>
              <a:rPr lang="zh-CN" altLang="en-US" sz="2000" dirty="0">
                <a:solidFill>
                  <a:srgbClr val="FF0000"/>
                </a:solidFill>
              </a:rPr>
              <a:t>（重点）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 indent="457200" fontAlgn="auto">
              <a:lnSpc>
                <a:spcPct val="150000"/>
              </a:lnSpc>
            </a:pPr>
            <a:r>
              <a:rPr lang="en-US" altLang="zh-CN" sz="2000" dirty="0"/>
              <a:t>2</a:t>
            </a:r>
            <a:r>
              <a:rPr lang="zh-CN" altLang="en-US" sz="2000" dirty="0"/>
              <a:t>、正确、流利地朗读课文。</a:t>
            </a:r>
            <a:r>
              <a:rPr lang="zh-CN" altLang="en-US" sz="2000" dirty="0">
                <a:solidFill>
                  <a:srgbClr val="FF0000"/>
                </a:solidFill>
              </a:rPr>
              <a:t>（重点）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 indent="457200" fontAlgn="auto">
              <a:lnSpc>
                <a:spcPct val="150000"/>
              </a:lnSpc>
            </a:pPr>
            <a:r>
              <a:rPr lang="en-US" altLang="zh-CN" sz="2000" dirty="0"/>
              <a:t>3</a:t>
            </a:r>
            <a:r>
              <a:rPr lang="zh-CN" altLang="en-US" sz="2000" dirty="0"/>
              <a:t>、体会小朋友在秋游前对外面世界无限向往的兴奋心情。。</a:t>
            </a:r>
            <a:r>
              <a:rPr lang="zh-CN" altLang="en-US" sz="2000" dirty="0">
                <a:solidFill>
                  <a:srgbClr val="FF0000"/>
                </a:solidFill>
              </a:rPr>
              <a:t>（难点）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225" y="1163030"/>
            <a:ext cx="1015663" cy="2817439"/>
          </a:xfrm>
          <a:prstGeom prst="rect">
            <a:avLst/>
          </a:prstGeom>
          <a:noFill/>
          <a:ln>
            <a:noFill/>
          </a:ln>
        </p:spPr>
        <p:txBody>
          <a:bodyPr vert="eaVert"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5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字词全解</a:t>
            </a:r>
            <a:endParaRPr lang="zh-CN" altLang="en-US" sz="5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85449" y="100917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才</a:t>
            </a:r>
            <a:endParaRPr lang="zh-CN" altLang="en-US" sz="4800"/>
          </a:p>
        </p:txBody>
      </p:sp>
      <p:sp>
        <p:nvSpPr>
          <p:cNvPr id="4" name="文本框 3"/>
          <p:cNvSpPr txBox="1"/>
          <p:nvPr/>
        </p:nvSpPr>
        <p:spPr>
          <a:xfrm>
            <a:off x="3198019" y="100917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明</a:t>
            </a:r>
            <a:endParaRPr lang="zh-CN" altLang="en-US" sz="4800"/>
          </a:p>
        </p:txBody>
      </p:sp>
      <p:sp>
        <p:nvSpPr>
          <p:cNvPr id="5" name="文本框 4"/>
          <p:cNvSpPr txBox="1"/>
          <p:nvPr/>
        </p:nvSpPr>
        <p:spPr>
          <a:xfrm>
            <a:off x="4649629" y="100917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同</a:t>
            </a:r>
            <a:endParaRPr lang="zh-CN" altLang="en-US" sz="4800"/>
          </a:p>
        </p:txBody>
      </p:sp>
      <p:sp>
        <p:nvSpPr>
          <p:cNvPr id="6" name="文本框 5"/>
          <p:cNvSpPr txBox="1"/>
          <p:nvPr/>
        </p:nvSpPr>
        <p:spPr>
          <a:xfrm>
            <a:off x="6061234" y="100917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学</a:t>
            </a:r>
            <a:endParaRPr lang="zh-CN" altLang="en-US" sz="4800"/>
          </a:p>
        </p:txBody>
      </p:sp>
      <p:sp>
        <p:nvSpPr>
          <p:cNvPr id="7" name="文本框 6"/>
          <p:cNvSpPr txBox="1"/>
          <p:nvPr/>
        </p:nvSpPr>
        <p:spPr>
          <a:xfrm>
            <a:off x="7472839" y="100917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睡</a:t>
            </a:r>
            <a:endParaRPr lang="zh-CN" altLang="en-US" sz="4800"/>
          </a:p>
        </p:txBody>
      </p:sp>
      <p:sp>
        <p:nvSpPr>
          <p:cNvPr id="8" name="文本框 7"/>
          <p:cNvSpPr txBox="1"/>
          <p:nvPr/>
        </p:nvSpPr>
        <p:spPr>
          <a:xfrm>
            <a:off x="1685449" y="234648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那</a:t>
            </a:r>
            <a:endParaRPr lang="zh-CN" altLang="en-US" sz="4800"/>
          </a:p>
        </p:txBody>
      </p:sp>
      <p:sp>
        <p:nvSpPr>
          <p:cNvPr id="9" name="文本框 8"/>
          <p:cNvSpPr txBox="1"/>
          <p:nvPr/>
        </p:nvSpPr>
        <p:spPr>
          <a:xfrm>
            <a:off x="3198019" y="234648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海</a:t>
            </a:r>
            <a:endParaRPr lang="zh-CN" altLang="en-US" sz="4800"/>
          </a:p>
        </p:txBody>
      </p:sp>
      <p:sp>
        <p:nvSpPr>
          <p:cNvPr id="10" name="文本框 9"/>
          <p:cNvSpPr txBox="1"/>
          <p:nvPr/>
        </p:nvSpPr>
        <p:spPr>
          <a:xfrm>
            <a:off x="4649629" y="234648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真</a:t>
            </a:r>
            <a:endParaRPr lang="zh-CN" altLang="en-US" sz="4800"/>
          </a:p>
        </p:txBody>
      </p:sp>
      <p:sp>
        <p:nvSpPr>
          <p:cNvPr id="11" name="文本框 10"/>
          <p:cNvSpPr txBox="1"/>
          <p:nvPr/>
        </p:nvSpPr>
        <p:spPr>
          <a:xfrm>
            <a:off x="6061234" y="234648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老</a:t>
            </a:r>
            <a:endParaRPr lang="zh-CN" altLang="en-US" sz="4800"/>
          </a:p>
        </p:txBody>
      </p:sp>
      <p:sp>
        <p:nvSpPr>
          <p:cNvPr id="12" name="文本框 11"/>
          <p:cNvSpPr txBox="1"/>
          <p:nvPr/>
        </p:nvSpPr>
        <p:spPr>
          <a:xfrm>
            <a:off x="7472839" y="234648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师</a:t>
            </a:r>
            <a:endParaRPr lang="zh-CN" altLang="en-US" sz="4800"/>
          </a:p>
        </p:txBody>
      </p:sp>
      <p:sp>
        <p:nvSpPr>
          <p:cNvPr id="13" name="文本框 12"/>
          <p:cNvSpPr txBox="1"/>
          <p:nvPr/>
        </p:nvSpPr>
        <p:spPr>
          <a:xfrm>
            <a:off x="2394109" y="361521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/>
              <a:t>吗</a:t>
            </a:r>
            <a:endParaRPr lang="zh-CN" altLang="en-US" sz="4800" dirty="0"/>
          </a:p>
        </p:txBody>
      </p:sp>
      <p:sp>
        <p:nvSpPr>
          <p:cNvPr id="14" name="文本框 13"/>
          <p:cNvSpPr txBox="1"/>
          <p:nvPr/>
        </p:nvSpPr>
        <p:spPr>
          <a:xfrm>
            <a:off x="3891439" y="361521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什</a:t>
            </a:r>
            <a:endParaRPr lang="zh-CN" altLang="en-US" sz="4800"/>
          </a:p>
        </p:txBody>
      </p:sp>
      <p:sp>
        <p:nvSpPr>
          <p:cNvPr id="15" name="文本框 14"/>
          <p:cNvSpPr txBox="1"/>
          <p:nvPr/>
        </p:nvSpPr>
        <p:spPr>
          <a:xfrm>
            <a:off x="5388769" y="3615215"/>
            <a:ext cx="929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/>
              <a:t>亮</a:t>
            </a:r>
            <a:endParaRPr lang="zh-CN" altLang="en-US" sz="4800"/>
          </a:p>
        </p:txBody>
      </p:sp>
      <p:sp>
        <p:nvSpPr>
          <p:cNvPr id="17" name="文本框 16"/>
          <p:cNvSpPr txBox="1"/>
          <p:nvPr/>
        </p:nvSpPr>
        <p:spPr>
          <a:xfrm>
            <a:off x="1891189" y="710090"/>
            <a:ext cx="986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c</a:t>
            </a:r>
            <a:r>
              <a:rPr lang="zh-CN" altLang="en-US" sz="2000"/>
              <a:t>á</a:t>
            </a:r>
            <a:r>
              <a:rPr lang="en-US" altLang="zh-CN" sz="2000"/>
              <a:t>i</a:t>
            </a:r>
            <a:endParaRPr lang="en-US" altLang="zh-CN" sz="2000"/>
          </a:p>
        </p:txBody>
      </p:sp>
      <p:sp>
        <p:nvSpPr>
          <p:cNvPr id="18" name="文本框 17"/>
          <p:cNvSpPr txBox="1"/>
          <p:nvPr/>
        </p:nvSpPr>
        <p:spPr>
          <a:xfrm>
            <a:off x="3323749" y="710089"/>
            <a:ext cx="777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m</a:t>
            </a:r>
            <a:r>
              <a:rPr lang="zh-CN" altLang="en-US" sz="2000"/>
              <a:t>í</a:t>
            </a:r>
            <a:r>
              <a:rPr lang="en-US" altLang="zh-CN" sz="2000"/>
              <a:t>ng</a:t>
            </a:r>
            <a:endParaRPr lang="en-US" altLang="zh-CN" sz="2000"/>
          </a:p>
        </p:txBody>
      </p:sp>
      <p:sp>
        <p:nvSpPr>
          <p:cNvPr id="19" name="文本框 18"/>
          <p:cNvSpPr txBox="1"/>
          <p:nvPr/>
        </p:nvSpPr>
        <p:spPr>
          <a:xfrm>
            <a:off x="4712494" y="710089"/>
            <a:ext cx="804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/>
              <a:t>t</a:t>
            </a:r>
            <a:r>
              <a:rPr lang="zh-CN" altLang="en-US" sz="2000"/>
              <a:t>ó</a:t>
            </a:r>
            <a:r>
              <a:rPr lang="en-US" altLang="zh-CN" sz="2000"/>
              <a:t>ng</a:t>
            </a:r>
            <a:endParaRPr lang="en-US" altLang="zh-CN" sz="2000"/>
          </a:p>
        </p:txBody>
      </p:sp>
      <p:sp>
        <p:nvSpPr>
          <p:cNvPr id="20" name="文本框 19"/>
          <p:cNvSpPr txBox="1"/>
          <p:nvPr/>
        </p:nvSpPr>
        <p:spPr>
          <a:xfrm>
            <a:off x="6184586" y="710090"/>
            <a:ext cx="985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xu</a:t>
            </a:r>
            <a:r>
              <a:rPr lang="zh-CN" altLang="en-US" sz="2000"/>
              <a:t>é</a:t>
            </a:r>
            <a:endParaRPr lang="zh-CN" altLang="en-US" sz="2000"/>
          </a:p>
        </p:txBody>
      </p:sp>
      <p:sp>
        <p:nvSpPr>
          <p:cNvPr id="21" name="文本框 20"/>
          <p:cNvSpPr txBox="1"/>
          <p:nvPr/>
        </p:nvSpPr>
        <p:spPr>
          <a:xfrm>
            <a:off x="7564755" y="710090"/>
            <a:ext cx="1058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shu</a:t>
            </a:r>
            <a:r>
              <a:rPr lang="zh-CN" altLang="en-US" sz="2000"/>
              <a:t>ì</a:t>
            </a:r>
            <a:endParaRPr lang="zh-CN" altLang="en-US" sz="2000"/>
          </a:p>
        </p:txBody>
      </p:sp>
      <p:sp>
        <p:nvSpPr>
          <p:cNvPr id="22" name="文本框 21"/>
          <p:cNvSpPr txBox="1"/>
          <p:nvPr/>
        </p:nvSpPr>
        <p:spPr>
          <a:xfrm>
            <a:off x="1891189" y="1978820"/>
            <a:ext cx="777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n</a:t>
            </a:r>
            <a:r>
              <a:rPr lang="zh-CN" altLang="en-US" sz="2000"/>
              <a:t>à</a:t>
            </a:r>
            <a:endParaRPr lang="zh-CN" altLang="en-US" sz="2000"/>
          </a:p>
        </p:txBody>
      </p:sp>
      <p:sp>
        <p:nvSpPr>
          <p:cNvPr id="23" name="文本框 22"/>
          <p:cNvSpPr txBox="1"/>
          <p:nvPr/>
        </p:nvSpPr>
        <p:spPr>
          <a:xfrm>
            <a:off x="3362801" y="1978820"/>
            <a:ext cx="8753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h</a:t>
            </a:r>
            <a:r>
              <a:rPr lang="zh-CN" altLang="en-US" sz="2000"/>
              <a:t>ǎ</a:t>
            </a:r>
            <a:r>
              <a:rPr lang="en-US" altLang="zh-CN" sz="2000"/>
              <a:t>i</a:t>
            </a:r>
            <a:endParaRPr lang="en-US" altLang="zh-CN" sz="2000"/>
          </a:p>
        </p:txBody>
      </p:sp>
      <p:sp>
        <p:nvSpPr>
          <p:cNvPr id="24" name="文本框 23"/>
          <p:cNvSpPr txBox="1"/>
          <p:nvPr/>
        </p:nvSpPr>
        <p:spPr>
          <a:xfrm>
            <a:off x="4782979" y="1978819"/>
            <a:ext cx="777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zh</a:t>
            </a:r>
            <a:r>
              <a:rPr lang="zh-CN" altLang="en-US" sz="2000"/>
              <a:t>ē</a:t>
            </a:r>
            <a:r>
              <a:rPr lang="en-US" altLang="zh-CN" sz="2000"/>
              <a:t>n</a:t>
            </a:r>
            <a:endParaRPr lang="en-US" altLang="zh-CN" sz="2000"/>
          </a:p>
        </p:txBody>
      </p:sp>
      <p:sp>
        <p:nvSpPr>
          <p:cNvPr id="25" name="文本框 24"/>
          <p:cNvSpPr txBox="1"/>
          <p:nvPr/>
        </p:nvSpPr>
        <p:spPr>
          <a:xfrm>
            <a:off x="6241733" y="1978820"/>
            <a:ext cx="777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l</a:t>
            </a:r>
            <a:r>
              <a:rPr lang="zh-CN" altLang="en-US" sz="2000"/>
              <a:t>ǎ</a:t>
            </a:r>
            <a:r>
              <a:rPr lang="en-US" altLang="zh-CN" sz="2000"/>
              <a:t>o</a:t>
            </a:r>
            <a:endParaRPr lang="en-US" altLang="zh-CN" sz="2000"/>
          </a:p>
        </p:txBody>
      </p:sp>
      <p:sp>
        <p:nvSpPr>
          <p:cNvPr id="26" name="文本框 25"/>
          <p:cNvSpPr txBox="1"/>
          <p:nvPr/>
        </p:nvSpPr>
        <p:spPr>
          <a:xfrm>
            <a:off x="7655719" y="1978820"/>
            <a:ext cx="784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sh</a:t>
            </a:r>
            <a:r>
              <a:rPr lang="zh-CN" altLang="en-US" sz="2000"/>
              <a:t>ī</a:t>
            </a:r>
            <a:endParaRPr lang="zh-CN" altLang="en-US" sz="2000"/>
          </a:p>
        </p:txBody>
      </p:sp>
      <p:sp>
        <p:nvSpPr>
          <p:cNvPr id="27" name="文本框 26"/>
          <p:cNvSpPr txBox="1"/>
          <p:nvPr/>
        </p:nvSpPr>
        <p:spPr>
          <a:xfrm>
            <a:off x="2527459" y="3281840"/>
            <a:ext cx="777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me</a:t>
            </a:r>
            <a:endParaRPr lang="en-US" altLang="zh-CN" sz="2000"/>
          </a:p>
        </p:txBody>
      </p:sp>
      <p:sp>
        <p:nvSpPr>
          <p:cNvPr id="28" name="文本框 27"/>
          <p:cNvSpPr txBox="1"/>
          <p:nvPr/>
        </p:nvSpPr>
        <p:spPr>
          <a:xfrm>
            <a:off x="3971449" y="3281839"/>
            <a:ext cx="9758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sh</a:t>
            </a:r>
            <a:r>
              <a:rPr lang="zh-CN" altLang="en-US" sz="2000"/>
              <a:t>é</a:t>
            </a:r>
            <a:r>
              <a:rPr lang="en-US" altLang="zh-CN" sz="2000"/>
              <a:t>n</a:t>
            </a:r>
            <a:endParaRPr lang="en-US" altLang="zh-CN" sz="2000"/>
          </a:p>
        </p:txBody>
      </p:sp>
      <p:sp>
        <p:nvSpPr>
          <p:cNvPr id="29" name="文本框 28"/>
          <p:cNvSpPr txBox="1"/>
          <p:nvPr/>
        </p:nvSpPr>
        <p:spPr>
          <a:xfrm>
            <a:off x="5490210" y="3281839"/>
            <a:ext cx="777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li</a:t>
            </a:r>
            <a:r>
              <a:rPr lang="zh-CN" altLang="en-US" sz="2000"/>
              <a:t>à</a:t>
            </a:r>
            <a:r>
              <a:rPr lang="en-US" altLang="zh-CN" sz="2000"/>
              <a:t>ng</a:t>
            </a:r>
            <a:endParaRPr lang="en-US" altLang="zh-CN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500" y="565786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/>
              <a:t>词语解释</a:t>
            </a:r>
            <a:endParaRPr lang="zh-CN" altLang="en-US" sz="2800" b="1"/>
          </a:p>
        </p:txBody>
      </p:sp>
      <p:sp>
        <p:nvSpPr>
          <p:cNvPr id="4" name="文本框 3"/>
          <p:cNvSpPr txBox="1"/>
          <p:nvPr/>
        </p:nvSpPr>
        <p:spPr>
          <a:xfrm>
            <a:off x="190500" y="1091565"/>
            <a:ext cx="4381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b="1" dirty="0"/>
              <a:t>洁白：</a:t>
            </a:r>
            <a:r>
              <a:rPr lang="zh-CN" altLang="en-US" dirty="0"/>
              <a:t>没有被其他颜色污染的白色。</a:t>
            </a:r>
            <a:endParaRPr lang="zh-CN" altLang="en-US" dirty="0"/>
          </a:p>
          <a:p>
            <a:pPr fontAlgn="auto">
              <a:lnSpc>
                <a:spcPct val="150000"/>
              </a:lnSpc>
            </a:pPr>
            <a:r>
              <a:rPr lang="zh-CN" altLang="en-US" b="1" dirty="0"/>
              <a:t>柔软：</a:t>
            </a:r>
            <a:r>
              <a:rPr lang="zh-CN" altLang="en-US" dirty="0"/>
              <a:t>软和，不坚硬。</a:t>
            </a:r>
            <a:r>
              <a:rPr lang="zh-CN" altLang="en-US" sz="1200" dirty="0"/>
              <a:t> </a:t>
            </a:r>
            <a:endParaRPr lang="en-US" altLang="zh-CN" sz="1200" dirty="0"/>
          </a:p>
        </p:txBody>
      </p:sp>
      <p:sp>
        <p:nvSpPr>
          <p:cNvPr id="6" name="文本框 5"/>
          <p:cNvSpPr txBox="1"/>
          <p:nvPr/>
        </p:nvSpPr>
        <p:spPr>
          <a:xfrm>
            <a:off x="514350" y="2911317"/>
            <a:ext cx="514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ym typeface="+mn-ea"/>
              </a:rPr>
              <a:t>c</a:t>
            </a:r>
            <a:r>
              <a:rPr lang="zh-CN" altLang="en-US" sz="2000">
                <a:sym typeface="+mn-ea"/>
              </a:rPr>
              <a:t>á</a:t>
            </a:r>
            <a:r>
              <a:rPr lang="en-US" altLang="zh-CN" sz="2000">
                <a:sym typeface="+mn-ea"/>
              </a:rPr>
              <a:t>i</a:t>
            </a:r>
            <a:endParaRPr lang="en-US" altLang="zh-CN" sz="2000"/>
          </a:p>
        </p:txBody>
      </p:sp>
      <p:sp>
        <p:nvSpPr>
          <p:cNvPr id="7" name="文本框 6"/>
          <p:cNvSpPr txBox="1"/>
          <p:nvPr/>
        </p:nvSpPr>
        <p:spPr>
          <a:xfrm>
            <a:off x="1554484" y="2702243"/>
            <a:ext cx="2684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才（才干）（天才）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554480" y="3148013"/>
            <a:ext cx="234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材（木材）（材料）</a:t>
            </a:r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945356" y="2911316"/>
            <a:ext cx="482918" cy="4381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0" name="文本框 9"/>
          <p:cNvSpPr txBox="1"/>
          <p:nvPr/>
        </p:nvSpPr>
        <p:spPr>
          <a:xfrm>
            <a:off x="269557" y="2280762"/>
            <a:ext cx="142779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/>
              <a:t>同音辨别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12432" y="3764281"/>
            <a:ext cx="114204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/>
              <a:t>近义词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011683" y="3764281"/>
            <a:ext cx="1970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洁白</a:t>
            </a:r>
            <a:r>
              <a:rPr lang="en-US" altLang="zh-CN"/>
              <a:t>——</a:t>
            </a:r>
            <a:r>
              <a:rPr lang="zh-CN" altLang="en-US"/>
              <a:t>纯洁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251259" y="3755708"/>
            <a:ext cx="1970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真</a:t>
            </a:r>
            <a:r>
              <a:rPr lang="en-US" altLang="zh-CN"/>
              <a:t>——</a:t>
            </a:r>
            <a:r>
              <a:rPr lang="zh-CN" altLang="en-US"/>
              <a:t>假</a:t>
            </a:r>
            <a:endParaRPr lang="zh-CN" altLang="en-US"/>
          </a:p>
          <a:p>
            <a:pPr algn="ctr"/>
            <a:r>
              <a:rPr lang="zh-CN" altLang="en-US"/>
              <a:t>洁白</a:t>
            </a:r>
            <a:r>
              <a:rPr lang="en-US" altLang="zh-CN"/>
              <a:t>——</a:t>
            </a:r>
            <a:r>
              <a:rPr lang="zh-CN" altLang="en-US"/>
              <a:t>乌黑</a:t>
            </a:r>
            <a:endParaRPr lang="zh-CN" altLang="en-US"/>
          </a:p>
          <a:p>
            <a:pPr algn="ctr"/>
            <a:r>
              <a:rPr lang="zh-CN" altLang="en-US"/>
              <a:t>柔软</a:t>
            </a:r>
            <a:r>
              <a:rPr lang="en-US" altLang="zh-CN"/>
              <a:t>——</a:t>
            </a:r>
            <a:r>
              <a:rPr lang="zh-CN" altLang="en-US"/>
              <a:t>坚硬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05362" y="3758566"/>
            <a:ext cx="114204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/>
              <a:t>反义词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571048" y="443866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/>
              <a:t>易错提示</a:t>
            </a:r>
            <a:endParaRPr lang="zh-CN" altLang="en-US" sz="2800" b="1"/>
          </a:p>
        </p:txBody>
      </p:sp>
      <p:sp>
        <p:nvSpPr>
          <p:cNvPr id="15" name="文本框 14"/>
          <p:cNvSpPr txBox="1"/>
          <p:nvPr/>
        </p:nvSpPr>
        <p:spPr>
          <a:xfrm>
            <a:off x="4571527" y="969647"/>
            <a:ext cx="4273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rgbClr val="FF0000"/>
                </a:solidFill>
              </a:rPr>
              <a:t>睡</a:t>
            </a:r>
            <a:r>
              <a:rPr lang="zh-CN" altLang="en-US" sz="1600"/>
              <a:t>不着（</a:t>
            </a:r>
            <a:r>
              <a:rPr lang="en-US" altLang="zh-CN" sz="1600"/>
              <a:t>suì  </a:t>
            </a:r>
            <a:r>
              <a:rPr lang="en-US" altLang="zh-CN" sz="1600">
                <a:solidFill>
                  <a:srgbClr val="FF0000"/>
                </a:solidFill>
              </a:rPr>
              <a:t>shuì</a:t>
            </a:r>
            <a:r>
              <a:rPr lang="zh-CN" altLang="en-US" sz="1600"/>
              <a:t>）      天亮（</a:t>
            </a:r>
            <a:r>
              <a:rPr lang="en-US" altLang="zh-CN" sz="1600">
                <a:solidFill>
                  <a:srgbClr val="FF0000"/>
                </a:solidFill>
              </a:rPr>
              <a:t>liàng</a:t>
            </a:r>
            <a:r>
              <a:rPr lang="en-US" altLang="zh-CN" sz="1600"/>
              <a:t>  niàng</a:t>
            </a:r>
            <a:r>
              <a:rPr lang="zh-CN" altLang="en-US" sz="1600"/>
              <a:t>）  </a:t>
            </a:r>
            <a:r>
              <a:rPr lang="zh-CN" altLang="en-US" sz="1600">
                <a:solidFill>
                  <a:srgbClr val="FF0000"/>
                </a:solidFill>
              </a:rPr>
              <a:t>同</a:t>
            </a:r>
            <a:r>
              <a:rPr lang="zh-CN" altLang="en-US" sz="1600"/>
              <a:t>学（</a:t>
            </a:r>
            <a:r>
              <a:rPr lang="en-US" altLang="zh-CN" sz="1600">
                <a:solidFill>
                  <a:srgbClr val="FF0000"/>
                </a:solidFill>
              </a:rPr>
              <a:t>tóng</a:t>
            </a:r>
            <a:r>
              <a:rPr lang="en-US" altLang="zh-CN" sz="1600"/>
              <a:t>  téng</a:t>
            </a:r>
            <a:r>
              <a:rPr lang="zh-CN" altLang="en-US" sz="1600"/>
              <a:t>）</a:t>
            </a:r>
            <a:endParaRPr lang="en-US" altLang="zh-CN" sz="1600"/>
          </a:p>
        </p:txBody>
      </p:sp>
      <p:sp>
        <p:nvSpPr>
          <p:cNvPr id="16" name="文本框 15"/>
          <p:cNvSpPr txBox="1"/>
          <p:nvPr/>
        </p:nvSpPr>
        <p:spPr>
          <a:xfrm>
            <a:off x="4571047" y="1661162"/>
            <a:ext cx="402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/>
              <a:t>辨形：</a:t>
            </a:r>
            <a:r>
              <a:rPr lang="en-US" altLang="zh-CN" sz="1600"/>
              <a:t>“</a:t>
            </a:r>
            <a:r>
              <a:rPr lang="zh-CN" altLang="en-US" sz="1600"/>
              <a:t>明</a:t>
            </a:r>
            <a:r>
              <a:rPr lang="en-US" altLang="zh-CN" sz="1600"/>
              <a:t>”</a:t>
            </a:r>
            <a:r>
              <a:rPr lang="zh-CN" altLang="en-US" sz="1600"/>
              <a:t>左部是</a:t>
            </a:r>
            <a:r>
              <a:rPr lang="en-US" altLang="zh-CN" sz="1600"/>
              <a:t>“</a:t>
            </a:r>
            <a:r>
              <a:rPr lang="zh-CN" altLang="en-US" sz="1600"/>
              <a:t>日</a:t>
            </a:r>
            <a:r>
              <a:rPr lang="en-US" altLang="zh-CN" sz="1600"/>
              <a:t>”</a:t>
            </a:r>
            <a:r>
              <a:rPr lang="zh-CN" altLang="en-US" sz="1600"/>
              <a:t>不是</a:t>
            </a:r>
            <a:r>
              <a:rPr lang="en-US" altLang="zh-CN" sz="1600"/>
              <a:t>“</a:t>
            </a:r>
            <a:r>
              <a:rPr lang="zh-CN" altLang="en-US" sz="1600"/>
              <a:t>目</a:t>
            </a:r>
            <a:r>
              <a:rPr lang="en-US" altLang="zh-CN" sz="1600"/>
              <a:t>”</a:t>
            </a:r>
            <a:r>
              <a:rPr lang="zh-CN" altLang="en-US" sz="1600"/>
              <a:t>；</a:t>
            </a:r>
            <a:r>
              <a:rPr lang="en-US" altLang="zh-CN" sz="1600"/>
              <a:t>“</a:t>
            </a:r>
            <a:r>
              <a:rPr lang="zh-CN" altLang="en-US" sz="1600"/>
              <a:t>同</a:t>
            </a:r>
            <a:r>
              <a:rPr lang="en-US" altLang="zh-CN" sz="1600"/>
              <a:t>”</a:t>
            </a:r>
            <a:r>
              <a:rPr lang="zh-CN" altLang="en-US" sz="1600"/>
              <a:t>不要漏写框内一短横。</a:t>
            </a:r>
            <a:endParaRPr lang="zh-CN" altLang="en-US"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rgbClr val="FFFFFF"/>
              </a:solidFill>
            </a:endParaRPr>
          </a:p>
        </p:txBody>
      </p:sp>
      <p:graphicFrame>
        <p:nvGraphicFramePr>
          <p:cNvPr id="2" name="对象 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229100" y="2490788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2" name="" r:id="rId2" imgW="914400" imgH="215900" progId="Equation.KSEE3">
                  <p:embed/>
                </p:oleObj>
              </mc:Choice>
              <mc:Fallback>
                <p:oleObj name="" r:id="rId2" imgW="914400" imgH="215900" progId="Equation.KSEE3">
                  <p:embed/>
                  <p:pic>
                    <p:nvPicPr>
                      <p:cNvPr id="0" name="图片 686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29100" y="2490788"/>
                        <a:ext cx="685800" cy="16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341785" y="425292"/>
            <a:ext cx="2659702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effectLst>
                  <a:glow rad="139700">
                    <a:srgbClr val="70AD47">
                      <a:alpha val="40000"/>
                      <a:satMod val="175000"/>
                    </a:srgbClr>
                  </a:glow>
                </a:effectLst>
              </a:rPr>
              <a:t>句段解析</a:t>
            </a:r>
            <a:endParaRPr lang="zh-CN" altLang="en-US" sz="4800" b="1" dirty="0">
              <a:solidFill>
                <a:schemeClr val="bg1"/>
              </a:solidFill>
              <a:effectLst>
                <a:glow rad="139700">
                  <a:srgbClr val="70AD47">
                    <a:alpha val="40000"/>
                    <a:satMod val="175000"/>
                  </a:srgbClr>
                </a:glo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93545" y="1316831"/>
            <a:ext cx="5755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zh-CN" altLang="en-US" sz="2000" dirty="0"/>
              <a:t>翻过来，唉</a:t>
            </a:r>
            <a:r>
              <a:rPr lang="en-US" altLang="zh-CN" sz="2000" dirty="0"/>
              <a:t>——</a:t>
            </a:r>
            <a:r>
              <a:rPr lang="zh-CN" altLang="en-US" sz="2000" dirty="0"/>
              <a:t>睡不着。</a:t>
            </a:r>
            <a:endParaRPr lang="zh-CN" altLang="en-US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1177294" y="1703072"/>
            <a:ext cx="6361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1600" dirty="0"/>
              <a:t>句解：为什么睡不着呢？引发我们的好奇心。</a:t>
            </a:r>
            <a:endParaRPr lang="zh-CN" altLang="en-US" sz="1600" dirty="0"/>
          </a:p>
        </p:txBody>
      </p:sp>
      <p:sp>
        <p:nvSpPr>
          <p:cNvPr id="8" name="文本框 7"/>
          <p:cNvSpPr txBox="1"/>
          <p:nvPr/>
        </p:nvSpPr>
        <p:spPr>
          <a:xfrm>
            <a:off x="1266349" y="3598546"/>
            <a:ext cx="6788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1600" dirty="0"/>
              <a:t>段析：这节诗写孩子睡不着，他在想秋游的地方的海是否真像老师说的有多种颜色。</a:t>
            </a:r>
            <a:endParaRPr lang="zh-CN" altLang="en-US" sz="1600" dirty="0"/>
          </a:p>
        </p:txBody>
      </p:sp>
      <p:sp>
        <p:nvSpPr>
          <p:cNvPr id="9" name="文本框 8"/>
          <p:cNvSpPr txBox="1"/>
          <p:nvPr/>
        </p:nvSpPr>
        <p:spPr>
          <a:xfrm>
            <a:off x="4320540" y="653891"/>
            <a:ext cx="343233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一、睡不着，想大海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693545" y="2529870"/>
            <a:ext cx="6173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zh-CN" altLang="en-US" sz="2000" dirty="0"/>
              <a:t>那地方的海，真的像老师说的，那么多种颜色吗？</a:t>
            </a:r>
            <a:endParaRPr lang="zh-CN" altLang="en-US" sz="2000" dirty="0"/>
          </a:p>
        </p:txBody>
      </p:sp>
      <p:sp>
        <p:nvSpPr>
          <p:cNvPr id="7" name="文本框 6"/>
          <p:cNvSpPr txBox="1"/>
          <p:nvPr/>
        </p:nvSpPr>
        <p:spPr>
          <a:xfrm>
            <a:off x="1266352" y="3118487"/>
            <a:ext cx="7252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1600" dirty="0"/>
              <a:t>句解：疑问句生动地刻画出孩子对</a:t>
            </a:r>
            <a:r>
              <a:rPr lang="en-US" altLang="zh-CN" sz="1600" dirty="0"/>
              <a:t>“</a:t>
            </a:r>
            <a:r>
              <a:rPr lang="zh-CN" altLang="en-US" sz="1600" dirty="0"/>
              <a:t>那地方</a:t>
            </a:r>
            <a:r>
              <a:rPr lang="en-US" altLang="zh-CN" sz="1600" dirty="0"/>
              <a:t>”</a:t>
            </a:r>
            <a:r>
              <a:rPr lang="zh-CN" altLang="en-US" sz="1600" dirty="0"/>
              <a:t>的海的向往。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2620" y="2415541"/>
            <a:ext cx="6368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dirty="0"/>
              <a:t>句解：从</a:t>
            </a:r>
            <a:r>
              <a:rPr lang="en-US" altLang="zh-CN" dirty="0"/>
              <a:t>“</a:t>
            </a:r>
            <a:r>
              <a:rPr lang="zh-CN" altLang="en-US" dirty="0"/>
              <a:t>洁白柔软</a:t>
            </a:r>
            <a:r>
              <a:rPr lang="en-US" altLang="zh-CN" dirty="0"/>
              <a:t>”</a:t>
            </a:r>
            <a:r>
              <a:rPr lang="zh-CN" altLang="en-US" dirty="0"/>
              <a:t>一词我们可以想象到云的美， 那里的云朵像绵羊、像棉花、像雪</a:t>
            </a:r>
            <a:r>
              <a:rPr lang="en-US" altLang="zh-CN" dirty="0"/>
              <a:t>……</a:t>
            </a:r>
            <a:r>
              <a:rPr lang="zh-CN" altLang="en-US" dirty="0"/>
              <a:t>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181702" y="1524000"/>
            <a:ext cx="6099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那地方的云，真的像同学说的，那么洁白柔软吗？</a:t>
            </a:r>
            <a:endParaRPr lang="zh-CN" altLang="en-US" sz="20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1492567" y="3508059"/>
            <a:ext cx="6788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dirty="0"/>
              <a:t>段析：这节诗写孩子睡不着，他在想那地方的云是否像同学所说的那么洁白柔软。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820832" y="491491"/>
            <a:ext cx="4132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翻过去，唉</a:t>
            </a:r>
            <a:r>
              <a:rPr lang="en-US" altLang="zh-CN" sz="2400" dirty="0"/>
              <a:t>——</a:t>
            </a:r>
            <a:r>
              <a:rPr lang="zh-CN" altLang="en-US" sz="2400" dirty="0"/>
              <a:t>睡不着。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1203487" y="907258"/>
            <a:ext cx="79490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dirty="0"/>
              <a:t>句解：</a:t>
            </a:r>
            <a:r>
              <a:rPr lang="en-US" altLang="zh-CN" dirty="0"/>
              <a:t>“</a:t>
            </a:r>
            <a:r>
              <a:rPr lang="zh-CN" altLang="en-US" dirty="0"/>
              <a:t>翻过去</a:t>
            </a:r>
            <a:r>
              <a:rPr lang="en-US" altLang="zh-CN" dirty="0"/>
              <a:t>”</a:t>
            </a:r>
            <a:r>
              <a:rPr lang="zh-CN" altLang="en-US" dirty="0"/>
              <a:t>还是睡不着，可见</a:t>
            </a:r>
            <a:r>
              <a:rPr lang="en-US" altLang="zh-CN" dirty="0"/>
              <a:t>“</a:t>
            </a:r>
            <a:r>
              <a:rPr lang="zh-CN" altLang="en-US" dirty="0"/>
              <a:t>我</a:t>
            </a:r>
            <a:r>
              <a:rPr lang="en-US" altLang="zh-CN" dirty="0"/>
              <a:t>”</a:t>
            </a:r>
            <a:r>
              <a:rPr lang="zh-CN" altLang="en-US" dirty="0"/>
              <a:t>的心情多么焦虑。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675803" y="778193"/>
            <a:ext cx="492443" cy="35871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dirty="0"/>
              <a:t>二、睡不着，想白云。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9756" y="824866"/>
            <a:ext cx="6407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zh-CN" altLang="en-US" sz="2400" dirty="0"/>
              <a:t>翻过来，翻过去，唉</a:t>
            </a:r>
            <a:r>
              <a:rPr lang="en-US" altLang="zh-CN" sz="2400" dirty="0"/>
              <a:t>——</a:t>
            </a:r>
            <a:r>
              <a:rPr lang="zh-CN" altLang="en-US" sz="2400" dirty="0"/>
              <a:t>到底什么时候，才天亮呢？</a:t>
            </a:r>
            <a:endParaRPr lang="zh-CN" altLang="en-US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2416496" y="1918812"/>
            <a:ext cx="52935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dirty="0"/>
              <a:t>句解：</a:t>
            </a:r>
            <a:r>
              <a:rPr lang="en-US" altLang="zh-CN" dirty="0"/>
              <a:t>“</a:t>
            </a:r>
            <a:r>
              <a:rPr lang="zh-CN" altLang="en-US" dirty="0"/>
              <a:t>翻过来，翻过去</a:t>
            </a:r>
            <a:r>
              <a:rPr lang="en-US" altLang="zh-CN" dirty="0"/>
              <a:t>”</a:t>
            </a:r>
            <a:r>
              <a:rPr lang="zh-CN" altLang="en-US" dirty="0"/>
              <a:t>与地一、二节相呼应。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2357917" y="3021331"/>
            <a:ext cx="5293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dirty="0"/>
              <a:t>段析：这节诗真实地反映出孩子渴望天亮，盼望去远足的心情。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863446" y="1170622"/>
            <a:ext cx="492443" cy="30737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dirty="0"/>
              <a:t>三、谁不摘，盼天亮。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timg[2600]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1" y="380048"/>
            <a:ext cx="9149715" cy="4459605"/>
          </a:xfrm>
          <a:prstGeom prst="rect">
            <a:avLst/>
          </a:prstGeom>
        </p:spPr>
      </p:pic>
      <p:sp>
        <p:nvSpPr>
          <p:cNvPr id="167" name=" 167"/>
          <p:cNvSpPr/>
          <p:nvPr/>
        </p:nvSpPr>
        <p:spPr>
          <a:xfrm>
            <a:off x="192406" y="369571"/>
            <a:ext cx="8771096" cy="4470083"/>
          </a:xfrm>
          <a:prstGeom prst="round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8377" y="467202"/>
            <a:ext cx="2967479" cy="92333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 dirty="0">
                <a:ln w="25400">
                  <a:gradFill>
                    <a:gsLst>
                      <a:gs pos="0">
                        <a:srgbClr val="5B9BD5">
                          <a:lumMod val="5000"/>
                          <a:lumOff val="95000"/>
                        </a:srgbClr>
                      </a:gs>
                      <a:gs pos="80000">
                        <a:srgbClr val="44546A"/>
                      </a:gs>
                      <a:gs pos="70000">
                        <a:srgbClr val="E7E6E6">
                          <a:lumMod val="90000"/>
                        </a:srgbClr>
                      </a:gs>
                      <a:gs pos="51000">
                        <a:srgbClr val="E7E6E6">
                          <a:lumMod val="90000"/>
                        </a:srgbClr>
                      </a:gs>
                      <a:gs pos="60000">
                        <a:srgbClr val="FFFFFF"/>
                      </a:gs>
                      <a:gs pos="35000">
                        <a:srgbClr val="44546A"/>
                      </a:gs>
                      <a:gs pos="100000">
                        <a:srgbClr val="A5A5A5"/>
                      </a:gs>
                    </a:gsLst>
                    <a:lin ang="5400000"/>
                  </a:gradFill>
                  <a:prstDash val="solid"/>
                </a:ln>
                <a:pattFill prst="lgCheck">
                  <a:fgClr>
                    <a:srgbClr val="5F656D"/>
                  </a:fgClr>
                  <a:bgClr>
                    <a:schemeClr val="bg1"/>
                  </a:bgClr>
                </a:pattFill>
                <a:effectLst>
                  <a:outerShdw dist="38100" dir="2640000" algn="bl" rotWithShape="0">
                    <a:srgbClr val="44546A">
                      <a:lumMod val="75000"/>
                    </a:srgbClr>
                  </a:outerShdw>
                </a:effectLst>
              </a:rPr>
              <a:t>结构图示</a:t>
            </a:r>
            <a:endParaRPr lang="zh-CN" altLang="en-US" sz="5400" b="1" dirty="0">
              <a:ln w="25400">
                <a:gradFill>
                  <a:gsLst>
                    <a:gs pos="0">
                      <a:srgbClr val="5B9BD5">
                        <a:lumMod val="5000"/>
                        <a:lumOff val="95000"/>
                      </a:srgbClr>
                    </a:gs>
                    <a:gs pos="80000">
                      <a:srgbClr val="44546A"/>
                    </a:gs>
                    <a:gs pos="70000">
                      <a:srgbClr val="E7E6E6">
                        <a:lumMod val="90000"/>
                      </a:srgbClr>
                    </a:gs>
                    <a:gs pos="51000">
                      <a:srgbClr val="E7E6E6">
                        <a:lumMod val="90000"/>
                      </a:srgbClr>
                    </a:gs>
                    <a:gs pos="60000">
                      <a:srgbClr val="FFFFFF"/>
                    </a:gs>
                    <a:gs pos="35000">
                      <a:srgbClr val="44546A"/>
                    </a:gs>
                    <a:gs pos="100000">
                      <a:srgbClr val="A5A5A5"/>
                    </a:gs>
                  </a:gsLst>
                  <a:lin ang="5400000"/>
                </a:gradFill>
                <a:prstDash val="solid"/>
              </a:ln>
              <a:pattFill prst="lgCheck">
                <a:fgClr>
                  <a:srgbClr val="5F656D"/>
                </a:fgClr>
                <a:bgClr>
                  <a:schemeClr val="bg1"/>
                </a:bgClr>
              </a:pattFill>
              <a:effectLst>
                <a:outerShdw dist="38100" dir="2640000" algn="bl" rotWithShape="0">
                  <a:srgbClr val="44546A">
                    <a:lumMod val="75000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28312" y="1714500"/>
            <a:ext cx="6891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/>
              <a:t>睡不着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2708910" y="1784509"/>
            <a:ext cx="3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海有那么多种颜色吗？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708910" y="2973229"/>
            <a:ext cx="3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到底什么时候才天亮呢？</a:t>
            </a:r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2560320" y="1977391"/>
            <a:ext cx="57150" cy="1214438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5" name="文本框 4"/>
          <p:cNvSpPr txBox="1"/>
          <p:nvPr/>
        </p:nvSpPr>
        <p:spPr>
          <a:xfrm>
            <a:off x="2708910" y="2376011"/>
            <a:ext cx="3539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云是那么洁白柔软吗？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332220" y="2354580"/>
            <a:ext cx="1874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/>
              <a:t>明天要远足</a:t>
            </a:r>
            <a:endParaRPr lang="zh-CN" altLang="en-US" sz="2000"/>
          </a:p>
        </p:txBody>
      </p:sp>
      <p:sp>
        <p:nvSpPr>
          <p:cNvPr id="8" name="右大括号 7"/>
          <p:cNvSpPr/>
          <p:nvPr/>
        </p:nvSpPr>
        <p:spPr>
          <a:xfrm>
            <a:off x="5875499" y="1912146"/>
            <a:ext cx="286703" cy="1279684"/>
          </a:xfrm>
          <a:prstGeom prst="rightBrace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1035</Words>
  <Application>WPS 演示</Application>
  <PresentationFormat>全屏显示(16:9)</PresentationFormat>
  <Paragraphs>167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Calibri</vt:lpstr>
      <vt:lpstr>微软雅黑</vt:lpstr>
      <vt:lpstr>楷体</vt:lpstr>
      <vt:lpstr>Arial</vt:lpstr>
      <vt:lpstr>Arial Unicode MS</vt:lpstr>
      <vt:lpstr>默认设计模板</vt:lpstr>
      <vt:lpstr>2_Office 主题</vt:lpstr>
      <vt:lpstr>Equation.KSEE3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36</cp:revision>
  <dcterms:created xsi:type="dcterms:W3CDTF">2015-08-11T01:15:00Z</dcterms:created>
  <dcterms:modified xsi:type="dcterms:W3CDTF">2023-10-20T07:30:15Z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AC938D2166474ADCB1F65F23778951A9_12</vt:lpwstr>
  </property>
</Properties>
</file>