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6" r:id="rId4"/>
    <p:sldId id="278" r:id="rId5"/>
    <p:sldId id="279" r:id="rId6"/>
    <p:sldId id="280" r:id="rId7"/>
    <p:sldId id="295" r:id="rId8"/>
    <p:sldId id="296" r:id="rId9"/>
    <p:sldId id="282" r:id="rId10"/>
    <p:sldId id="283" r:id="rId11"/>
    <p:sldId id="284" r:id="rId12"/>
    <p:sldId id="291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15" r:id="rId22"/>
    <p:sldId id="306" r:id="rId23"/>
    <p:sldId id="305" r:id="rId24"/>
    <p:sldId id="271" r:id="rId25"/>
    <p:sldId id="310" r:id="rId26"/>
    <p:sldId id="317" r:id="rId27"/>
    <p:sldId id="311" r:id="rId28"/>
    <p:sldId id="319" r:id="rId29"/>
    <p:sldId id="318" r:id="rId30"/>
    <p:sldId id="312" r:id="rId31"/>
    <p:sldId id="313" r:id="rId32"/>
    <p:sldId id="274" r:id="rId33"/>
    <p:sldId id="273" r:id="rId34"/>
    <p:sldId id="320" r:id="rId35"/>
    <p:sldId id="309" r:id="rId36"/>
    <p:sldId id="277" r:id="rId37"/>
    <p:sldId id="265" r:id="rId38"/>
    <p:sldId id="316" r:id="rId39"/>
  </p:sldIdLst>
  <p:sldSz cx="9144000" cy="5143500" type="screen16x9"/>
  <p:notesSz cx="6858000" cy="9144000"/>
  <p:custDataLst>
    <p:tags r:id="rId4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kb1.com" initials="xkb1.co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6600"/>
    <a:srgbClr val="FFFFFF"/>
    <a:srgbClr val="FFFFCC"/>
    <a:srgbClr val="99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 autoAdjust="0"/>
  </p:normalViewPr>
  <p:slideViewPr>
    <p:cSldViewPr snapToGrid="0">
      <p:cViewPr varScale="1">
        <p:scale>
          <a:sx n="146" d="100"/>
          <a:sy n="146" d="100"/>
        </p:scale>
        <p:origin x="-72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2" cy="36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tags" Target="tags/tag1.xml"/><Relationship Id="rId43" Type="http://schemas.openxmlformats.org/officeDocument/2006/relationships/commentAuthors" Target="commentAuthors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8" descr="풍차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352925" y="3316288"/>
            <a:ext cx="479107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hyperlink" Target="&#35838;&#25991;11%20&#39033;&#38142;&#65288;&#31508;&#39034;&#65289;.ex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4763" y="1604373"/>
            <a:ext cx="9144000" cy="14430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" name="标题 1"/>
          <p:cNvSpPr txBox="1"/>
          <p:nvPr/>
        </p:nvSpPr>
        <p:spPr bwMode="auto">
          <a:xfrm>
            <a:off x="0" y="1604373"/>
            <a:ext cx="9144000" cy="7778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 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链</a:t>
            </a:r>
            <a:endParaRPr lang="zh-CN" altLang="en-US" sz="4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副标题 2"/>
          <p:cNvSpPr txBox="1"/>
          <p:nvPr/>
        </p:nvSpPr>
        <p:spPr bwMode="auto">
          <a:xfrm>
            <a:off x="3527425" y="2506663"/>
            <a:ext cx="2241550" cy="43656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altLang="zh-CN" sz="2000" dirty="0" smtClean="0">
                <a:latin typeface="+mj-ea"/>
                <a:ea typeface="+mj-ea"/>
              </a:rPr>
              <a:t>R ·</a:t>
            </a:r>
            <a:r>
              <a:rPr lang="zh-CN" altLang="en-US" sz="2000" dirty="0" smtClean="0">
                <a:latin typeface="+mj-ea"/>
                <a:ea typeface="+mj-ea"/>
              </a:rPr>
              <a:t>一年级上册</a:t>
            </a:r>
            <a:endParaRPr lang="zh-CN" altLang="en-US" sz="2000" dirty="0" smtClean="0">
              <a:latin typeface="+mj-ea"/>
              <a:ea typeface="+mj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971800" y="2463800"/>
            <a:ext cx="31908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38" descr="풍차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52925" y="3316288"/>
            <a:ext cx="479107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551113" y="1588"/>
            <a:ext cx="8064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3333FF"/>
                </a:solidFill>
                <a:latin typeface="+mn-ea"/>
                <a:ea typeface="+mn-ea"/>
              </a:rPr>
              <a:t>hé</a:t>
            </a:r>
            <a:endParaRPr lang="zh-CN" altLang="en-US" sz="4800" b="1" dirty="0">
              <a:solidFill>
                <a:srgbClr val="3333FF"/>
              </a:solidFill>
              <a:latin typeface="+mn-ea"/>
              <a:ea typeface="+mn-ea"/>
            </a:endParaRPr>
          </a:p>
        </p:txBody>
      </p:sp>
      <p:grpSp>
        <p:nvGrpSpPr>
          <p:cNvPr id="16" name="组合 2"/>
          <p:cNvGrpSpPr/>
          <p:nvPr/>
        </p:nvGrpSpPr>
        <p:grpSpPr bwMode="auto">
          <a:xfrm>
            <a:off x="2027238" y="711200"/>
            <a:ext cx="1887537" cy="1960563"/>
            <a:chOff x="317986" y="1674097"/>
            <a:chExt cx="1887537" cy="1961621"/>
          </a:xfrm>
        </p:grpSpPr>
        <p:pic>
          <p:nvPicPr>
            <p:cNvPr id="12298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3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和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12293" name="Picture 12" descr="E:\孙巧灵\2016秋上\上课课件\制作\R一语上\人一语大课堂（正文）\和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59263" y="609600"/>
            <a:ext cx="2547937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 bwMode="auto">
          <a:xfrm>
            <a:off x="1160463" y="2765425"/>
            <a:ext cx="5226050" cy="393700"/>
            <a:chOff x="1160463" y="2765425"/>
            <a:chExt cx="5226407" cy="393700"/>
          </a:xfrm>
        </p:grpSpPr>
        <p:pic>
          <p:nvPicPr>
            <p:cNvPr id="12296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160463" y="2765425"/>
              <a:ext cx="873536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7" name="Picture 13" descr="E:\孙巧灵\2016秋上\上课课件\制作\R一语上\人一语大课堂（正文）\和a.tif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04601" y="2812878"/>
              <a:ext cx="4282269" cy="336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2688" y="3181350"/>
            <a:ext cx="6037262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0463" y="3946525"/>
            <a:ext cx="6935787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0" y="922338"/>
            <a:ext cx="9144000" cy="523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99">
                  <a:alpha val="82001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FF"/>
                </a:solidFill>
                <a:ea typeface="黑体" panose="02010609060101010101" pitchFamily="2" charset="-122"/>
              </a:rPr>
              <a:t>点击下面的视频开始笔顺学习吧！</a:t>
            </a:r>
            <a:endParaRPr lang="zh-CN" altLang="en-US" sz="2800" b="1">
              <a:solidFill>
                <a:srgbClr val="FF00FF"/>
              </a:solidFill>
              <a:ea typeface="黑体" panose="02010609060101010101" pitchFamily="2" charset="-122"/>
            </a:endParaRPr>
          </a:p>
        </p:txBody>
      </p:sp>
      <p:pic>
        <p:nvPicPr>
          <p:cNvPr id="13315" name="Picture 4" descr="F:\PPT模板及注意事项\笔顺视频链接图片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5200" y="1622425"/>
            <a:ext cx="491648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蓝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12875" y="1123950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lán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33913" y="3425825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lán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sè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 蓝 色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14341" name="TextBox 10"/>
          <p:cNvSpPr txBox="1">
            <a:spLocks noChangeArrowheads="1"/>
          </p:cNvSpPr>
          <p:nvPr/>
        </p:nvSpPr>
        <p:spPr bwMode="auto">
          <a:xfrm>
            <a:off x="3678238" y="339725"/>
            <a:ext cx="208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我会认</a:t>
            </a:r>
            <a:endParaRPr lang="zh-CN" altLang="en-US" sz="40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4343" name="Picture 9" descr="E:\孙巧灵\2016秋上\上课课件\制作\R一语上\人一语大课堂（正文）\蓝色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8250" y="1449388"/>
            <a:ext cx="2854325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笑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287463" y="1133475"/>
            <a:ext cx="142875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xiào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98975" y="3213100"/>
            <a:ext cx="183832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wēi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xiào</a:t>
            </a:r>
            <a:endParaRPr lang="zh-CN" altLang="en-US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 微  笑</a:t>
            </a:r>
            <a:endParaRPr lang="zh-CN" altLang="en-US" sz="3200" b="1" dirty="0">
              <a:latin typeface="+mn-ea"/>
              <a:ea typeface="+mn-ea"/>
            </a:endParaRPr>
          </a:p>
        </p:txBody>
      </p:sp>
      <p:pic>
        <p:nvPicPr>
          <p:cNvPr id="15366" name="Picture 8" descr="E:\孙巧灵\2016秋上\上课课件\制作\R一语上\人一语大课堂（正文）\微笑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7963" y="779463"/>
            <a:ext cx="2593975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着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25575" y="113347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zhe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81525" y="3502025"/>
            <a:ext cx="1631950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kàn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zhe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 看  着</a:t>
            </a:r>
            <a:endParaRPr lang="zh-CN" altLang="en-US" sz="3200" b="1" dirty="0">
              <a:latin typeface="+mn-ea"/>
              <a:ea typeface="+mn-ea"/>
            </a:endParaRPr>
          </a:p>
        </p:txBody>
      </p:sp>
      <p:pic>
        <p:nvPicPr>
          <p:cNvPr id="16390" name="Picture 8" descr="E:\孙巧灵\2016秋上\上课课件\制作\R一语上\人一语大课堂（正文）\看着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95775" y="1011238"/>
            <a:ext cx="1847850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向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133475" y="1133475"/>
            <a:ext cx="17399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xiàn</a:t>
            </a:r>
            <a:r>
              <a:rPr lang="en-US" altLang="zh-CN" sz="4800" b="1" dirty="0" err="1">
                <a:solidFill>
                  <a:srgbClr val="FF3300"/>
                </a:solidFill>
                <a:latin typeface="+mn-ea"/>
              </a:rPr>
              <a:t>ɡ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40225" y="3279775"/>
            <a:ext cx="2252663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fān</a:t>
            </a:r>
            <a:r>
              <a:rPr lang="en-US" altLang="zh-CN" sz="3200" b="1" dirty="0" err="1">
                <a:latin typeface="+mn-ea"/>
              </a:rPr>
              <a:t>ɡ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xiàn</a:t>
            </a:r>
            <a:r>
              <a:rPr lang="en-US" altLang="zh-CN" sz="3200" b="1" dirty="0" err="1">
                <a:latin typeface="+mn-ea"/>
              </a:rPr>
              <a:t>ɡ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 方    向</a:t>
            </a:r>
            <a:endParaRPr lang="zh-CN" altLang="en-US" sz="3200" b="1" dirty="0">
              <a:latin typeface="+mn-ea"/>
              <a:ea typeface="+mn-ea"/>
            </a:endParaRPr>
          </a:p>
        </p:txBody>
      </p:sp>
      <p:pic>
        <p:nvPicPr>
          <p:cNvPr id="17414" name="Picture 8" descr="E:\孙巧灵\2016秋上\上课课件\制作\R一语上\人一语大课堂（正文）\方向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68813" y="1173163"/>
            <a:ext cx="1957387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贝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28750" y="113347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bèi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6600" y="3222625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bèi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ké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贝  壳</a:t>
            </a:r>
            <a:endParaRPr lang="zh-CN" altLang="en-US" sz="3200" b="1" dirty="0">
              <a:latin typeface="+mn-ea"/>
              <a:ea typeface="+mn-ea"/>
            </a:endParaRPr>
          </a:p>
        </p:txBody>
      </p:sp>
      <p:pic>
        <p:nvPicPr>
          <p:cNvPr id="18438" name="Picture 8" descr="E:\孙巧灵\2016秋上\上课课件\制作\R一语上\人一语大课堂（正文）\贝壳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8438" y="933450"/>
            <a:ext cx="24796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娃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581150" y="1133475"/>
            <a:ext cx="80645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wá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75150" y="3194050"/>
            <a:ext cx="2252663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  <a:ea typeface="+mn-ea"/>
              </a:rPr>
              <a:t>xiǎo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wá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wa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 小  娃 娃</a:t>
            </a:r>
            <a:endParaRPr lang="zh-CN" altLang="en-US" sz="3200" b="1" dirty="0">
              <a:latin typeface="+mn-ea"/>
              <a:ea typeface="+mn-ea"/>
            </a:endParaRPr>
          </a:p>
        </p:txBody>
      </p:sp>
      <p:pic>
        <p:nvPicPr>
          <p:cNvPr id="19462" name="Picture 8" descr="E:\孙巧灵\2016秋上\上课课件\制作\R一语上\人一语大课堂（正文）\小娃娃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5575" y="1019175"/>
            <a:ext cx="2994025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挂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38275" y="113347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</a:rPr>
              <a:t>ɡuà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76738" y="3384550"/>
            <a:ext cx="2044700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 err="1">
                <a:latin typeface="+mn-ea"/>
              </a:rPr>
              <a:t>ɡuà</a:t>
            </a:r>
            <a:r>
              <a:rPr lang="en-US" altLang="zh-CN" sz="3200" b="1" dirty="0">
                <a:latin typeface="+mn-ea"/>
                <a:ea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</a:rPr>
              <a:t>zhōn</a:t>
            </a:r>
            <a:r>
              <a:rPr lang="en-US" altLang="zh-CN" sz="3200" b="1" dirty="0" err="1">
                <a:latin typeface="+mn-ea"/>
              </a:rPr>
              <a:t>ɡ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lang="zh-CN" altLang="en-US" sz="3200" b="1" dirty="0">
                <a:latin typeface="+mn-ea"/>
                <a:ea typeface="+mn-ea"/>
              </a:rPr>
              <a:t> 挂   钟</a:t>
            </a:r>
            <a:endParaRPr lang="zh-CN" altLang="en-US" sz="3200" b="1" dirty="0">
              <a:latin typeface="+mn-ea"/>
              <a:ea typeface="+mn-ea"/>
            </a:endParaRPr>
          </a:p>
        </p:txBody>
      </p:sp>
      <p:pic>
        <p:nvPicPr>
          <p:cNvPr id="20486" name="Picture 8" descr="E:\孙巧灵\2016秋上\上课课件\制作\R一语上\人一语大课堂（正文）\挂钟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27550" y="712788"/>
            <a:ext cx="1425575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活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19225" y="113347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huó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508500" y="3279775"/>
            <a:ext cx="18383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latin typeface="宋体" panose="02010600030101010101" pitchFamily="2" charset="-122"/>
              </a:rPr>
              <a:t>kuài huo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 快   活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21510" name="Picture 8" descr="E:\孙巧灵\2016秋上\上课课件\制作\R一语上\人一语大课堂（正文）\快活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7775" y="1046163"/>
            <a:ext cx="3005138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2588" y="1427163"/>
            <a:ext cx="836136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  <a:defRPr/>
            </a:pPr>
            <a:r>
              <a:rPr lang="en-US" altLang="zh-CN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认识“蓝、又、黄”等</a:t>
            </a:r>
            <a:r>
              <a:rPr lang="en-US" altLang="zh-CN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11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个生字，会写“白、的”等</a:t>
            </a:r>
            <a:r>
              <a:rPr lang="en-US" altLang="zh-CN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个字，学习</a:t>
            </a:r>
            <a:r>
              <a:rPr lang="en-US" altLang="zh-CN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个偏旁“</a:t>
            </a:r>
            <a:r>
              <a:rPr lang="zh-CN" altLang="en-US" sz="2400" b="1" dirty="0" smtClean="0">
                <a:latin typeface="+mn-ea"/>
                <a:ea typeface="+mn-ea"/>
              </a:rPr>
              <a:t>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、禾”。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（重点）</a:t>
            </a:r>
            <a:endParaRPr lang="en-US" altLang="zh-CN" sz="2400" b="1" dirty="0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  <a:defRPr/>
            </a:pPr>
            <a:r>
              <a:rPr lang="en-US" altLang="zh-CN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能借助拼音正确、流利地朗读课文。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（重点）</a:t>
            </a:r>
            <a:endParaRPr lang="en-US" altLang="zh-CN" sz="2400" b="1" dirty="0" smtClean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  <a:defRPr/>
            </a:pPr>
            <a:r>
              <a:rPr lang="en-US" altLang="zh-CN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3.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理解课文内容，体会海边的美丽和小娃娃的快乐。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（难点）</a:t>
            </a:r>
            <a:endParaRPr lang="zh-CN" altLang="en-US" sz="2400" b="1" dirty="0" smtClean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4099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4100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1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学习目标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4"/>
          <p:cNvGrpSpPr/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金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419225" y="113347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</a:rPr>
              <a:t>jīn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18050" y="3232150"/>
            <a:ext cx="14255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latin typeface="宋体" panose="02010600030101010101" pitchFamily="2" charset="-122"/>
              </a:rPr>
              <a:t>jīn sè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 金 色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22534" name="Picture 2" descr="E:\孙巧灵\2016秋上\上课课件\制作\R一语上\人一语大课堂（正文）\金色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5900" y="1223963"/>
            <a:ext cx="28098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6750" y="685800"/>
            <a:ext cx="7153275" cy="17732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【雪白（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xu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ě 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b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á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）】</a:t>
            </a:r>
            <a:r>
              <a:rPr lang="zh-CN" altLang="zh-CN" sz="2800" b="1" dirty="0">
                <a:latin typeface="+mn-ea"/>
                <a:ea typeface="+mn-ea"/>
              </a:rPr>
              <a:t>形容颜色似雪一样。</a:t>
            </a:r>
            <a:endParaRPr lang="zh-CN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【悄悄（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qi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ā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o qi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ā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o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）】</a:t>
            </a:r>
            <a:r>
              <a:rPr lang="zh-CN" altLang="zh-CN" sz="2800" b="1" dirty="0">
                <a:latin typeface="+mn-ea"/>
                <a:ea typeface="+mn-ea"/>
              </a:rPr>
              <a:t>偷偷地。</a:t>
            </a:r>
            <a:endParaRPr lang="zh-CN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【快活（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ku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à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huo</a:t>
            </a:r>
            <a:r>
              <a:rPr lang="zh-CN" altLang="zh-CN" sz="2800" b="1" dirty="0">
                <a:solidFill>
                  <a:srgbClr val="0000FF"/>
                </a:solidFill>
                <a:latin typeface="+mn-ea"/>
                <a:ea typeface="+mn-ea"/>
              </a:rPr>
              <a:t>）】</a:t>
            </a:r>
            <a:r>
              <a:rPr lang="zh-CN" altLang="zh-CN" sz="2800" b="1" dirty="0">
                <a:latin typeface="+mn-ea"/>
                <a:ea typeface="+mn-ea"/>
              </a:rPr>
              <a:t>高兴，快乐。</a:t>
            </a:r>
            <a:endParaRPr lang="zh-CN" altLang="zh-CN" sz="2800" b="1" dirty="0">
              <a:latin typeface="+mn-ea"/>
              <a:ea typeface="+mn-ea"/>
            </a:endParaRPr>
          </a:p>
        </p:txBody>
      </p:sp>
      <p:pic>
        <p:nvPicPr>
          <p:cNvPr id="23554" name="Picture 3" descr="E:\孙巧灵\2016秋上\上课课件\制作\R一语上\人一语大课堂（正文）\7D-9.ti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295525" y="2478088"/>
            <a:ext cx="3619500" cy="248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E:\上课课件\人六语上\人六语大课堂\人（六）语状元大课堂\近义词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62013" y="917575"/>
            <a:ext cx="18954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2" descr="E:\上课课件\人六语上\人六语大课堂\人（六）语状元大课堂\反义词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9475" y="917575"/>
            <a:ext cx="18954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52488" y="1855788"/>
            <a:ext cx="26050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悄悄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偷偷</a:t>
            </a:r>
            <a:endParaRPr lang="en-US" altLang="zh-CN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快活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快乐</a:t>
            </a:r>
            <a:endParaRPr lang="en-US" altLang="zh-CN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89475" y="1855788"/>
            <a:ext cx="20891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宽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窄</a:t>
            </a:r>
            <a:endParaRPr lang="zh-CN" altLang="en-US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长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短</a:t>
            </a:r>
            <a:endParaRPr lang="zh-CN" altLang="en-US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2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2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758825" y="530225"/>
            <a:ext cx="7677150" cy="2157413"/>
            <a:chOff x="923925" y="759155"/>
            <a:chExt cx="7677150" cy="2157162"/>
          </a:xfrm>
        </p:grpSpPr>
        <p:sp>
          <p:nvSpPr>
            <p:cNvPr id="26629" name="矩形 4"/>
            <p:cNvSpPr>
              <a:spLocks noChangeArrowheads="1"/>
            </p:cNvSpPr>
            <p:nvPr/>
          </p:nvSpPr>
          <p:spPr bwMode="auto">
            <a:xfrm>
              <a:off x="936527" y="1100435"/>
              <a:ext cx="7378798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大海，蓝蓝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的，又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宽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又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远。沙滩，黄黄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的，又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长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又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软。</a:t>
              </a:r>
              <a:endParaRPr lang="zh-CN" altLang="en-US" sz="28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23925" y="759155"/>
              <a:ext cx="7677150" cy="18111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>
                  <a:latin typeface="+mn-ea"/>
                  <a:ea typeface="+mn-ea"/>
                </a:rPr>
                <a:t>      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l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 l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 de   y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u </a:t>
              </a:r>
              <a:r>
                <a:rPr lang="en-US" altLang="zh-CN" sz="2000" b="1" dirty="0" err="1">
                  <a:latin typeface="+mn-ea"/>
                  <a:ea typeface="+mn-ea"/>
                </a:rPr>
                <a:t>ku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y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u </a:t>
              </a:r>
              <a:r>
                <a:rPr lang="en-US" altLang="zh-CN" sz="2000" b="1" dirty="0" err="1">
                  <a:latin typeface="+mn-ea"/>
                  <a:ea typeface="+mn-ea"/>
                </a:rPr>
                <a:t>yu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sh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t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hu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hu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de   y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u </a:t>
              </a:r>
              <a:r>
                <a:rPr lang="en-US" altLang="zh-CN" sz="2000" b="1" dirty="0" err="1">
                  <a:latin typeface="+mn-ea"/>
                  <a:ea typeface="+mn-ea"/>
                </a:rPr>
                <a:t>ch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y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u </a:t>
              </a:r>
              <a:r>
                <a:rPr lang="en-US" altLang="zh-CN" sz="2000" b="1" dirty="0" err="1">
                  <a:latin typeface="+mn-ea"/>
                  <a:ea typeface="+mn-ea"/>
                </a:rPr>
                <a:t>ru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endParaRPr lang="zh-CN" altLang="en-US" sz="2000" b="1" dirty="0">
                <a:latin typeface="+mn-ea"/>
                <a:ea typeface="+mn-ea"/>
              </a:endParaRPr>
            </a:p>
          </p:txBody>
        </p:sp>
      </p:grpSp>
      <p:pic>
        <p:nvPicPr>
          <p:cNvPr id="26631" name="Picture 9" descr="E:\孙巧灵\2016秋上\上课课件\制作\R一语上\人一语大课堂（正文）\7D-11A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5188" y="2624138"/>
            <a:ext cx="72294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66775" y="804863"/>
            <a:ext cx="75723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这两句话运用了很多叠词：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又宽又远”表现出大海广阔无边的特点；“又长又软”突出了沙滩很长，沙子松软的特点。“蓝蓝的”“黄黄的”这些描写颜色的词语，更增添了海边的美丽。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3"/>
          <p:cNvGrpSpPr/>
          <p:nvPr/>
        </p:nvGrpSpPr>
        <p:grpSpPr bwMode="auto">
          <a:xfrm>
            <a:off x="709613" y="369888"/>
            <a:ext cx="7796212" cy="2143125"/>
            <a:chOff x="862010" y="206158"/>
            <a:chExt cx="7796214" cy="2142959"/>
          </a:xfrm>
        </p:grpSpPr>
        <p:sp>
          <p:nvSpPr>
            <p:cNvPr id="3" name="矩形 2"/>
            <p:cNvSpPr/>
            <p:nvPr/>
          </p:nvSpPr>
          <p:spPr>
            <a:xfrm>
              <a:off x="862010" y="206158"/>
              <a:ext cx="7796214" cy="18111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 err="1">
                  <a:latin typeface="+mn-ea"/>
                  <a:ea typeface="+mn-ea"/>
                </a:rPr>
                <a:t>xu</a:t>
              </a:r>
              <a:r>
                <a:rPr lang="zh-CN" altLang="zh-CN" sz="2000" b="1" dirty="0">
                  <a:latin typeface="+mn-ea"/>
                  <a:ea typeface="+mn-ea"/>
                </a:rPr>
                <a:t>ě</a:t>
              </a:r>
              <a:r>
                <a:rPr lang="en-US" altLang="zh-CN" sz="2000" b="1" dirty="0">
                  <a:latin typeface="+mn-ea"/>
                  <a:ea typeface="+mn-ea"/>
                </a:rPr>
                <a:t> b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xu</a:t>
              </a:r>
              <a:r>
                <a:rPr lang="zh-CN" altLang="zh-CN" sz="2000" b="1" dirty="0">
                  <a:latin typeface="+mn-ea"/>
                  <a:ea typeface="+mn-ea"/>
                </a:rPr>
                <a:t>ě</a:t>
              </a:r>
              <a:r>
                <a:rPr lang="en-US" altLang="zh-CN" sz="2000" b="1" dirty="0">
                  <a:latin typeface="+mn-ea"/>
                  <a:ea typeface="+mn-ea"/>
                </a:rPr>
                <a:t> b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de l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hu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</a:rPr>
                <a:t>hu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hu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de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o </a:t>
              </a:r>
              <a:r>
                <a:rPr lang="en-US" altLang="zh-CN" sz="2000" b="1" dirty="0" err="1">
                  <a:latin typeface="+mn-ea"/>
                  <a:ea typeface="+mn-ea"/>
                </a:rPr>
                <a:t>zhe</a:t>
              </a:r>
              <a:r>
                <a:rPr lang="en-US" altLang="zh-CN" sz="2000" b="1" dirty="0">
                  <a:latin typeface="+mn-ea"/>
                  <a:ea typeface="+mn-ea"/>
                </a:rPr>
                <a:t> y</a:t>
              </a:r>
              <a:r>
                <a:rPr lang="zh-CN" altLang="zh-CN" sz="2000" b="1" dirty="0">
                  <a:latin typeface="+mn-ea"/>
                  <a:ea typeface="+mn-ea"/>
                </a:rPr>
                <a:t>ǒ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sh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t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qi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o qi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o s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o xi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o de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lu</a:t>
              </a:r>
              <a:r>
                <a:rPr lang="zh-CN" altLang="zh-CN" sz="2000" b="1" dirty="0">
                  <a:latin typeface="+mn-ea"/>
                  <a:ea typeface="+mn-ea"/>
                </a:rPr>
                <a:t>ó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é</a:t>
              </a:r>
              <a:r>
                <a:rPr lang="en-US" altLang="zh-CN" sz="2000" b="1" dirty="0">
                  <a:latin typeface="+mn-ea"/>
                  <a:ea typeface="+mn-ea"/>
                </a:rPr>
                <a:t> b</a:t>
              </a:r>
              <a:r>
                <a:rPr lang="zh-CN" altLang="zh-CN" sz="2000" b="1" dirty="0">
                  <a:latin typeface="+mn-ea"/>
                  <a:ea typeface="+mn-ea"/>
                </a:rPr>
                <a:t>è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k</a:t>
              </a:r>
              <a:r>
                <a:rPr lang="zh-CN" altLang="zh-CN" sz="2000" b="1" dirty="0">
                  <a:latin typeface="+mn-ea"/>
                  <a:ea typeface="+mn-ea"/>
                </a:rPr>
                <a:t>é</a:t>
              </a:r>
              <a:endParaRPr lang="zh-CN" altLang="en-US" sz="2000" b="1" dirty="0">
                <a:latin typeface="+mn-ea"/>
                <a:ea typeface="+mn-ea"/>
              </a:endParaRPr>
            </a:p>
          </p:txBody>
        </p:sp>
        <p:sp>
          <p:nvSpPr>
            <p:cNvPr id="28677" name="矩形 1"/>
            <p:cNvSpPr>
              <a:spLocks noChangeArrowheads="1"/>
            </p:cNvSpPr>
            <p:nvPr/>
          </p:nvSpPr>
          <p:spPr bwMode="auto">
            <a:xfrm>
              <a:off x="876299" y="533311"/>
              <a:ext cx="7781925" cy="1815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雪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白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雪白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的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浪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花，哗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哗地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笑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着，涌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向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沙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滩，悄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悄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撒下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小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小的海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螺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和贝</a:t>
              </a:r>
              <a:r>
                <a:rPr lang="en-US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壳。</a:t>
              </a:r>
              <a:endParaRPr lang="zh-CN" altLang="en-US" sz="28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5" name="圆角矩形标注 4"/>
          <p:cNvSpPr/>
          <p:nvPr/>
        </p:nvSpPr>
        <p:spPr>
          <a:xfrm>
            <a:off x="819150" y="2647950"/>
            <a:ext cx="7686675" cy="2076450"/>
          </a:xfrm>
          <a:prstGeom prst="wedgeRoundRectCallout">
            <a:avLst>
              <a:gd name="adj1" fmla="val -41255"/>
              <a:gd name="adj2" fmla="val -65038"/>
              <a:gd name="adj3" fmla="val 16667"/>
            </a:avLst>
          </a:prstGeom>
          <a:solidFill>
            <a:srgbClr val="FFFF00">
              <a:alpha val="65000"/>
            </a:srgbClr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6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这句话运用了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拟人</a:t>
            </a:r>
            <a:r>
              <a:rPr lang="zh-CN" altLang="en-US" sz="26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的修辞手法。“哗哗地笑着”“悄悄地撒下”让浪花具有了人的动作和神态，表达出对海边的喜爱。“撒下海螺和贝壳”为下文做了铺垫。</a:t>
            </a:r>
            <a:endParaRPr lang="zh-CN" altLang="en-US" sz="26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92150" y="625475"/>
            <a:ext cx="8120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阅读第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自然段，说说小娃娃用什么做成了项链？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869950" y="1216025"/>
            <a:ext cx="7707313" cy="3055938"/>
            <a:chOff x="898791" y="920095"/>
            <a:chExt cx="7707313" cy="3057247"/>
          </a:xfrm>
        </p:grpSpPr>
        <p:sp>
          <p:nvSpPr>
            <p:cNvPr id="6" name="矩形 5"/>
            <p:cNvSpPr/>
            <p:nvPr/>
          </p:nvSpPr>
          <p:spPr>
            <a:xfrm>
              <a:off x="898791" y="920095"/>
              <a:ext cx="7707313" cy="26697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>
                  <a:latin typeface="+mn-ea"/>
                  <a:ea typeface="+mn-ea"/>
                </a:rPr>
                <a:t>     xi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o w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 w</a:t>
              </a:r>
              <a:r>
                <a:rPr lang="zh-CN" altLang="zh-CN" sz="2000" b="1" dirty="0">
                  <a:latin typeface="+mn-ea"/>
                  <a:ea typeface="+mn-ea"/>
                </a:rPr>
                <a:t>ɑ</a:t>
              </a:r>
              <a:r>
                <a:rPr lang="en-US" altLang="zh-CN" sz="2000" b="1" dirty="0">
                  <a:latin typeface="+mn-ea"/>
                  <a:ea typeface="+mn-ea"/>
                </a:rPr>
                <a:t> x</a:t>
              </a:r>
              <a:r>
                <a:rPr lang="zh-CN" altLang="zh-CN" sz="2000" b="1" dirty="0">
                  <a:latin typeface="+mn-ea"/>
                  <a:ea typeface="+mn-ea"/>
                </a:rPr>
                <a:t>ī</a:t>
              </a:r>
              <a:r>
                <a:rPr lang="en-US" altLang="zh-CN" sz="2000" b="1" dirty="0">
                  <a:latin typeface="+mn-ea"/>
                  <a:ea typeface="+mn-ea"/>
                </a:rPr>
                <a:t> x</a:t>
              </a:r>
              <a:r>
                <a:rPr lang="zh-CN" altLang="zh-CN" sz="2000" b="1" dirty="0">
                  <a:latin typeface="+mn-ea"/>
                  <a:ea typeface="+mn-ea"/>
                </a:rPr>
                <a:t>ī</a:t>
              </a:r>
              <a:r>
                <a:rPr lang="en-US" altLang="zh-CN" sz="2000" b="1" dirty="0">
                  <a:latin typeface="+mn-ea"/>
                  <a:ea typeface="+mn-ea"/>
                </a:rPr>
                <a:t> de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o </a:t>
              </a:r>
              <a:r>
                <a:rPr lang="en-US" altLang="zh-CN" sz="2000" b="1" dirty="0" err="1">
                  <a:latin typeface="+mn-ea"/>
                  <a:ea typeface="+mn-ea"/>
                </a:rPr>
                <a:t>zhe</a:t>
              </a:r>
              <a:r>
                <a:rPr lang="en-US" altLang="zh-CN" sz="2000" b="1" dirty="0">
                  <a:latin typeface="+mn-ea"/>
                  <a:ea typeface="+mn-ea"/>
                </a:rPr>
                <a:t> y</a:t>
              </a:r>
              <a:r>
                <a:rPr lang="zh-CN" altLang="zh-CN" sz="2000" b="1" dirty="0">
                  <a:latin typeface="+mn-ea"/>
                  <a:ea typeface="+mn-ea"/>
                </a:rPr>
                <a:t>í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sh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q</a:t>
              </a:r>
              <a:r>
                <a:rPr lang="zh-CN" altLang="zh-CN" sz="2000" b="1" dirty="0">
                  <a:latin typeface="+mn-ea"/>
                  <a:ea typeface="+mn-ea"/>
                </a:rPr>
                <a:t>ù</a:t>
              </a:r>
              <a:r>
                <a:rPr lang="en-US" altLang="zh-CN" sz="2000" b="1" dirty="0">
                  <a:latin typeface="+mn-ea"/>
                  <a:ea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</a:rPr>
                <a:t>ji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n q</a:t>
              </a:r>
              <a:r>
                <a:rPr lang="zh-CN" altLang="zh-CN" sz="2000" b="1" dirty="0">
                  <a:latin typeface="+mn-ea"/>
                  <a:ea typeface="+mn-ea"/>
                </a:rPr>
                <a:t>ǐ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o xi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o de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lu</a:t>
              </a:r>
              <a:r>
                <a:rPr lang="zh-CN" altLang="zh-CN" sz="2000" b="1" dirty="0">
                  <a:latin typeface="+mn-ea"/>
                  <a:ea typeface="+mn-ea"/>
                </a:rPr>
                <a:t>ó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é</a:t>
              </a:r>
              <a:r>
                <a:rPr lang="en-US" altLang="zh-CN" sz="2000" b="1" dirty="0">
                  <a:latin typeface="+mn-ea"/>
                  <a:ea typeface="+mn-ea"/>
                </a:rPr>
                <a:t> b</a:t>
              </a:r>
              <a:r>
                <a:rPr lang="zh-CN" altLang="zh-CN" sz="2000" b="1" dirty="0">
                  <a:latin typeface="+mn-ea"/>
                  <a:ea typeface="+mn-ea"/>
                </a:rPr>
                <a:t>è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k</a:t>
              </a:r>
              <a:r>
                <a:rPr lang="zh-CN" altLang="zh-CN" sz="2000" b="1" dirty="0">
                  <a:latin typeface="+mn-ea"/>
                  <a:ea typeface="+mn-ea"/>
                </a:rPr>
                <a:t>é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chu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ch</a:t>
              </a:r>
              <a:r>
                <a:rPr lang="zh-CN" altLang="zh-CN" sz="2000" b="1" dirty="0">
                  <a:latin typeface="+mn-ea"/>
                  <a:ea typeface="+mn-ea"/>
                </a:rPr>
                <a:t>é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c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s</a:t>
              </a:r>
              <a:r>
                <a:rPr lang="zh-CN" altLang="zh-CN" sz="2000" b="1" dirty="0">
                  <a:latin typeface="+mn-ea"/>
                  <a:ea typeface="+mn-ea"/>
                </a:rPr>
                <a:t>è</a:t>
              </a:r>
              <a:r>
                <a:rPr lang="en-US" altLang="zh-CN" sz="2000" b="1" dirty="0">
                  <a:latin typeface="+mn-ea"/>
                  <a:ea typeface="+mn-ea"/>
                </a:rPr>
                <a:t> de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li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u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z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ō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qi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endParaRPr lang="zh-CN" altLang="en-US" sz="2000" b="1" dirty="0">
                <a:latin typeface="+mn-ea"/>
                <a:ea typeface="+mn-ea"/>
              </a:endParaRPr>
            </a:p>
          </p:txBody>
        </p:sp>
        <p:sp>
          <p:nvSpPr>
            <p:cNvPr id="29701" name="矩形 3"/>
            <p:cNvSpPr>
              <a:spLocks noChangeArrowheads="1"/>
            </p:cNvSpPr>
            <p:nvPr/>
          </p:nvSpPr>
          <p:spPr bwMode="auto">
            <a:xfrm>
              <a:off x="942974" y="1299686"/>
              <a:ext cx="7663130" cy="2677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小娃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娃嘻嘻地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笑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着，迎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上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去，捡起小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小的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海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螺和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贝壳，穿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成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彩色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的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项链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，挂在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胸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前。</a:t>
              </a:r>
              <a:endParaRPr lang="zh-CN" altLang="en-US" sz="28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E:\孙巧灵\2016秋上\上课课件\制作\R一语上\人一语大课堂（正文）\7D-11B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1155700"/>
            <a:ext cx="3865562" cy="25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76775" y="1500188"/>
            <a:ext cx="38195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小娃娃用海边捡到海螺和贝壳，穿成了彩色的项链挂在胸前。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933450" y="74613"/>
            <a:ext cx="7353300" cy="2208212"/>
            <a:chOff x="933450" y="589728"/>
            <a:chExt cx="7353301" cy="2207140"/>
          </a:xfrm>
        </p:grpSpPr>
        <p:sp>
          <p:nvSpPr>
            <p:cNvPr id="3" name="矩形 2"/>
            <p:cNvSpPr/>
            <p:nvPr/>
          </p:nvSpPr>
          <p:spPr>
            <a:xfrm>
              <a:off x="933450" y="589728"/>
              <a:ext cx="7181851" cy="181045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 err="1">
                  <a:latin typeface="+mn-ea"/>
                  <a:ea typeface="+mn-ea"/>
                </a:rPr>
                <a:t>ku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huo</a:t>
              </a:r>
              <a:r>
                <a:rPr lang="en-US" altLang="zh-CN" sz="2000" b="1" dirty="0">
                  <a:latin typeface="+mn-ea"/>
                  <a:ea typeface="+mn-ea"/>
                </a:rPr>
                <a:t> de </a:t>
              </a:r>
              <a:r>
                <a:rPr lang="en-US" altLang="zh-CN" sz="2000" b="1" dirty="0" err="1">
                  <a:latin typeface="+mn-ea"/>
                  <a:ea typeface="+mn-ea"/>
                </a:rPr>
                <a:t>ji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o y</a:t>
              </a:r>
              <a:r>
                <a:rPr lang="zh-CN" altLang="zh-CN" sz="2000" b="1" dirty="0">
                  <a:latin typeface="+mn-ea"/>
                  <a:ea typeface="+mn-ea"/>
                </a:rPr>
                <a:t>ì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lu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 z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sh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t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sh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chu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ch</a:t>
              </a:r>
              <a:r>
                <a:rPr lang="zh-CN" altLang="zh-CN" sz="2000" b="1" dirty="0">
                  <a:latin typeface="+mn-ea"/>
                  <a:ea typeface="+mn-ea"/>
                </a:rPr>
                <a:t>é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j</a:t>
              </a:r>
              <a:r>
                <a:rPr lang="zh-CN" altLang="zh-CN" sz="2000" b="1" dirty="0">
                  <a:latin typeface="+mn-ea"/>
                  <a:ea typeface="+mn-ea"/>
                </a:rPr>
                <a:t>ī</a:t>
              </a:r>
              <a:r>
                <a:rPr lang="en-US" altLang="zh-CN" sz="2000" b="1" dirty="0">
                  <a:latin typeface="+mn-ea"/>
                  <a:ea typeface="+mn-ea"/>
                </a:rPr>
                <a:t>n s</a:t>
              </a:r>
              <a:r>
                <a:rPr lang="zh-CN" altLang="zh-CN" sz="2000" b="1" dirty="0">
                  <a:latin typeface="+mn-ea"/>
                  <a:ea typeface="+mn-ea"/>
                </a:rPr>
                <a:t>è</a:t>
              </a:r>
              <a:r>
                <a:rPr lang="en-US" altLang="zh-CN" sz="2000" b="1" dirty="0">
                  <a:latin typeface="+mn-ea"/>
                  <a:ea typeface="+mn-ea"/>
                </a:rPr>
                <a:t> de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li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  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u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z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ō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qi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endParaRPr lang="zh-CN" altLang="en-US" sz="2000" b="1" dirty="0">
                <a:latin typeface="+mn-ea"/>
                <a:ea typeface="+mn-ea"/>
              </a:endParaRPr>
            </a:p>
          </p:txBody>
        </p:sp>
        <p:sp>
          <p:nvSpPr>
            <p:cNvPr id="31750" name="矩形 1"/>
            <p:cNvSpPr>
              <a:spLocks noChangeArrowheads="1"/>
            </p:cNvSpPr>
            <p:nvPr/>
          </p:nvSpPr>
          <p:spPr bwMode="auto">
            <a:xfrm>
              <a:off x="990601" y="980986"/>
              <a:ext cx="7296150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快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活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的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脚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印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落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在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沙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滩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上，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穿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成金色的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项</a:t>
              </a:r>
              <a:r>
                <a:rPr lang="en-US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链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，挂在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大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海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胸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前。</a:t>
              </a:r>
              <a:endParaRPr lang="zh-CN" altLang="en-US" sz="28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5" name="Picture 2" descr="E:\孙巧灵\2016秋上\上课课件\制作\R一语上\人一语大课堂（正文）\7D-11B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7725" y="2305050"/>
            <a:ext cx="38735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24400" y="2674938"/>
            <a:ext cx="38195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小娃娃们在沙滩上留下快活的脚印，给大海穿成了金色的项链。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66725" y="1373188"/>
            <a:ext cx="460057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从“嘻嘻地笑着”“快活的脚印”中感受到了小娃娃在海边捡拾海螺和贝壳的快乐，突出海边的美丽。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9425" y="546100"/>
            <a:ext cx="5233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读了这一段，你感受到了什么？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2771" name="Picture 6" descr="http://pic63.nipic.com/file/20150319/19369522_153108374000_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67300" y="1468438"/>
            <a:ext cx="3760788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5124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新课导入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828675" y="1154113"/>
            <a:ext cx="7672388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“大海，蓝蓝的，又宽又远。沙滩，黄黄的，又长又软。”大海是孩子们心中神奇的乐园，对它充满着无限的向往。让我们跟随作者来到海边，把快活的小脚印落在那长长软软的沙滩上，穿成金色的项链，挂在大海的胸前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2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8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主旨概括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4338" y="1254125"/>
            <a:ext cx="53482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课文描写了海浪涌上沙滩，小娃娃在海边捡拾海螺和贝壳的情景，展现了海边的美丽和小娃娃快活的心情。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33797" name="Picture 7" descr="http://pic.58pic.com/58pic/15/81/50/74458PIC7Xk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8325" y="1382713"/>
            <a:ext cx="3057525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4820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1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板书设计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34819" name="Picture 6" descr="E:\孙巧灵\2016秋上\上课课件\制作\R一语上\人一语大课堂（正文）\7D-1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238" y="1525588"/>
            <a:ext cx="8645525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5846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7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拓展延伸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5843" name="组合 2"/>
          <p:cNvGrpSpPr/>
          <p:nvPr/>
        </p:nvGrpSpPr>
        <p:grpSpPr bwMode="auto">
          <a:xfrm>
            <a:off x="400050" y="519113"/>
            <a:ext cx="8372475" cy="3889375"/>
            <a:chOff x="685799" y="271498"/>
            <a:chExt cx="8372475" cy="3889796"/>
          </a:xfrm>
        </p:grpSpPr>
        <p:sp>
          <p:nvSpPr>
            <p:cNvPr id="35844" name="矩形 1"/>
            <p:cNvSpPr>
              <a:spLocks noChangeArrowheads="1"/>
            </p:cNvSpPr>
            <p:nvPr/>
          </p:nvSpPr>
          <p:spPr bwMode="auto">
            <a:xfrm>
              <a:off x="685800" y="621864"/>
              <a:ext cx="8239126" cy="3539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大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海</a:t>
              </a:r>
              <a:endParaRPr lang="en-US" altLang="zh-CN" sz="28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大海，大海，像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个摇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篮。摇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过去，白帆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点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点。</a:t>
              </a:r>
              <a:endParaRPr lang="zh-CN" altLang="zh-CN" sz="28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摇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过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来，鱼虾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满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船。大海，大海，多大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多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宽！</a:t>
              </a:r>
              <a:endParaRPr lang="zh-CN" altLang="zh-CN" sz="28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eaLnBrk="1" hangingPunct="1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瞧，太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阳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月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亮，也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睡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在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里</a:t>
              </a:r>
              <a:r>
                <a:rPr lang="en-US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边。</a:t>
              </a:r>
              <a:endParaRPr lang="zh-CN" altLang="en-US" sz="28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85799" y="271498"/>
              <a:ext cx="8372475" cy="35293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hangingPunct="1">
                <a:lnSpc>
                  <a:spcPts val="6700"/>
                </a:lnSpc>
                <a:defRPr/>
              </a:pPr>
              <a:r>
                <a:rPr lang="en-US" altLang="zh-CN" sz="2000" b="1" dirty="0">
                  <a:latin typeface="+mn-ea"/>
                  <a:ea typeface="+mn-ea"/>
                </a:rPr>
                <a:t>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endParaRPr lang="zh-CN" altLang="zh-CN" sz="2000" b="1" dirty="0">
                <a:latin typeface="+mn-ea"/>
                <a:ea typeface="+mn-ea"/>
              </a:endParaRPr>
            </a:p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>
                  <a:latin typeface="+mn-ea"/>
                  <a:ea typeface="+mn-ea"/>
                </a:rPr>
                <a:t>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 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zh-CN" altLang="zh-CN" sz="2000" b="1" dirty="0">
                  <a:latin typeface="+mn-ea"/>
                  <a:ea typeface="+mn-ea"/>
                </a:rPr>
                <a:t>ɡè</a:t>
              </a:r>
              <a:r>
                <a:rPr lang="en-US" altLang="zh-CN" sz="2000" b="1" dirty="0">
                  <a:latin typeface="+mn-ea"/>
                  <a:ea typeface="+mn-ea"/>
                </a:rPr>
                <a:t> y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o l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  y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o 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u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 q</a:t>
              </a:r>
              <a:r>
                <a:rPr lang="zh-CN" altLang="zh-CN" sz="2000" b="1" dirty="0">
                  <a:latin typeface="+mn-ea"/>
                  <a:ea typeface="+mn-ea"/>
                </a:rPr>
                <a:t>ù</a:t>
              </a:r>
              <a:r>
                <a:rPr lang="en-US" altLang="zh-CN" sz="2000" b="1" dirty="0">
                  <a:latin typeface="+mn-ea"/>
                  <a:ea typeface="+mn-ea"/>
                </a:rPr>
                <a:t>  b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f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 di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n di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endParaRPr lang="zh-CN" altLang="zh-CN" sz="2000" b="1" dirty="0">
                <a:latin typeface="+mn-ea"/>
                <a:ea typeface="+mn-ea"/>
              </a:endParaRPr>
            </a:p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>
                  <a:latin typeface="+mn-ea"/>
                  <a:ea typeface="+mn-ea"/>
                </a:rPr>
                <a:t>y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o 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u</a:t>
              </a:r>
              <a:r>
                <a:rPr lang="zh-CN" altLang="zh-CN" sz="2000" b="1" dirty="0">
                  <a:latin typeface="+mn-ea"/>
                  <a:ea typeface="+mn-ea"/>
                </a:rPr>
                <a:t>ò</a:t>
              </a:r>
              <a:r>
                <a:rPr lang="en-US" altLang="zh-CN" sz="2000" b="1" dirty="0">
                  <a:latin typeface="+mn-ea"/>
                  <a:ea typeface="+mn-ea"/>
                </a:rPr>
                <a:t> l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  y</a:t>
              </a:r>
              <a:r>
                <a:rPr lang="zh-CN" altLang="zh-CN" sz="2000" b="1" dirty="0">
                  <a:latin typeface="+mn-ea"/>
                  <a:ea typeface="+mn-ea"/>
                </a:rPr>
                <a:t>ú</a:t>
              </a:r>
              <a:r>
                <a:rPr lang="en-US" altLang="zh-CN" sz="2000" b="1" dirty="0">
                  <a:latin typeface="+mn-ea"/>
                  <a:ea typeface="+mn-ea"/>
                </a:rPr>
                <a:t> xi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 m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>
                  <a:latin typeface="+mn-ea"/>
                  <a:ea typeface="+mn-ea"/>
                </a:rPr>
                <a:t>n </a:t>
              </a:r>
              <a:r>
                <a:rPr lang="en-US" altLang="zh-CN" sz="2000" b="1" dirty="0" err="1">
                  <a:latin typeface="+mn-ea"/>
                  <a:ea typeface="+mn-ea"/>
                </a:rPr>
                <a:t>chu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  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 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h</a:t>
              </a:r>
              <a:r>
                <a:rPr lang="zh-CN" altLang="zh-CN" sz="2000" b="1" dirty="0">
                  <a:latin typeface="+mn-ea"/>
                  <a:ea typeface="+mn-ea"/>
                </a:rPr>
                <a:t>ǎ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 du</a:t>
              </a:r>
              <a:r>
                <a:rPr lang="zh-CN" altLang="zh-CN" sz="2000" b="1" dirty="0">
                  <a:latin typeface="+mn-ea"/>
                  <a:ea typeface="+mn-ea"/>
                </a:rPr>
                <a:t>ō</a:t>
              </a:r>
              <a:r>
                <a:rPr lang="en-US" altLang="zh-CN" sz="2000" b="1" dirty="0">
                  <a:latin typeface="+mn-ea"/>
                  <a:ea typeface="+mn-ea"/>
                </a:rPr>
                <a:t> d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>
                  <a:latin typeface="+mn-ea"/>
                  <a:ea typeface="+mn-ea"/>
                </a:rPr>
                <a:t> du</a:t>
              </a:r>
              <a:r>
                <a:rPr lang="zh-CN" altLang="zh-CN" sz="2000" b="1" dirty="0">
                  <a:latin typeface="+mn-ea"/>
                  <a:ea typeface="+mn-ea"/>
                </a:rPr>
                <a:t>ō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ku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endParaRPr lang="zh-CN" altLang="zh-CN" sz="2000" b="1" dirty="0">
                <a:latin typeface="+mn-ea"/>
                <a:ea typeface="+mn-ea"/>
              </a:endParaRPr>
            </a:p>
            <a:p>
              <a:pPr eaLnBrk="1" hangingPunct="1">
                <a:lnSpc>
                  <a:spcPts val="6700"/>
                </a:lnSpc>
                <a:defRPr/>
              </a:pPr>
              <a:r>
                <a:rPr lang="en-US" altLang="zh-CN" sz="2000" b="1" dirty="0">
                  <a:latin typeface="+mn-ea"/>
                  <a:ea typeface="+mn-ea"/>
                </a:rPr>
                <a:t>qi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o t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y</a:t>
              </a:r>
              <a:r>
                <a:rPr lang="zh-CN" altLang="zh-CN" sz="2000" b="1" dirty="0">
                  <a:latin typeface="+mn-ea"/>
                  <a:ea typeface="+mn-ea"/>
                </a:rPr>
                <a:t>á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yu</a:t>
              </a:r>
              <a:r>
                <a:rPr lang="zh-CN" altLang="zh-CN" sz="2000" b="1" dirty="0">
                  <a:latin typeface="+mn-ea"/>
                  <a:ea typeface="+mn-ea"/>
                </a:rPr>
                <a:t>è</a:t>
              </a:r>
              <a:r>
                <a:rPr lang="en-US" altLang="zh-CN" sz="2000" b="1" dirty="0">
                  <a:latin typeface="+mn-ea"/>
                  <a:ea typeface="+mn-ea"/>
                </a:rPr>
                <a:t> li</a:t>
              </a:r>
              <a:r>
                <a:rPr lang="zh-CN" altLang="zh-CN" sz="2000" b="1" dirty="0">
                  <a:latin typeface="+mn-ea"/>
                  <a:ea typeface="+mn-ea"/>
                </a:rPr>
                <a:t>ɑ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r>
                <a:rPr lang="zh-CN" altLang="zh-CN" sz="2000" b="1" dirty="0">
                  <a:latin typeface="+mn-ea"/>
                  <a:ea typeface="+mn-ea"/>
                </a:rPr>
                <a:t>ɡ</a:t>
              </a:r>
              <a:r>
                <a:rPr lang="en-US" altLang="zh-CN" sz="2000" b="1" dirty="0">
                  <a:latin typeface="+mn-ea"/>
                  <a:ea typeface="+mn-ea"/>
                </a:rPr>
                <a:t> y</a:t>
              </a:r>
              <a:r>
                <a:rPr lang="zh-CN" altLang="zh-CN" sz="2000" b="1" dirty="0">
                  <a:latin typeface="+mn-ea"/>
                  <a:ea typeface="+mn-ea"/>
                </a:rPr>
                <a:t>ě</a:t>
              </a:r>
              <a:r>
                <a:rPr lang="en-US" altLang="zh-CN" sz="2000" b="1" dirty="0">
                  <a:latin typeface="+mn-ea"/>
                  <a:ea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</a:rPr>
                <a:t>shu</a:t>
              </a:r>
              <a:r>
                <a:rPr lang="zh-CN" altLang="zh-CN" sz="2000" b="1" dirty="0">
                  <a:latin typeface="+mn-ea"/>
                  <a:ea typeface="+mn-ea"/>
                </a:rPr>
                <a:t>ì</a:t>
              </a:r>
              <a:r>
                <a:rPr lang="en-US" altLang="zh-CN" sz="2000" b="1" dirty="0">
                  <a:latin typeface="+mn-ea"/>
                  <a:ea typeface="+mn-ea"/>
                </a:rPr>
                <a:t> z</a:t>
              </a:r>
              <a:r>
                <a:rPr lang="zh-CN" altLang="zh-CN" sz="2000" b="1" dirty="0">
                  <a:latin typeface="+mn-ea"/>
                  <a:ea typeface="+mn-ea"/>
                </a:rPr>
                <a:t>à</a:t>
              </a:r>
              <a:r>
                <a:rPr lang="en-US" altLang="zh-CN" sz="2000" b="1" dirty="0" err="1">
                  <a:latin typeface="+mn-ea"/>
                  <a:ea typeface="+mn-ea"/>
                </a:rPr>
                <a:t>i</a:t>
              </a:r>
              <a:r>
                <a:rPr lang="en-US" altLang="zh-CN" sz="2000" b="1" dirty="0">
                  <a:latin typeface="+mn-ea"/>
                  <a:ea typeface="+mn-ea"/>
                </a:rPr>
                <a:t> l</a:t>
              </a:r>
              <a:r>
                <a:rPr lang="zh-CN" altLang="zh-CN" sz="2000" b="1" dirty="0">
                  <a:latin typeface="+mn-ea"/>
                  <a:ea typeface="+mn-ea"/>
                </a:rPr>
                <a:t>ǐ</a:t>
              </a:r>
              <a:r>
                <a:rPr lang="en-US" altLang="zh-CN" sz="2000" b="1" dirty="0">
                  <a:latin typeface="+mn-ea"/>
                  <a:ea typeface="+mn-ea"/>
                </a:rPr>
                <a:t> bi</a:t>
              </a:r>
              <a:r>
                <a:rPr lang="zh-CN" altLang="zh-CN" sz="2000" b="1" dirty="0">
                  <a:latin typeface="+mn-ea"/>
                  <a:ea typeface="+mn-ea"/>
                </a:rPr>
                <a:t>ā</a:t>
              </a:r>
              <a:r>
                <a:rPr lang="en-US" altLang="zh-CN" sz="2000" b="1" dirty="0">
                  <a:latin typeface="+mn-ea"/>
                  <a:ea typeface="+mn-ea"/>
                </a:rPr>
                <a:t>n</a:t>
              </a:r>
              <a:endParaRPr lang="zh-CN" altLang="en-US" sz="2000" b="1" dirty="0"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E:\孙巧灵\2016秋上\上课课件\制作\R一语上\人一语大课堂（正文）\海海滩.ti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6563" y="1046163"/>
            <a:ext cx="3735387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Picture 4" descr="http://image.tupian114.com/20121127/140542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75" y="1046163"/>
            <a:ext cx="3556000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7898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9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随堂演练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" name="内容占位符 2"/>
          <p:cNvSpPr txBox="1"/>
          <p:nvPr/>
        </p:nvSpPr>
        <p:spPr bwMode="auto">
          <a:xfrm>
            <a:off x="620713" y="1368425"/>
            <a:ext cx="7913687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457200" indent="-457200" eaLnBrk="1" hangingPunct="1">
              <a:lnSpc>
                <a:spcPct val="150000"/>
              </a:lnSpc>
              <a:spcBef>
                <a:spcPts val="225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用“√”给加色的字选择正确的读音。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蓝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蓝的（</a:t>
            </a:r>
            <a:r>
              <a:rPr lang="en-US" altLang="zh-CN" sz="2800" b="1" dirty="0" err="1">
                <a:latin typeface="+mn-ea"/>
                <a:ea typeface="+mn-ea"/>
              </a:rPr>
              <a:t>nán</a:t>
            </a:r>
            <a:r>
              <a:rPr lang="en-US" altLang="zh-CN" sz="2800" b="1" dirty="0">
                <a:latin typeface="+mn-ea"/>
                <a:ea typeface="+mn-ea"/>
              </a:rPr>
              <a:t>  </a:t>
            </a:r>
            <a:r>
              <a:rPr lang="en-US" altLang="zh-CN" sz="2800" b="1" dirty="0" err="1">
                <a:latin typeface="+mn-ea"/>
                <a:ea typeface="+mn-ea"/>
              </a:rPr>
              <a:t>lán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    小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娃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娃（</a:t>
            </a:r>
            <a:r>
              <a:rPr lang="en-US" altLang="zh-CN" sz="2800" b="1" dirty="0" err="1">
                <a:latin typeface="+mn-ea"/>
              </a:rPr>
              <a:t>ɡu</a:t>
            </a:r>
            <a:r>
              <a:rPr lang="en-US" altLang="zh-CN" sz="2800" b="1" dirty="0" err="1">
                <a:latin typeface="+mn-ea"/>
                <a:ea typeface="+mn-ea"/>
              </a:rPr>
              <a:t>à</a:t>
            </a:r>
            <a:r>
              <a:rPr lang="en-US" altLang="zh-CN" sz="2800" b="1" dirty="0">
                <a:latin typeface="+mn-ea"/>
                <a:ea typeface="+mn-ea"/>
              </a:rPr>
              <a:t>  </a:t>
            </a:r>
            <a:r>
              <a:rPr lang="en-US" altLang="zh-CN" sz="2800" b="1" dirty="0" err="1">
                <a:latin typeface="+mn-ea"/>
                <a:ea typeface="+mn-ea"/>
              </a:rPr>
              <a:t>wá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涌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向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800" b="1" dirty="0" err="1">
                <a:latin typeface="+mn-ea"/>
                <a:ea typeface="+mn-ea"/>
              </a:rPr>
              <a:t>xiàn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en-US" altLang="zh-CN" sz="2800" b="1" dirty="0">
                <a:latin typeface="+mn-ea"/>
                <a:ea typeface="+mn-ea"/>
              </a:rPr>
              <a:t>  </a:t>
            </a:r>
            <a:r>
              <a:rPr lang="en-US" altLang="zh-CN" sz="2800" b="1" dirty="0" err="1">
                <a:latin typeface="+mn-ea"/>
                <a:ea typeface="+mn-ea"/>
              </a:rPr>
              <a:t>xàn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 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金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色（</a:t>
            </a:r>
            <a:r>
              <a:rPr lang="en-US" altLang="zh-CN" sz="2800" b="1" dirty="0" err="1">
                <a:latin typeface="+mn-ea"/>
                <a:ea typeface="+mn-ea"/>
              </a:rPr>
              <a:t>jīn</a:t>
            </a:r>
            <a:r>
              <a:rPr lang="en-US" altLang="zh-CN" sz="2800" b="1" dirty="0">
                <a:latin typeface="+mn-ea"/>
                <a:ea typeface="+mn-ea"/>
              </a:rPr>
              <a:t>  </a:t>
            </a:r>
            <a:r>
              <a:rPr lang="en-US" altLang="zh-CN" sz="2800" b="1" dirty="0" err="1">
                <a:latin typeface="+mn-ea"/>
                <a:ea typeface="+mn-ea"/>
              </a:rPr>
              <a:t>jīn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贝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壳（</a:t>
            </a:r>
            <a:r>
              <a:rPr lang="en-US" altLang="zh-CN" sz="2800" b="1" dirty="0" err="1">
                <a:latin typeface="+mn-ea"/>
              </a:rPr>
              <a:t>bè</a:t>
            </a:r>
            <a:r>
              <a:rPr lang="en-US" altLang="zh-CN" sz="2800" b="1" dirty="0">
                <a:latin typeface="+mn-ea"/>
              </a:rPr>
              <a:t>  </a:t>
            </a:r>
            <a:r>
              <a:rPr lang="en-US" altLang="zh-CN" sz="2800" b="1" dirty="0" err="1">
                <a:latin typeface="+mn-ea"/>
              </a:rPr>
              <a:t>bèi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     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笑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着（</a:t>
            </a:r>
            <a:r>
              <a:rPr lang="en-US" altLang="zh-CN" sz="2800" b="1" dirty="0" err="1">
                <a:latin typeface="+mn-ea"/>
              </a:rPr>
              <a:t>xiào</a:t>
            </a:r>
            <a:r>
              <a:rPr lang="en-US" altLang="zh-CN" sz="2800" b="1" dirty="0">
                <a:latin typeface="+mn-ea"/>
              </a:rPr>
              <a:t>  </a:t>
            </a:r>
            <a:r>
              <a:rPr lang="en-US" altLang="zh-CN" sz="2800" b="1" dirty="0" err="1">
                <a:latin typeface="+mn-ea"/>
              </a:rPr>
              <a:t>xào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zh-CN" sz="2800" b="1" dirty="0">
              <a:latin typeface="+mn-ea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32188" y="2149475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85038" y="2139950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08263" y="2828925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18238" y="2770188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970213" y="3471863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08738" y="3403600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内容占位符 2"/>
          <p:cNvSpPr txBox="1">
            <a:spLocks noChangeArrowheads="1"/>
          </p:cNvSpPr>
          <p:nvPr/>
        </p:nvSpPr>
        <p:spPr bwMode="auto">
          <a:xfrm>
            <a:off x="1697038" y="1597025"/>
            <a:ext cx="607536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、正确、流利地朗读课文。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、默写生字词。</a:t>
            </a:r>
            <a:endParaRPr lang="zh-CN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8915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8916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7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455613" y="909638"/>
            <a:ext cx="7802562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zh-CN" sz="2600" b="1" dirty="0" smtClean="0">
                <a:latin typeface="+mn-ea"/>
                <a:ea typeface="+mn-ea"/>
              </a:rPr>
              <a:t>朗读课文</a:t>
            </a:r>
            <a:r>
              <a:rPr lang="zh-CN" altLang="en-US" sz="2600" b="1" dirty="0" smtClean="0">
                <a:latin typeface="+mn-ea"/>
                <a:ea typeface="+mn-ea"/>
              </a:rPr>
              <a:t>。说一说：大海的项链是什么？</a:t>
            </a:r>
            <a:endParaRPr lang="zh-CN" altLang="en-US" sz="2600" b="1" dirty="0" smtClean="0">
              <a:latin typeface="+mn-ea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4663" y="1530350"/>
            <a:ext cx="817721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6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zh-CN" sz="26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朗读指导：</a:t>
            </a:r>
            <a:r>
              <a:rPr lang="zh-CN" altLang="en-US" sz="26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课文描写了美丽海边快活的情景，所以朗读的基调是赞美、活泼的。第一段，重读“蓝蓝”</a:t>
            </a:r>
            <a:endParaRPr lang="en-US" altLang="zh-CN" sz="26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6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“又宽又远”等词语，表达出赞美之情；第二段，语调轻快，体现小娃娃欢乐的心情</a:t>
            </a:r>
            <a:r>
              <a:rPr lang="zh-CN" altLang="zh-CN" sz="26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en-US" altLang="zh-CN" sz="26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6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参考答案：小娃娃们在沙滩上留下的脚印，给大海穿成了金色的项链。</a:t>
            </a:r>
            <a:endParaRPr lang="en-US" altLang="zh-CN" sz="26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95250" y="114300"/>
            <a:ext cx="3257550" cy="684213"/>
          </a:xfrm>
          <a:prstGeom prst="roundRect">
            <a:avLst/>
          </a:prstGeom>
          <a:solidFill>
            <a:srgbClr val="FFFF00"/>
          </a:solidFill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solidFill>
                  <a:srgbClr val="0000FF"/>
                </a:solidFill>
                <a:latin typeface="+mj-ea"/>
                <a:ea typeface="+mj-ea"/>
              </a:rPr>
              <a:t>课后习题</a:t>
            </a:r>
            <a:r>
              <a:rPr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参考</a:t>
            </a:r>
            <a:r>
              <a:rPr lang="zh-CN" altLang="en-US" sz="2800" b="1" dirty="0" smtClean="0">
                <a:solidFill>
                  <a:srgbClr val="0000FF"/>
                </a:solidFill>
                <a:latin typeface="+mj-ea"/>
                <a:ea typeface="+mj-ea"/>
              </a:rPr>
              <a:t>答案</a:t>
            </a:r>
            <a:endParaRPr lang="zh-CN" altLang="en-US" sz="28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455613" y="1004888"/>
            <a:ext cx="7802562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600" b="1" dirty="0" smtClean="0">
                <a:latin typeface="+mn-ea"/>
                <a:ea typeface="+mn-ea"/>
              </a:rPr>
              <a:t>读一读，说一说，看谁说得多。</a:t>
            </a:r>
            <a:endParaRPr lang="zh-CN" altLang="en-US" sz="2600" b="1" dirty="0" smtClean="0">
              <a:latin typeface="+mn-ea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4663" y="1873250"/>
            <a:ext cx="8177212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参考答案：金色的太阳  金色的麦穗  雪白的羽毛  雪白的棉花  快活的小鸟  快活的星星。</a:t>
            </a:r>
            <a:endParaRPr lang="en-US" altLang="zh-CN" sz="26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0" descr="http://www.taopic.com/uploads/allimg/110623/2445-1106231129263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44600" y="603250"/>
            <a:ext cx="6099175" cy="408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6" descr="http://pic.6188.com/upload_6188s/flashAll/s800/20141107/1415329446ES2H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6950" y="490538"/>
            <a:ext cx="680085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AutoShape 8" descr="http://img05.jdzj.com/oledit/UploadFile/news2014c/image/20151005/2015100508494850485069492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pic>
        <p:nvPicPr>
          <p:cNvPr id="2" name="Picture 8" descr="http://pic.58pic.com/58pic/15/15/56/84d58PIC9D4_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425" y="373063"/>
            <a:ext cx="73279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7172" name="图片 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3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知识备查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628650" y="1036638"/>
            <a:ext cx="76962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</a:t>
            </a: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海</a:t>
            </a:r>
            <a:endParaRPr lang="en-US" altLang="zh-CN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zh-CN" sz="28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海在大洋的边缘，是大洋的附属部分。由于海靠近大陆，受大陆、河流、气候和季节的影响，海水的温度、盐度、颜色和透明度会出现明显的变化。</a:t>
            </a:r>
            <a:endParaRPr lang="zh-CN" altLang="en-US" sz="28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996950" y="157163"/>
            <a:ext cx="3395663" cy="2409825"/>
            <a:chOff x="997221" y="156751"/>
            <a:chExt cx="3395119" cy="2410649"/>
          </a:xfrm>
        </p:grpSpPr>
        <p:pic>
          <p:nvPicPr>
            <p:cNvPr id="8204" name="Picture 5" descr="E:\孙巧灵\2016秋上\上课课件\制作\R一语上\人一语大课堂（正文）\海水.TIF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997221" y="156751"/>
              <a:ext cx="3395119" cy="241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Box 8"/>
            <p:cNvSpPr txBox="1">
              <a:spLocks noChangeArrowheads="1"/>
            </p:cNvSpPr>
            <p:nvPr/>
          </p:nvSpPr>
          <p:spPr bwMode="auto">
            <a:xfrm>
              <a:off x="997221" y="156751"/>
              <a:ext cx="12192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海水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4549775" y="157163"/>
            <a:ext cx="3394075" cy="2409825"/>
            <a:chOff x="4549253" y="156750"/>
            <a:chExt cx="3395119" cy="2410649"/>
          </a:xfrm>
        </p:grpSpPr>
        <p:pic>
          <p:nvPicPr>
            <p:cNvPr id="8202" name="Picture 6" descr="E:\孙巧灵\2016秋上\上课课件\制作\R一语上\人一语大课堂（正文）\海滩.T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49253" y="156750"/>
              <a:ext cx="3395119" cy="241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Box 9"/>
            <p:cNvSpPr txBox="1">
              <a:spLocks noChangeArrowheads="1"/>
            </p:cNvSpPr>
            <p:nvPr/>
          </p:nvSpPr>
          <p:spPr bwMode="auto">
            <a:xfrm>
              <a:off x="4549253" y="156751"/>
              <a:ext cx="14001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沙滩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996950" y="2614613"/>
            <a:ext cx="3395663" cy="2411412"/>
            <a:chOff x="997221" y="2615025"/>
            <a:chExt cx="3395119" cy="2410649"/>
          </a:xfrm>
        </p:grpSpPr>
        <p:pic>
          <p:nvPicPr>
            <p:cNvPr id="8200" name="Picture 7" descr="E:\孙巧灵\2016秋上\上课课件\制作\R一语上\人一语大课堂（正文）\海浪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97221" y="2615025"/>
              <a:ext cx="3395119" cy="241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Box 10"/>
            <p:cNvSpPr txBox="1">
              <a:spLocks noChangeArrowheads="1"/>
            </p:cNvSpPr>
            <p:nvPr/>
          </p:nvSpPr>
          <p:spPr bwMode="auto">
            <a:xfrm>
              <a:off x="997221" y="2624550"/>
              <a:ext cx="1333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海浪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4549775" y="2605088"/>
            <a:ext cx="3394075" cy="2420937"/>
            <a:chOff x="4549251" y="2605499"/>
            <a:chExt cx="3395119" cy="2420174"/>
          </a:xfrm>
        </p:grpSpPr>
        <p:pic>
          <p:nvPicPr>
            <p:cNvPr id="8198" name="Picture 8" descr="E:\孙巧灵\2016秋上\上课课件\制作\R一语上\人一语大课堂（正文）\海螺.T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49251" y="2615024"/>
              <a:ext cx="3395119" cy="241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Box 11"/>
            <p:cNvSpPr txBox="1">
              <a:spLocks noChangeArrowheads="1"/>
            </p:cNvSpPr>
            <p:nvPr/>
          </p:nvSpPr>
          <p:spPr bwMode="auto">
            <a:xfrm>
              <a:off x="4549253" y="2605499"/>
              <a:ext cx="124857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海螺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2"/>
          <p:cNvGrpSpPr/>
          <p:nvPr/>
        </p:nvGrpSpPr>
        <p:grpSpPr bwMode="auto">
          <a:xfrm>
            <a:off x="2027238" y="977900"/>
            <a:ext cx="1887537" cy="1960563"/>
            <a:chOff x="317986" y="1674097"/>
            <a:chExt cx="1887537" cy="1961621"/>
          </a:xfrm>
        </p:grpSpPr>
        <p:pic>
          <p:nvPicPr>
            <p:cNvPr id="9230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3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白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424113" y="260350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3333FF"/>
                </a:solidFill>
                <a:latin typeface="+mn-ea"/>
                <a:ea typeface="+mn-ea"/>
              </a:rPr>
              <a:t>bái</a:t>
            </a:r>
            <a:endParaRPr lang="zh-CN" altLang="en-US" sz="4800" b="1" dirty="0">
              <a:solidFill>
                <a:srgbClr val="3333FF"/>
              </a:solidFill>
              <a:latin typeface="+mn-ea"/>
              <a:ea typeface="+mn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703638" y="114300"/>
            <a:ext cx="208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我会写</a:t>
            </a:r>
            <a:endParaRPr lang="zh-CN" altLang="en-US" sz="40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9221" name="组合 3"/>
          <p:cNvGrpSpPr/>
          <p:nvPr/>
        </p:nvGrpSpPr>
        <p:grpSpPr bwMode="auto"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9228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字词学习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9225" name="Picture 16" descr="E:\孙巧灵\2016秋上\上课课件\制作\R一语上\人一语大课堂（正文）\白色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6263" y="827088"/>
            <a:ext cx="2538412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 bwMode="auto">
          <a:xfrm>
            <a:off x="1200150" y="2963863"/>
            <a:ext cx="3867150" cy="358775"/>
            <a:chOff x="1200182" y="3154796"/>
            <a:chExt cx="3866868" cy="357909"/>
          </a:xfrm>
        </p:grpSpPr>
        <p:pic>
          <p:nvPicPr>
            <p:cNvPr id="9226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00182" y="3154796"/>
              <a:ext cx="794397" cy="357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7" name="Picture 17" descr="E:\孙巧灵\2016秋上\上课课件\制作\R一语上\人一语大课堂（正文）\白a.tif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151063" y="3180102"/>
              <a:ext cx="2915987" cy="321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29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0150" y="3294063"/>
            <a:ext cx="59261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Picture 19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0150" y="3895725"/>
            <a:ext cx="64833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60638" y="58738"/>
            <a:ext cx="8064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>
                <a:solidFill>
                  <a:srgbClr val="3333FF"/>
                </a:solidFill>
                <a:latin typeface="+mn-ea"/>
                <a:ea typeface="+mn-ea"/>
              </a:rPr>
              <a:t>de</a:t>
            </a:r>
            <a:endParaRPr lang="zh-CN" altLang="en-US" sz="4800" b="1" dirty="0">
              <a:solidFill>
                <a:srgbClr val="3333FF"/>
              </a:solidFill>
              <a:latin typeface="+mn-ea"/>
              <a:ea typeface="+mn-ea"/>
            </a:endParaRPr>
          </a:p>
        </p:txBody>
      </p:sp>
      <p:grpSp>
        <p:nvGrpSpPr>
          <p:cNvPr id="17" name="组合 2"/>
          <p:cNvGrpSpPr/>
          <p:nvPr/>
        </p:nvGrpSpPr>
        <p:grpSpPr bwMode="auto">
          <a:xfrm>
            <a:off x="2027238" y="825500"/>
            <a:ext cx="1887537" cy="1960563"/>
            <a:chOff x="317986" y="1674097"/>
            <a:chExt cx="1887537" cy="1961621"/>
          </a:xfrm>
        </p:grpSpPr>
        <p:pic>
          <p:nvPicPr>
            <p:cNvPr id="10250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3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的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10245" name="Picture 12" descr="E:\孙巧灵\2016秋上\上课课件\制作\R一语上\人一语大课堂（正文）\的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5313" y="655638"/>
            <a:ext cx="2643187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 bwMode="auto">
          <a:xfrm>
            <a:off x="1200150" y="2878138"/>
            <a:ext cx="4824413" cy="363537"/>
            <a:chOff x="1200184" y="3002396"/>
            <a:chExt cx="4824022" cy="363446"/>
          </a:xfrm>
        </p:grpSpPr>
        <p:pic>
          <p:nvPicPr>
            <p:cNvPr id="10248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200184" y="3002396"/>
              <a:ext cx="794422" cy="357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13" descr="E:\孙巧灵\2016秋上\上课课件\制作\R一语上\人一语大课堂（正文）\的a.tif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38719" y="3028950"/>
              <a:ext cx="3885487" cy="336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25550" y="3255963"/>
            <a:ext cx="588962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25550" y="3816350"/>
            <a:ext cx="6427788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6013" y="134938"/>
            <a:ext cx="111760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800" b="1" dirty="0" err="1">
                <a:solidFill>
                  <a:srgbClr val="3333FF"/>
                </a:solidFill>
                <a:latin typeface="+mn-ea"/>
                <a:ea typeface="+mn-ea"/>
              </a:rPr>
              <a:t>yòu</a:t>
            </a:r>
            <a:endParaRPr lang="zh-CN" altLang="en-US" sz="4800" b="1" dirty="0">
              <a:solidFill>
                <a:srgbClr val="3333FF"/>
              </a:solidFill>
              <a:latin typeface="+mn-ea"/>
              <a:ea typeface="+mn-ea"/>
            </a:endParaRPr>
          </a:p>
        </p:txBody>
      </p:sp>
      <p:grpSp>
        <p:nvGrpSpPr>
          <p:cNvPr id="16" name="组合 2"/>
          <p:cNvGrpSpPr/>
          <p:nvPr/>
        </p:nvGrpSpPr>
        <p:grpSpPr bwMode="auto">
          <a:xfrm>
            <a:off x="2027238" y="892175"/>
            <a:ext cx="1887537" cy="1960563"/>
            <a:chOff x="317986" y="1674097"/>
            <a:chExt cx="1887537" cy="1961621"/>
          </a:xfrm>
        </p:grpSpPr>
        <p:pic>
          <p:nvPicPr>
            <p:cNvPr id="11274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3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又</a:t>
              </a:r>
              <a:endParaRPr lang="zh-CN" altLang="en-US" sz="120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11269" name="Picture 12" descr="E:\孙巧灵\2016秋上\上课课件\制作\R一语上\人一语大课堂（正文）\又要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7850" y="731838"/>
            <a:ext cx="280511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 bwMode="auto">
          <a:xfrm>
            <a:off x="1160463" y="2955925"/>
            <a:ext cx="2155825" cy="393700"/>
            <a:chOff x="1160463" y="3051175"/>
            <a:chExt cx="2156155" cy="393700"/>
          </a:xfrm>
        </p:grpSpPr>
        <p:pic>
          <p:nvPicPr>
            <p:cNvPr id="11272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160463" y="3051175"/>
              <a:ext cx="873340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3" name="Picture 13" descr="E:\孙巧灵\2016秋上\上课课件\制作\R一语上\人一语大课堂（正文）\又a.tif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075583" y="3099023"/>
              <a:ext cx="1241035" cy="317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79513" y="3368675"/>
            <a:ext cx="52276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1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8088" y="3998913"/>
            <a:ext cx="592772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2211</Words>
  <Application>WPS 演示</Application>
  <PresentationFormat>全屏显示(16:9)</PresentationFormat>
  <Paragraphs>210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楷体_GB2312</vt:lpstr>
      <vt:lpstr>新宋体</vt:lpstr>
      <vt:lpstr>Arial Unicode MS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2023-10-20T07:31:33Z</dcterms:created>
  <dcterms:modified xsi:type="dcterms:W3CDTF">2023-10-20T07:31:33Z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6253D5EC17034F1BB57F51480A524FEC_12</vt:lpwstr>
  </property>
</Properties>
</file>