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57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9" r:id="rId13"/>
    <p:sldId id="268" r:id="rId14"/>
    <p:sldId id="270" r:id="rId15"/>
    <p:sldId id="271" r:id="rId16"/>
    <p:sldId id="272" r:id="rId17"/>
    <p:sldId id="273" r:id="rId18"/>
  </p:sldIdLst>
  <p:sldSz cx="12192000" cy="6858000"/>
  <p:notesSz cx="7103745" cy="10234295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-xs" initials="" lastIdx="0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2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0483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7373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fld id="{3EF52631-4B32-47C2-B808-91FA028F94BD}" type="slidenum">
              <a:rPr lang="zh-CN" altLang="en-US" smtClean="0">
                <a:latin typeface="宋体" panose="02010600030101010101" pitchFamily="2" charset="-122"/>
              </a:rPr>
            </a:fld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8602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fld id="{3D35BA50-CC72-4894-8A56-3827D112DDDB}" type="slidenum">
              <a:rPr lang="zh-CN" altLang="en-US" smtClean="0">
                <a:latin typeface="宋体" panose="02010600030101010101" pitchFamily="2" charset="-122"/>
              </a:rPr>
            </a:fld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880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fld id="{E14A296B-A634-4DF4-9599-9FB904EAF6E1}" type="slidenum">
              <a:rPr lang="zh-CN" altLang="en-US" smtClean="0">
                <a:latin typeface="宋体" panose="02010600030101010101" pitchFamily="2" charset="-122"/>
              </a:rPr>
            </a:fld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2.png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5"/>
          <p:cNvPicPr>
            <a:picLocks noChangeAspect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85233" y="224367"/>
            <a:ext cx="3058584" cy="516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5"/>
          <p:cNvPicPr>
            <a:picLocks noChangeAspect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974243" y="6177494"/>
            <a:ext cx="3058584" cy="516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microsoft.com/office/2007/relationships/hdphoto" Target="../media/image6.wdp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microsoft.com/office/2007/relationships/hdphoto" Target="../media/image12.wdp"/><Relationship Id="rId3" Type="http://schemas.openxmlformats.org/officeDocument/2006/relationships/image" Target="../media/image11.png"/><Relationship Id="rId2" Type="http://schemas.microsoft.com/office/2007/relationships/hdphoto" Target="../media/image10.wdp"/><Relationship Id="rId19" Type="http://schemas.openxmlformats.org/officeDocument/2006/relationships/slideLayout" Target="../slideLayouts/slideLayout7.xml"/><Relationship Id="rId18" Type="http://schemas.microsoft.com/office/2007/relationships/hdphoto" Target="../media/image26.wdp"/><Relationship Id="rId17" Type="http://schemas.openxmlformats.org/officeDocument/2006/relationships/image" Target="../media/image25.png"/><Relationship Id="rId16" Type="http://schemas.microsoft.com/office/2007/relationships/hdphoto" Target="../media/image24.wdp"/><Relationship Id="rId15" Type="http://schemas.openxmlformats.org/officeDocument/2006/relationships/image" Target="../media/image23.png"/><Relationship Id="rId14" Type="http://schemas.microsoft.com/office/2007/relationships/hdphoto" Target="../media/image22.wdp"/><Relationship Id="rId13" Type="http://schemas.openxmlformats.org/officeDocument/2006/relationships/image" Target="../media/image21.png"/><Relationship Id="rId12" Type="http://schemas.microsoft.com/office/2007/relationships/hdphoto" Target="../media/image20.wdp"/><Relationship Id="rId11" Type="http://schemas.openxmlformats.org/officeDocument/2006/relationships/image" Target="../media/image19.png"/><Relationship Id="rId10" Type="http://schemas.openxmlformats.org/officeDocument/2006/relationships/image" Target="../media/image18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60439" y="2068319"/>
            <a:ext cx="5624512" cy="1325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图片2 (1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905" y="1835820"/>
            <a:ext cx="5037455" cy="4364992"/>
          </a:xfrm>
          <a:prstGeom prst="rect">
            <a:avLst/>
          </a:prstGeom>
          <a:effectLst>
            <a:softEdge rad="25400"/>
          </a:effectLst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4679951" y="1030817"/>
            <a:ext cx="2592916" cy="74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265" b="1">
                <a:solidFill>
                  <a:srgbClr val="FF0000"/>
                </a:solidFill>
                <a:latin typeface="宋体" panose="02010600030101010101" pitchFamily="2" charset="-122"/>
              </a:rPr>
              <a:t>乌鸦喝水</a:t>
            </a:r>
            <a:endParaRPr lang="zh-CN" altLang="en-US" sz="4265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18635" y="1803402"/>
            <a:ext cx="840999" cy="346075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eaVert">
            <a:spAutoFit/>
          </a:bodyPr>
          <a:lstStyle/>
          <a:p>
            <a:pPr algn="ctr">
              <a:defRPr/>
            </a:pPr>
            <a:r>
              <a:rPr lang="zh-CN" altLang="en-US" sz="4265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动脑筋想办法</a:t>
            </a:r>
            <a:endParaRPr lang="zh-CN" altLang="en-US" sz="4265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87867" y="725806"/>
            <a:ext cx="2639484" cy="9455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4265" b="1">
                <a:solidFill>
                  <a:schemeClr val="accent5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板书设计</a:t>
            </a:r>
            <a:endParaRPr lang="zh-CN" altLang="en-US" sz="4265" b="1">
              <a:solidFill>
                <a:schemeClr val="accent5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13267" y="3841752"/>
            <a:ext cx="2614084" cy="87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口渴找水</a:t>
            </a:r>
            <a:endParaRPr lang="zh-CN" altLang="en-US" sz="42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2929467" y="3892552"/>
            <a:ext cx="2614084" cy="87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喝不着水</a:t>
            </a:r>
            <a:endParaRPr lang="zh-CN" altLang="en-US" sz="42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8068" y="2239433"/>
            <a:ext cx="9577917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437717" y="3875618"/>
            <a:ext cx="2819400" cy="87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放进石子</a:t>
            </a:r>
            <a:endParaRPr lang="zh-CN" altLang="en-US" sz="42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8051800" y="3835401"/>
            <a:ext cx="2819400" cy="87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喝着水了</a:t>
            </a:r>
            <a:endParaRPr lang="zh-CN" altLang="en-US" sz="42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3" grpId="0"/>
      <p:bldP spid="15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75671" y="1751630"/>
            <a:ext cx="10945216" cy="18637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en-US" altLang="zh-CN" sz="48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48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开动脑筋：你有什么其他好办法帮乌鸦喝到水吗？</a:t>
            </a:r>
            <a:endParaRPr lang="zh-CN" altLang="en-US" sz="48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774699" y="1508787"/>
            <a:ext cx="11277259" cy="341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课文以“乌鸦喝水”为线索，围绕“乌鸦急着喝水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 </a:t>
            </a:r>
            <a:r>
              <a:rPr lang="zh-CN" altLang="en-US" sz="3600" b="1" u="sng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en-US" altLang="zh-CN" sz="3600" b="1" u="sng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喝水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喝着水了”这一系列变化过程，描写了一只遇到困难能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仔细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观察</a:t>
            </a:r>
            <a:r>
              <a:rPr lang="zh-CN" altLang="en-US" sz="36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的乌鸦。说明了做任何事情，都要</a:t>
            </a:r>
            <a:r>
              <a:rPr lang="zh-CN" altLang="en-US" sz="36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才能获得成功。</a:t>
            </a:r>
            <a:endParaRPr lang="zh-CN" altLang="en-US" sz="3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"/>
          <p:cNvSpPr txBox="1"/>
          <p:nvPr/>
        </p:nvSpPr>
        <p:spPr>
          <a:xfrm>
            <a:off x="2533573" y="2045003"/>
            <a:ext cx="2383986" cy="748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265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喝不着水</a:t>
            </a:r>
            <a:endParaRPr lang="zh-CN" altLang="en-US" sz="426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7027027" y="2169953"/>
            <a:ext cx="1834156" cy="748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265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想办法</a:t>
            </a:r>
            <a:endParaRPr lang="zh-CN" altLang="en-US" sz="426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3"/>
          <p:cNvSpPr txBox="1"/>
          <p:nvPr/>
        </p:nvSpPr>
        <p:spPr>
          <a:xfrm>
            <a:off x="2593975" y="3421713"/>
            <a:ext cx="2383986" cy="748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265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认真思考</a:t>
            </a:r>
            <a:endParaRPr lang="zh-CN" altLang="en-US" sz="426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78394" y="4169743"/>
            <a:ext cx="4319092" cy="748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开动脑筋想办法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2" grpId="0"/>
      <p:bldP spid="13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内容占位符 2"/>
          <p:cNvSpPr txBox="1">
            <a:spLocks noChangeArrowheads="1"/>
          </p:cNvSpPr>
          <p:nvPr/>
        </p:nvSpPr>
        <p:spPr bwMode="auto">
          <a:xfrm>
            <a:off x="431801" y="1576917"/>
            <a:ext cx="11713633" cy="482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2250"/>
              </a:spcBef>
              <a:buFont typeface="Arial" panose="020B0604020202020204" pitchFamily="34" charset="0"/>
              <a:buNone/>
            </a:pPr>
            <a:r>
              <a:rPr lang="zh-CN" altLang="en-US" sz="4800" b="1">
                <a:latin typeface="宋体" panose="02010600030101010101" pitchFamily="2" charset="-122"/>
              </a:rPr>
              <a:t>一、用“√”给加色的字选择正确的读音。</a:t>
            </a:r>
            <a:endParaRPr lang="en-US" altLang="zh-CN" sz="4800" b="1"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么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4800" b="1">
                <a:latin typeface="宋体" panose="02010600030101010101" pitchFamily="2" charset="-122"/>
              </a:rPr>
              <a:t>zěn  zhěn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放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4800" b="1">
                <a:latin typeface="宋体" panose="02010600030101010101" pitchFamily="2" charset="-122"/>
              </a:rPr>
              <a:t>jìnɡ  jìn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许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4800" b="1">
                <a:latin typeface="宋体" panose="02010600030101010101" pitchFamily="2" charset="-122"/>
              </a:rPr>
              <a:t>xǔ  xǚ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乌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鸦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4800" b="1">
                <a:latin typeface="宋体" panose="02010600030101010101" pitchFamily="2" charset="-122"/>
                <a:ea typeface="黑体" panose="02010609060101010101" pitchFamily="49" charset="-122"/>
              </a:rPr>
              <a:t>wū  ū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7167" y="2499786"/>
            <a:ext cx="889000" cy="91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5335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5335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99617" y="3520019"/>
            <a:ext cx="889000" cy="91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5335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5335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16300" y="4453469"/>
            <a:ext cx="889000" cy="91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5335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5335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3390900" y="5374219"/>
            <a:ext cx="889000" cy="91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5335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5335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" name="内容占位符 2"/>
          <p:cNvSpPr txBox="1"/>
          <p:nvPr/>
        </p:nvSpPr>
        <p:spPr bwMode="auto">
          <a:xfrm>
            <a:off x="431801" y="1041402"/>
            <a:ext cx="10255251" cy="918633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4800" b="1">
                <a:latin typeface="+mj-ea"/>
                <a:ea typeface="+mj-ea"/>
                <a:sym typeface="+mn-ea"/>
              </a:rPr>
              <a:t>二、照样子，写句子。</a:t>
            </a:r>
            <a:endParaRPr lang="en-US" altLang="zh-CN" sz="4800" b="1">
              <a:latin typeface="+mj-ea"/>
              <a:ea typeface="+mj-ea"/>
              <a:sym typeface="+mn-ea"/>
            </a:endParaRPr>
          </a:p>
        </p:txBody>
      </p:sp>
      <p:sp>
        <p:nvSpPr>
          <p:cNvPr id="87043" name="内容占位符 2"/>
          <p:cNvSpPr txBox="1">
            <a:spLocks noChangeArrowheads="1"/>
          </p:cNvSpPr>
          <p:nvPr/>
        </p:nvSpPr>
        <p:spPr bwMode="auto">
          <a:xfrm>
            <a:off x="1663700" y="1981202"/>
            <a:ext cx="11472333" cy="397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250"/>
              </a:spcBef>
              <a:buFont typeface="Arial" panose="020B0604020202020204" pitchFamily="34" charset="0"/>
              <a:buNone/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例：乌鸦把小石子一颗一颗地放进瓶子里。</a:t>
            </a:r>
            <a:endParaRPr lang="zh-CN" altLang="en-US" sz="4265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2250"/>
              </a:spcBef>
              <a:buFont typeface="Arial" panose="020B0604020202020204" pitchFamily="34" charset="0"/>
              <a:buNone/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我把</a:t>
            </a:r>
            <a:r>
              <a:rPr lang="en-US" altLang="zh-CN" sz="4265" b="1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</a:t>
            </a: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265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2250"/>
              </a:spcBef>
              <a:buFont typeface="Arial" panose="020B0604020202020204" pitchFamily="34" charset="0"/>
              <a:buNone/>
            </a:pPr>
            <a:r>
              <a:rPr lang="en-US" altLang="zh-CN" sz="4265" b="1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en-US" altLang="zh-CN" sz="4265" b="1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</a:t>
            </a: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42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044" name="内容占位符 2"/>
          <p:cNvSpPr txBox="1">
            <a:spLocks noChangeArrowheads="1"/>
          </p:cNvSpPr>
          <p:nvPr/>
        </p:nvSpPr>
        <p:spPr bwMode="auto">
          <a:xfrm>
            <a:off x="3024717" y="3429000"/>
            <a:ext cx="8415867" cy="95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2250"/>
              </a:spcBef>
              <a:buFont typeface="Arial" panose="020B0604020202020204" pitchFamily="34" charset="0"/>
              <a:buNone/>
            </a:pPr>
            <a:r>
              <a:rPr lang="zh-CN" altLang="en-US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弹珠一个一个地放进瓶子里</a:t>
            </a:r>
            <a:endParaRPr lang="en-US" altLang="zh-CN" sz="4265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045" name="内容占位符 2"/>
          <p:cNvSpPr txBox="1">
            <a:spLocks noChangeArrowheads="1"/>
          </p:cNvSpPr>
          <p:nvPr/>
        </p:nvSpPr>
        <p:spPr bwMode="auto">
          <a:xfrm>
            <a:off x="1701801" y="4745567"/>
            <a:ext cx="183303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2250"/>
              </a:spcBef>
              <a:buFont typeface="Arial" panose="020B0604020202020204" pitchFamily="34" charset="0"/>
              <a:buNone/>
            </a:pPr>
            <a:r>
              <a:rPr lang="zh-CN" altLang="en-US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</a:t>
            </a:r>
            <a:endParaRPr lang="en-US" altLang="zh-CN" sz="4265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046" name="内容占位符 2"/>
          <p:cNvSpPr txBox="1">
            <a:spLocks noChangeArrowheads="1"/>
          </p:cNvSpPr>
          <p:nvPr/>
        </p:nvSpPr>
        <p:spPr bwMode="auto">
          <a:xfrm>
            <a:off x="3695700" y="4743451"/>
            <a:ext cx="839893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2250"/>
              </a:spcBef>
              <a:buFont typeface="Arial" panose="020B0604020202020204" pitchFamily="34" charset="0"/>
              <a:buNone/>
            </a:pPr>
            <a:r>
              <a:rPr lang="zh-CN" altLang="en-US" sz="426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衣服一件一件地放进柜子里</a:t>
            </a:r>
            <a:endParaRPr lang="en-US" altLang="zh-CN" sz="4265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>
            <a:spLocks noChangeArrowheads="1"/>
          </p:cNvSpPr>
          <p:nvPr/>
        </p:nvSpPr>
        <p:spPr bwMode="auto">
          <a:xfrm>
            <a:off x="402168" y="933453"/>
            <a:ext cx="11387667" cy="78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3735" b="1">
                <a:latin typeface="宋体" panose="02010600030101010101" pitchFamily="2" charset="-122"/>
                <a:cs typeface="Times New Roman" panose="02020603050405020304" pitchFamily="18" charset="0"/>
              </a:rPr>
              <a:t>请根据课文内容，给下面的图片排序。</a:t>
            </a:r>
            <a:endParaRPr lang="zh-CN" altLang="en-US" sz="3735" b="1"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17553" y="2120900"/>
            <a:ext cx="3244849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21718" y="2120900"/>
            <a:ext cx="3348567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219017" y="2120900"/>
            <a:ext cx="2766483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1473202" y="4842935"/>
            <a:ext cx="1733551" cy="78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73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   ）</a:t>
            </a:r>
            <a:endParaRPr lang="en-US" altLang="zh-CN" sz="3735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5230285" y="4842935"/>
            <a:ext cx="1731433" cy="78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73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   ）</a:t>
            </a:r>
            <a:endParaRPr lang="en-US" altLang="zh-CN" sz="3735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8737601" y="4842935"/>
            <a:ext cx="1731433" cy="78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73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   ）</a:t>
            </a:r>
            <a:endParaRPr lang="en-US" altLang="zh-CN" sz="3735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9241367" y="4842935"/>
            <a:ext cx="723900" cy="78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735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en-US" altLang="zh-CN" sz="3735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5734051" y="4842935"/>
            <a:ext cx="723900" cy="78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735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en-US" altLang="zh-CN" sz="3735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1976969" y="4842935"/>
            <a:ext cx="726017" cy="78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735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en-US" altLang="zh-CN" sz="3735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0483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934700" y="103886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46100" y="2650067"/>
            <a:ext cx="10964333" cy="2062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乌鸦　　到处　　找水　　旁边</a:t>
            </a:r>
            <a:endParaRPr lang="zh-CN" altLang="en-US" sz="4265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许多　　办法　　放进　　升高</a:t>
            </a:r>
            <a:endParaRPr lang="en-US" altLang="zh-CN" sz="4265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581" name="矩形 7"/>
          <p:cNvSpPr>
            <a:spLocks noChangeArrowheads="1"/>
          </p:cNvSpPr>
          <p:nvPr/>
        </p:nvSpPr>
        <p:spPr bwMode="auto">
          <a:xfrm>
            <a:off x="545889" y="991661"/>
            <a:ext cx="11387667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4265" b="1" dirty="0">
                <a:latin typeface="宋体" panose="02010600030101010101" pitchFamily="2" charset="-122"/>
                <a:cs typeface="Times New Roman" panose="02020603050405020304" pitchFamily="18" charset="0"/>
              </a:rPr>
              <a:t>认读上节课学习的词语。</a:t>
            </a:r>
            <a:endParaRPr lang="zh-CN" altLang="en-US" sz="4265" b="1" dirty="0"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矩形 2"/>
          <p:cNvSpPr>
            <a:spLocks noChangeArrowheads="1"/>
          </p:cNvSpPr>
          <p:nvPr/>
        </p:nvSpPr>
        <p:spPr bwMode="auto">
          <a:xfrm>
            <a:off x="401957" y="1221107"/>
            <a:ext cx="11645265" cy="14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3735" b="1" dirty="0">
                <a:latin typeface="宋体" panose="02010600030101010101" pitchFamily="2" charset="-122"/>
                <a:cs typeface="Times New Roman" panose="02020603050405020304" pitchFamily="18" charset="0"/>
              </a:rPr>
              <a:t>自由朗读第</a:t>
            </a:r>
            <a:r>
              <a:rPr lang="en-US" altLang="zh-CN" sz="3735" b="1" dirty="0">
                <a:latin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3735" b="1" dirty="0">
                <a:latin typeface="宋体" panose="02010600030101010101" pitchFamily="2" charset="-122"/>
                <a:cs typeface="Times New Roman" panose="02020603050405020304" pitchFamily="18" charset="0"/>
              </a:rPr>
              <a:t>自然段，填空：这是一只（         ）的乌鸦。</a:t>
            </a:r>
            <a:endParaRPr lang="zh-CN" altLang="en-US" sz="3735" b="1" dirty="0"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606" name="矩形 1"/>
          <p:cNvSpPr>
            <a:spLocks noChangeArrowheads="1"/>
          </p:cNvSpPr>
          <p:nvPr/>
        </p:nvSpPr>
        <p:spPr bwMode="auto">
          <a:xfrm>
            <a:off x="401321" y="2645704"/>
            <a:ext cx="11645900" cy="267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一只 乌鸦口渴了，到 处 找 水喝。乌鸦看 见一个瓶 子，瓶 子里有 水。但是，瓶子里 水不多，瓶口 又 小，乌鸦喝不 着 水。怎么 办呢？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8699501" y="1221319"/>
            <a:ext cx="1227667" cy="78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735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口渴</a:t>
            </a:r>
            <a:endParaRPr lang="en-US" altLang="zh-CN" sz="3735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401955" y="933452"/>
            <a:ext cx="11634471" cy="78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3735" b="1" dirty="0">
                <a:latin typeface="宋体" panose="02010600030101010101" pitchFamily="2" charset="-122"/>
                <a:cs typeface="Times New Roman" panose="02020603050405020304" pitchFamily="18" charset="0"/>
              </a:rPr>
              <a:t>这只口渴的乌鸦是怎样找水的呢？请用文中的句子回答。</a:t>
            </a:r>
            <a:endParaRPr lang="zh-CN" altLang="en-US" sz="3735" b="1" dirty="0"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633" name="矩形 1"/>
          <p:cNvSpPr>
            <a:spLocks noChangeArrowheads="1"/>
          </p:cNvSpPr>
          <p:nvPr/>
        </p:nvSpPr>
        <p:spPr bwMode="auto">
          <a:xfrm>
            <a:off x="401955" y="2553972"/>
            <a:ext cx="11645900" cy="95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一只 乌鸦口渴了，到 处 找 水喝。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20269" y="2821517"/>
            <a:ext cx="1248833" cy="533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0" name="对话气泡: 圆角矩形 9"/>
          <p:cNvSpPr/>
          <p:nvPr/>
        </p:nvSpPr>
        <p:spPr>
          <a:xfrm>
            <a:off x="2049145" y="3511550"/>
            <a:ext cx="7742555" cy="850900"/>
          </a:xfrm>
          <a:prstGeom prst="wedgeRoundRectCallout">
            <a:avLst>
              <a:gd name="adj1" fmla="val 48376"/>
              <a:gd name="adj2" fmla="val -2118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735" b="1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想象：乌鸦会去哪些地方找水呢？</a:t>
            </a:r>
            <a:endParaRPr lang="zh-CN" altLang="en-US" sz="3735" b="1" dirty="0">
              <a:solidFill>
                <a:schemeClr val="tx1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18068" y="4677834"/>
            <a:ext cx="10955867" cy="14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73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它飞到树林、田野、果园</a:t>
            </a:r>
            <a:r>
              <a:rPr lang="en-US" altLang="zh-CN" sz="373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en-US" sz="373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去了很多很多地方，这就是“到处”，也可以说“四处”。</a:t>
            </a:r>
            <a:endParaRPr lang="zh-CN" altLang="en-US" sz="3735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话气泡: 圆角矩形 3"/>
          <p:cNvSpPr/>
          <p:nvPr/>
        </p:nvSpPr>
        <p:spPr>
          <a:xfrm>
            <a:off x="1078985" y="1144356"/>
            <a:ext cx="9264651" cy="1409700"/>
          </a:xfrm>
          <a:prstGeom prst="wedgeRoundRectCallout">
            <a:avLst>
              <a:gd name="adj1" fmla="val 48376"/>
              <a:gd name="adj2" fmla="val -2118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735" b="1" dirty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乌鸦找着水后好高兴，好想马上一饮而尽啊！但是，它又遇到什么困难了？</a:t>
            </a:r>
            <a:endParaRPr lang="zh-CN" altLang="en-US" sz="3735" b="1" dirty="0">
              <a:solidFill>
                <a:schemeClr val="tx1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706" name="矩形 1"/>
          <p:cNvSpPr>
            <a:spLocks noChangeArrowheads="1"/>
          </p:cNvSpPr>
          <p:nvPr/>
        </p:nvSpPr>
        <p:spPr bwMode="auto">
          <a:xfrm>
            <a:off x="401322" y="2997835"/>
            <a:ext cx="11646535" cy="181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73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但是，瓶子里 水不多，瓶 口 又 小，乌鸦 喝不 着 水。怎 么办 呢？</a:t>
            </a:r>
            <a:endParaRPr lang="en-US" altLang="zh-CN" sz="3735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559301" y="3812117"/>
            <a:ext cx="144145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479118" y="3812117"/>
            <a:ext cx="268816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703985" y="3812117"/>
            <a:ext cx="10646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27052" y="4688417"/>
            <a:ext cx="4804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02168" y="4673602"/>
            <a:ext cx="11387667" cy="147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3735" b="1" dirty="0">
                <a:latin typeface="宋体" panose="02010600030101010101" pitchFamily="2" charset="-122"/>
                <a:cs typeface="Times New Roman" panose="02020603050405020304" pitchFamily="18" charset="0"/>
              </a:rPr>
              <a:t>试着用“因为</a:t>
            </a:r>
            <a:r>
              <a:rPr lang="en-US" altLang="zh-CN" sz="3735" b="1" dirty="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3735" b="1" dirty="0">
                <a:latin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3735" b="1" dirty="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3735" b="1" dirty="0">
                <a:latin typeface="宋体" panose="02010600030101010101" pitchFamily="2" charset="-122"/>
                <a:cs typeface="Times New Roman" panose="02020603050405020304" pitchFamily="18" charset="0"/>
              </a:rPr>
              <a:t>”的句式说出乌鸦喝不着水的原因。</a:t>
            </a:r>
            <a:endParaRPr lang="zh-CN" altLang="en-US" sz="3735" b="1" dirty="0"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6096001" y="1412776"/>
            <a:ext cx="518846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647328" y="1796819"/>
            <a:ext cx="5160640" cy="39333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读第</a:t>
            </a:r>
            <a:r>
              <a:rPr lang="en-US" altLang="zh-CN" sz="4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自然段，找一找：瓶子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里的水很少，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乌鸦看到什么想到了办法？</a:t>
            </a:r>
            <a:endParaRPr lang="zh-CN" altLang="en-US" sz="4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7848597" y="3632740"/>
            <a:ext cx="292172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419967" y="4773149"/>
            <a:ext cx="6238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336436" y="2660917"/>
            <a:ext cx="11520205" cy="358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431371" y="586580"/>
            <a:ext cx="11472597" cy="18651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乌鸦是用什么办法喝到水的？读读第</a:t>
            </a:r>
            <a:r>
              <a:rPr lang="en-US" altLang="zh-CN" sz="48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48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自然段，在</a:t>
            </a: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课本上画出来。</a:t>
            </a:r>
            <a:endParaRPr lang="zh-CN" altLang="en-US" sz="4800" b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394669" y="3813043"/>
            <a:ext cx="74888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98393" y="4869160"/>
            <a:ext cx="787287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21158" y="1190837"/>
            <a:ext cx="2576380" cy="1083791"/>
          </a:xfrm>
          <a:prstGeom prst="rect">
            <a:avLst/>
          </a:prstGeom>
          <a:noFill/>
          <a:ln>
            <a:noFill/>
          </a:ln>
          <a:effectLst>
            <a:glow rad="63500">
              <a:srgbClr val="92D050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5413" y="4408857"/>
            <a:ext cx="3930232" cy="23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组合 18"/>
          <p:cNvGrpSpPr/>
          <p:nvPr/>
        </p:nvGrpSpPr>
        <p:grpSpPr>
          <a:xfrm>
            <a:off x="815413" y="2734983"/>
            <a:ext cx="3930232" cy="3978129"/>
            <a:chOff x="8721901" y="1158127"/>
            <a:chExt cx="3088382" cy="312602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25431" y="1158127"/>
              <a:ext cx="2351464" cy="2942857"/>
            </a:xfrm>
            <a:prstGeom prst="rect">
              <a:avLst/>
            </a:prstGeom>
          </p:spPr>
        </p:pic>
        <p:pic>
          <p:nvPicPr>
            <p:cNvPr id="21" name="Picture 9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1901" y="2413532"/>
              <a:ext cx="3088382" cy="18706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6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103446" y="4331065"/>
            <a:ext cx="2992441" cy="227352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103445" y="4198449"/>
            <a:ext cx="2992440" cy="240009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-1"/>
          <a:stretch>
            <a:fillRect/>
          </a:stretch>
        </p:blipFill>
        <p:spPr>
          <a:xfrm>
            <a:off x="1103446" y="4076575"/>
            <a:ext cx="2992441" cy="251641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-1"/>
          <a:stretch>
            <a:fillRect/>
          </a:stretch>
        </p:blipFill>
        <p:spPr>
          <a:xfrm>
            <a:off x="1103445" y="3927513"/>
            <a:ext cx="2992440" cy="265868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103445" y="3818147"/>
            <a:ext cx="2992440" cy="2763068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18658"/>
          <a:stretch>
            <a:fillRect/>
          </a:stretch>
        </p:blipFill>
        <p:spPr>
          <a:xfrm>
            <a:off x="1103445" y="3490553"/>
            <a:ext cx="2992440" cy="3075736"/>
          </a:xfrm>
          <a:prstGeom prst="rect">
            <a:avLst/>
          </a:prstGeom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615" b="100000" l="1000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031217" y="5612535"/>
            <a:ext cx="534083" cy="42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859" b="100000" l="992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641285" y="5318494"/>
            <a:ext cx="557339" cy="561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191605" y="5836367"/>
            <a:ext cx="644473" cy="46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615" b="100000" l="1000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178169" y="5272953"/>
            <a:ext cx="534083" cy="42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859" b="100000" l="992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3780704" y="5550099"/>
            <a:ext cx="557339" cy="561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364645" y="5352641"/>
            <a:ext cx="644473" cy="46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052168" y="1190837"/>
            <a:ext cx="2371757" cy="1083791"/>
          </a:xfrm>
          <a:prstGeom prst="rect">
            <a:avLst/>
          </a:prstGeom>
          <a:noFill/>
          <a:ln>
            <a:noFill/>
          </a:ln>
          <a:effectLst>
            <a:glow rad="63500">
              <a:srgbClr val="92D050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9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42837" y="4408857"/>
            <a:ext cx="3930232" cy="23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7542837" y="2734983"/>
            <a:ext cx="3930232" cy="3978129"/>
            <a:chOff x="8721901" y="1158127"/>
            <a:chExt cx="3088382" cy="3126020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25431" y="1158127"/>
              <a:ext cx="2351464" cy="2942857"/>
            </a:xfrm>
            <a:prstGeom prst="rect">
              <a:avLst/>
            </a:prstGeom>
          </p:spPr>
        </p:pic>
        <p:pic>
          <p:nvPicPr>
            <p:cNvPr id="35" name="Picture 9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1901" y="2413532"/>
              <a:ext cx="3088382" cy="18706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5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18658"/>
          <a:stretch>
            <a:fillRect/>
          </a:stretch>
        </p:blipFill>
        <p:spPr>
          <a:xfrm>
            <a:off x="7824192" y="3392419"/>
            <a:ext cx="2992440" cy="3075736"/>
          </a:xfrm>
          <a:prstGeom prst="rect">
            <a:avLst/>
          </a:prstGeom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615" b="100000" l="1000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10758641" y="5612535"/>
            <a:ext cx="534083" cy="42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859" b="100000" l="992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11368709" y="5318494"/>
            <a:ext cx="557339" cy="561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10919029" y="5836367"/>
            <a:ext cx="644473" cy="46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615" b="100000" l="1000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10905593" y="5272953"/>
            <a:ext cx="534083" cy="42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859" b="100000" l="992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10508128" y="5550099"/>
            <a:ext cx="557339" cy="561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11092069" y="5352641"/>
            <a:ext cx="644473" cy="46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文本框 7"/>
          <p:cNvSpPr txBox="1"/>
          <p:nvPr/>
        </p:nvSpPr>
        <p:spPr>
          <a:xfrm>
            <a:off x="2927648" y="2282882"/>
            <a:ext cx="1504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慢慢</a:t>
            </a:r>
            <a:endParaRPr lang="zh-CN" altLang="en-US" sz="4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49" name="文本框 5"/>
          <p:cNvSpPr txBox="1"/>
          <p:nvPr/>
        </p:nvSpPr>
        <p:spPr>
          <a:xfrm>
            <a:off x="4745300" y="352537"/>
            <a:ext cx="37333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做做小实验</a:t>
            </a:r>
            <a:endParaRPr lang="zh-CN" altLang="en-US" sz="4800" b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2" name="文本框 7"/>
          <p:cNvSpPr txBox="1"/>
          <p:nvPr/>
        </p:nvSpPr>
        <p:spPr>
          <a:xfrm>
            <a:off x="6576053" y="1430403"/>
            <a:ext cx="2400267" cy="913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335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一起放 </a:t>
            </a:r>
            <a:endParaRPr lang="zh-CN" altLang="en-US" sz="5335" b="1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99706" y="1430401"/>
            <a:ext cx="3234503" cy="913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5335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立即升高</a:t>
            </a:r>
            <a:endParaRPr lang="zh-CN" altLang="en-US" sz="5335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4507 C -0.00156 -0.06914 -0.0026 -0.09599 -0.00746 -0.11914 C -0.00851 -0.12408 -0.01337 -0.13149 -0.01476 -0.13395 C -0.01615 -0.14167 -0.0184 -0.14414 -0.02101 -0.15062 C -0.02517 -0.16081 -0.02205 -0.16081 -0.0283 -0.16914 C -0.03194 -0.1821 -0.03576 -0.19383 -0.04392 -0.19877 C -0.04427 -0.20309 -0.04392 -0.20772 -0.04496 -0.21173 C -0.04549 -0.21358 -0.0474 -0.21235 -0.04809 -0.21358 C -0.04965 -0.21636 -0.05 -0.2213 -0.05121 -0.2247 C -0.05399 -0.24414 -0.04983 -0.22037 -0.05538 -0.23766 C -0.05833 -0.24661 -0.05868 -0.26173 -0.06476 -0.26544 C -0.06684 -0.27315 -0.06927 -0.27902 -0.07205 -0.28581 C -0.07413 -0.29661 -0.07153 -0.28673 -0.07621 -0.29507 C -0.0809 -0.3034 -0.0816 -0.31914 -0.08767 -0.32284 C -0.09028 -0.33673 -0.08802 -0.33149 -0.09392 -0.33951 C -0.09566 -0.35155 -0.09826 -0.36482 -0.10538 -0.36914 C -0.1092 -0.37593 -0.11094 -0.37686 -0.1158 -0.38025 C -0.1191 -0.38241 -0.12187 -0.38735 -0.12517 -0.38951 C -0.13594 -0.3963 -0.14774 -0.39599 -0.15851 -0.40247 C -0.1625 -0.40155 -0.16927 -0.40186 -0.17309 -0.39692 C -0.17552 -0.39383 -0.17656 -0.38735 -0.17934 -0.38581 C -0.18142 -0.38457 -0.18559 -0.3821 -0.18559 -0.3821 C -0.18767 -0.3642 -0.18733 -0.3463 -0.18976 -0.3284 C -0.18889 -0.30834 -0.18924 -0.28642 -0.18559 -0.26729 C -0.18646 -0.21698 -0.18681 -0.19599 -0.19496 -0.15247 C -0.19566 -0.09723 -0.19358 -0.04537 -0.2033 0.00679 C -0.20278 0.01605 -0.19913 0.05216 -0.19913 0.06975" pathEditMode="relative" ptsTypes="ffffffffffffffffffffffffffA">
                                      <p:cBhvr>
                                        <p:cTn id="6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0401 C 0.00313 -0.01543 0.00382 -0.02067 0.00938 -0.02808 C 0.01059 -0.03919 0.01198 -0.05 0.01563 -0.05956 C 0.01597 -0.06512 0.01597 -0.07067 0.01667 -0.07623 C 0.01701 -0.07839 0.01875 -0.07962 0.01875 -0.08179 C 0.01927 -0.09845 0.01806 -0.12067 0.0125 -0.13549 C 0.01215 -0.13858 0.01198 -0.14166 0.01146 -0.14475 C 0.01094 -0.14845 0.00938 -0.15586 0.00938 -0.15555 C 0.00851 -0.1858 0.00625 -0.21172 -5.55556E-07 -0.23919 C -0.00087 -0.24907 -0.00156 -0.25956 -0.00417 -0.26882 C -0.00555 -0.27376 -0.00764 -0.27839 -0.00833 -0.28364 C -0.00955 -0.29259 -0.01007 -0.29876 -0.01458 -0.30401 C -0.01719 -0.31821 -0.02361 -0.32191 -0.02917 -0.33179 C -0.02951 -0.33364 -0.02951 -0.33611 -0.03021 -0.33734 C -0.0309 -0.33858 -0.03264 -0.33765 -0.03333 -0.33919 C -0.03767 -0.34969 -0.0368 -0.36296 -0.04375 -0.36697 C -0.0467 -0.3824 -0.04184 -0.36049 -0.04896 -0.37808 C -0.04983 -0.38024 -0.0493 -0.38333 -0.05 -0.38549 C -0.05139 -0.39012 -0.05417 -0.39475 -0.05625 -0.39845 C -0.0566 -0.40092 -0.05608 -0.40432 -0.05729 -0.40586 C -0.05903 -0.40802 -0.06146 -0.40679 -0.06354 -0.40771 C -0.0684 -0.40987 -0.0724 -0.41419 -0.07708 -0.41697 C -0.08142 -0.42469 -0.08455 -0.42438 -0.09062 -0.42623 C -0.09583 -0.4324 -0.09878 -0.43395 -0.10521 -0.43549 C -0.12708 -0.43425 -0.13021 -0.44012 -0.14375 -0.42808 C -0.14792 -0.41697 -0.14549 -0.39938 -0.15312 -0.39475 C -0.15399 -0.34938 -0.15486 -0.30802 -0.14687 -0.26512 C -0.14757 -0.22716 -0.15243 -0.16512 -0.14583 -0.12993 C -0.14375 -0.07993 -0.15 -0.03333 -0.15 0.01636" pathEditMode="relative" rAng="0" ptsTypes="ffffffffffffffffffffffffffffA">
                                      <p:cBhvr>
                                        <p:cTn id="14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92" y="-208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1.48148E-06 C -0.00313 -0.01697 -0.00174 -0.00741 -0.00417 -0.02963 C -0.00452 -0.03272 -0.00521 -0.03889 -0.00521 -0.03889 C -0.00469 -0.05833 -0.00695 -0.09074 1.94444E-06 -0.10926 C 0.00069 -0.12006 -0.00052 -0.12809 0.00521 -0.13148 C 0.00382 -0.16512 -0.00052 -0.22037 -0.00938 -0.25185 C -0.01042 -0.26389 -0.01077 -0.26914 -0.01771 -0.27222 C -0.02223 -0.28025 -0.02292 -0.29197 -0.02813 -0.29815 C -0.02934 -0.30432 -0.03334 -0.31481 -0.03334 -0.31481 C -0.0349 -0.32593 -0.03594 -0.32284 -0.04167 -0.32778 C -0.04219 -0.33025 -0.04532 -0.34568 -0.04584 -0.3463 C -0.04757 -0.34846 -0.05 -0.34876 -0.05209 -0.35 C -0.05313 -0.35062 -0.05521 -0.35185 -0.05521 -0.35185 C -0.05677 -0.36049 -0.06129 -0.3608 -0.06563 -0.36667 C -0.07049 -0.37315 -0.07483 -0.37685 -0.08021 -0.38148 C -0.08403 -0.39167 -0.09236 -0.39352 -0.09896 -0.3963 C -0.10868 -0.39506 -0.11198 -0.39691 -0.11875 -0.38889 C -0.12136 -0.3821 -0.12379 -0.38025 -0.12813 -0.37778 C -0.13021 -0.36852 -0.12986 -0.35895 -0.13542 -0.35555 C -0.13802 -0.32809 -0.1375 -0.26265 -0.13229 -0.23518 C -0.13125 -0.21914 -0.13039 -0.20555 -0.12709 -0.19074 C -0.12674 -0.1858 -0.12674 -0.18086 -0.12604 -0.17593 C -0.1257 -0.17376 -0.12431 -0.17253 -0.12396 -0.17037 C -0.12327 -0.16543 -0.12344 -0.16049 -0.12292 -0.15555 C -0.12205 -0.14691 -0.11927 -0.13796 -0.11771 -0.12963 C -0.11736 -0.10494 -0.11945 -0.02747 -0.11459 -0.00185 C -0.11337 0.0358 -0.11354 0.01914 -0.11354 0.04815" pathEditMode="relative" ptsTypes="ffffffffffffffffffffffffffA">
                                      <p:cBhvr>
                                        <p:cTn id="22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0.09722 C 0.00643 -0.11759 0.00573 -0.14013 0.00209 -0.15988 C 0.00157 -0.1642 -0.00191 -0.17037 -0.00277 -0.17284 C -0.00382 -0.17901 -0.0052 -0.18148 -0.00711 -0.18704 C -0.01007 -0.19568 -0.00781 -0.19568 -0.01197 -0.20278 C -0.01475 -0.21358 -0.01736 -0.22346 -0.02291 -0.22778 C -0.02326 -0.23148 -0.02291 -0.2355 -0.02361 -0.23889 C -0.02413 -0.24013 -0.02552 -0.23951 -0.02586 -0.24013 C -0.02708 -0.2429 -0.02743 -0.24722 -0.02812 -0.24969 C -0.03003 -0.26636 -0.02708 -0.24599 -0.03107 -0.26111 C -0.03298 -0.26821 -0.03333 -0.28117 -0.0375 -0.28457 C -0.03888 -0.29136 -0.04079 -0.29599 -0.04253 -0.30185 C -0.04392 -0.31111 -0.04218 -0.30247 -0.04548 -0.30957 C -0.04878 -0.31667 -0.04913 -0.32994 -0.05347 -0.33334 C -0.0552 -0.34537 -0.05364 -0.34074 -0.05781 -0.34753 C -0.05885 -0.35803 -0.06076 -0.36914 -0.06579 -0.37253 C -0.06822 -0.3784 -0.06961 -0.37932 -0.07274 -0.3821 C -0.07534 -0.38426 -0.07708 -0.38827 -0.07934 -0.38982 C -0.08697 -0.39568 -0.09496 -0.39537 -0.1026 -0.40062 C -0.10538 -0.4 -0.11024 -0.40031 -0.1125 -0.39599 C -0.11441 -0.39383 -0.1151 -0.38827 -0.11701 -0.38673 C -0.1184 -0.3858 -0.12118 -0.38395 -0.12118 -0.38364 C -0.12291 -0.36852 -0.12257 -0.3534 -0.12413 -0.33796 C -0.12361 -0.32099 -0.12395 -0.30216 -0.12118 -0.28642 C -0.12204 -0.24352 -0.12222 -0.22562 -0.12795 -0.18858 C -0.12829 -0.14167 -0.12691 -0.09753 -0.13333 -0.05309 C -0.13316 -0.04537 -0.1309 -0.01451 -0.1309 0.00092" pathEditMode="relative" rAng="0" ptsTypes="ffffffffffffffffffffffffffA">
                                      <p:cBhvr>
                                        <p:cTn id="3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-1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2.22222E-06 C 0.00208 -0.01204 0.00278 -0.01759 0.00833 -0.02531 C 0.00955 -0.03704 0.01094 -0.04815 0.01458 -0.05803 C 0.01493 -0.06389 0.01493 -0.06976 0.01562 -0.07562 C 0.01597 -0.07778 0.01771 -0.07901 0.01771 -0.08148 C 0.01823 -0.09877 0.01701 -0.12192 0.01146 -0.13735 C 0.01111 -0.14074 0.01094 -0.14383 0.01042 -0.14722 C 0.00989 -0.15093 0.00833 -0.15864 0.00833 -0.15834 C 0.00746 -0.19013 0.00521 -0.21698 -0.00104 -0.24568 C -0.00191 -0.25618 -0.00261 -0.26698 -0.00504 -0.27685 C -0.00643 -0.28179 -0.00851 -0.28673 -0.0092 -0.29229 C -0.01042 -0.30155 -0.01094 -0.30803 -0.01545 -0.31358 C -0.01806 -0.3284 -0.02448 -0.3321 -0.02986 -0.34259 C -0.03021 -0.34445 -0.03021 -0.34692 -0.0309 -0.34846 C -0.0316 -0.34969 -0.03333 -0.34877 -0.03403 -0.35031 C -0.03837 -0.36111 -0.0375 -0.375 -0.04445 -0.37932 C -0.04722 -0.39537 -0.04254 -0.37253 -0.04948 -0.39105 C -0.05035 -0.39321 -0.04983 -0.3963 -0.05052 -0.39877 C -0.05191 -0.4034 -0.05469 -0.40834 -0.05677 -0.41204 C -0.05712 -0.41482 -0.0566 -0.41821 -0.05781 -0.42006 C -0.05955 -0.42222 -0.06198 -0.42099 -0.06406 -0.42192 C -0.06875 -0.42408 -0.07274 -0.42871 -0.07743 -0.43148 C -0.08177 -0.43951 -0.0849 -0.4392 -0.0908 -0.44105 C -0.09601 -0.44753 -0.09896 -0.44938 -0.10538 -0.45093 C -0.12708 -0.44969 -0.13021 -0.45556 -0.14358 -0.44321 C -0.14774 -0.43148 -0.14531 -0.41327 -0.15295 -0.40834 C -0.15382 -0.3608 -0.15452 -0.31759 -0.1467 -0.27284 C -0.1474 -0.23334 -0.15226 -0.16852 -0.14566 -0.13179 C -0.14358 -0.07932 -0.14983 -0.03087 -0.14983 0.02129" pathEditMode="relative" rAng="0" ptsTypes="ffffffffffffffffffffffffffffA">
                                      <p:cBhvr>
                                        <p:cTn id="3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23" y="-21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0.01512 C -0.00295 -0.00247 -0.00156 0.00772 -0.00399 -0.01543 C -0.00434 -0.01883 -0.00503 -0.025 -0.00503 -0.02469 C -0.00451 -0.04537 -0.0066 -0.07901 -1.38889E-06 -0.09815 C 0.0007 -0.10957 -0.00035 -0.1179 0.00521 -0.1213 C 0.00382 -0.15617 -0.00035 -0.21358 -0.00903 -0.2463 C -0.01007 -0.25895 -0.01042 -0.2642 -0.01701 -0.26759 C -0.02153 -0.27593 -0.02205 -0.28796 -0.02708 -0.29444 C -0.0283 -0.30093 -0.03229 -0.31173 -0.03229 -0.31142 C -0.03368 -0.32346 -0.03472 -0.32006 -0.04028 -0.32531 C -0.0408 -0.32778 -0.04375 -0.34383 -0.04427 -0.34444 C -0.04601 -0.3466 -0.04826 -0.34691 -0.05035 -0.34846 C -0.05139 -0.34907 -0.05347 -0.35031 -0.05347 -0.35 C -0.05486 -0.35926 -0.0592 -0.35957 -0.06354 -0.36574 C -0.06823 -0.37253 -0.07239 -0.37623 -0.0776 -0.38117 C -0.08125 -0.39167 -0.08941 -0.39352 -0.09583 -0.3963 C -0.10521 -0.39506 -0.10833 -0.39691 -0.11493 -0.38858 C -0.11753 -0.38179 -0.11979 -0.37963 -0.12396 -0.37716 C -0.12604 -0.36759 -0.12569 -0.35772 -0.13107 -0.35401 C -0.13351 -0.32562 -0.13316 -0.25772 -0.12812 -0.22901 C -0.12708 -0.21234 -0.12621 -0.19815 -0.12292 -0.18302 C -0.12274 -0.17778 -0.12274 -0.17253 -0.12205 -0.16759 C -0.1217 -0.16512 -0.12031 -0.16389 -0.11996 -0.16173 C -0.11927 -0.15648 -0.11944 -0.15154 -0.11892 -0.1463 C -0.11805 -0.13734 -0.11545 -0.12809 -0.11389 -0.11944 C -0.11354 -0.09383 -0.11562 -0.01327 -0.11094 0.01327 C -0.10972 0.05247 -0.10989 0.03519 -0.10989 0.06543" pathEditMode="relative" rAng="0" ptsTypes="ffffffffffffffffffffffffffA">
                                      <p:cBhvr>
                                        <p:cTn id="46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4" y="-180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4507 C -0.00156 -0.06914 -0.0026 -0.09599 -0.00746 -0.11914 C -0.00851 -0.12408 -0.01337 -0.13149 -0.01476 -0.13395 C -0.01615 -0.14167 -0.0184 -0.14414 -0.02101 -0.15062 C -0.02517 -0.16081 -0.02205 -0.16081 -0.0283 -0.16914 C -0.03194 -0.1821 -0.03576 -0.19383 -0.04392 -0.19877 C -0.04427 -0.20309 -0.04392 -0.20772 -0.04496 -0.21173 C -0.04549 -0.21358 -0.0474 -0.21235 -0.04809 -0.21358 C -0.04965 -0.21636 -0.05 -0.2213 -0.05121 -0.2247 C -0.05399 -0.24414 -0.04983 -0.22037 -0.05538 -0.23766 C -0.05833 -0.24661 -0.05868 -0.26173 -0.06476 -0.26544 C -0.06684 -0.27315 -0.06927 -0.27902 -0.07205 -0.28581 C -0.07413 -0.29661 -0.07153 -0.28673 -0.07621 -0.29507 C -0.0809 -0.3034 -0.0816 -0.31914 -0.08767 -0.32284 C -0.09028 -0.33673 -0.08802 -0.33149 -0.09392 -0.33951 C -0.09566 -0.35155 -0.09826 -0.36482 -0.10538 -0.36914 C -0.1092 -0.37593 -0.11094 -0.37686 -0.1158 -0.38025 C -0.1191 -0.38241 -0.12187 -0.38735 -0.12517 -0.38951 C -0.13594 -0.3963 -0.14774 -0.39599 -0.15851 -0.40247 C -0.1625 -0.40155 -0.16927 -0.40186 -0.17309 -0.39692 C -0.17552 -0.39383 -0.17656 -0.38735 -0.17934 -0.38581 C -0.18142 -0.38457 -0.18559 -0.3821 -0.18559 -0.3821 C -0.18767 -0.3642 -0.18733 -0.3463 -0.18976 -0.3284 C -0.18889 -0.30834 -0.18924 -0.28642 -0.18559 -0.26729 C -0.18646 -0.21698 -0.18681 -0.19599 -0.19496 -0.15247 C -0.19566 -0.09723 -0.19358 -0.04537 -0.2033 0.00679 C -0.20278 0.01605 -0.19913 0.05216 -0.19913 0.06975" pathEditMode="relative" ptsTypes="ffffffffffffffffffffffffffA">
                                      <p:cBhvr>
                                        <p:cTn id="62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0401 C 0.00313 -0.01543 0.00382 -0.02067 0.00938 -0.02808 C 0.01059 -0.03919 0.01198 -0.05 0.01563 -0.05956 C 0.01597 -0.06512 0.01597 -0.07067 0.01667 -0.07623 C 0.01701 -0.07839 0.01875 -0.07962 0.01875 -0.08179 C 0.01927 -0.09845 0.01806 -0.12067 0.0125 -0.13549 C 0.01215 -0.13858 0.01198 -0.14166 0.01146 -0.14475 C 0.01094 -0.14845 0.00938 -0.15586 0.00938 -0.15555 C 0.00851 -0.1858 0.00625 -0.21172 -5.55556E-07 -0.23919 C -0.00087 -0.24907 -0.00156 -0.25956 -0.00417 -0.26882 C -0.00555 -0.27376 -0.00764 -0.27839 -0.00833 -0.28364 C -0.00955 -0.29259 -0.01007 -0.29876 -0.01458 -0.30401 C -0.01719 -0.31821 -0.02361 -0.32191 -0.02917 -0.33179 C -0.02951 -0.33364 -0.02951 -0.33611 -0.03021 -0.33734 C -0.0309 -0.33858 -0.03264 -0.33765 -0.03333 -0.33919 C -0.03767 -0.34969 -0.0368 -0.36296 -0.04375 -0.36697 C -0.0467 -0.3824 -0.04184 -0.36049 -0.04896 -0.37808 C -0.04983 -0.38024 -0.0493 -0.38333 -0.05 -0.38549 C -0.05139 -0.39012 -0.05417 -0.39475 -0.05625 -0.39845 C -0.0566 -0.40092 -0.05608 -0.40432 -0.05729 -0.40586 C -0.05903 -0.40802 -0.06146 -0.40679 -0.06354 -0.40771 C -0.0684 -0.40987 -0.0724 -0.41419 -0.07708 -0.41697 C -0.08142 -0.42469 -0.08455 -0.42438 -0.09062 -0.42623 C -0.09583 -0.4324 -0.09878 -0.43395 -0.10521 -0.43549 C -0.12708 -0.43425 -0.13021 -0.44012 -0.14375 -0.42808 C -0.14792 -0.41697 -0.14549 -0.39938 -0.15312 -0.39475 C -0.15399 -0.34938 -0.15486 -0.30802 -0.14687 -0.26512 C -0.14757 -0.22716 -0.15243 -0.16512 -0.14583 -0.12993 C -0.14375 -0.07993 -0.15 -0.03333 -0.15 0.01636" pathEditMode="relative" rAng="0" ptsTypes="ffffffffffffffffffffffffffffA">
                                      <p:cBhvr>
                                        <p:cTn id="64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92" y="-20802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1.48148E-06 C -0.00313 -0.01697 -0.00174 -0.00741 -0.00417 -0.02963 C -0.00452 -0.03272 -0.00521 -0.03889 -0.00521 -0.03889 C -0.00469 -0.05833 -0.00695 -0.09074 1.94444E-06 -0.10926 C 0.00069 -0.12006 -0.00052 -0.12809 0.00521 -0.13148 C 0.00382 -0.16512 -0.00052 -0.22037 -0.00938 -0.25185 C -0.01042 -0.26389 -0.01077 -0.26914 -0.01771 -0.27222 C -0.02223 -0.28025 -0.02292 -0.29197 -0.02813 -0.29815 C -0.02934 -0.30432 -0.03334 -0.31481 -0.03334 -0.31481 C -0.0349 -0.32593 -0.03594 -0.32284 -0.04167 -0.32778 C -0.04219 -0.33025 -0.04532 -0.34568 -0.04584 -0.3463 C -0.04757 -0.34846 -0.05 -0.34876 -0.05209 -0.35 C -0.05313 -0.35062 -0.05521 -0.35185 -0.05521 -0.35185 C -0.05677 -0.36049 -0.06129 -0.3608 -0.06563 -0.36667 C -0.07049 -0.37315 -0.07483 -0.37685 -0.08021 -0.38148 C -0.08403 -0.39167 -0.09236 -0.39352 -0.09896 -0.3963 C -0.10868 -0.39506 -0.11198 -0.39691 -0.11875 -0.38889 C -0.12136 -0.3821 -0.12379 -0.38025 -0.12813 -0.37778 C -0.13021 -0.36852 -0.12986 -0.35895 -0.13542 -0.35555 C -0.13802 -0.32809 -0.1375 -0.26265 -0.13229 -0.23518 C -0.13125 -0.21914 -0.13039 -0.20555 -0.12709 -0.19074 C -0.12674 -0.1858 -0.12674 -0.18086 -0.12604 -0.17593 C -0.1257 -0.17376 -0.12431 -0.17253 -0.12396 -0.17037 C -0.12327 -0.16543 -0.12344 -0.16049 -0.12292 -0.15555 C -0.12205 -0.14691 -0.11927 -0.13796 -0.11771 -0.12963 C -0.11736 -0.10494 -0.11945 -0.02747 -0.11459 -0.00185 C -0.11337 0.0358 -0.11354 0.01914 -0.11354 0.04815" pathEditMode="relative" ptsTypes="ffffffffffffffffffffffffffA">
                                      <p:cBhvr>
                                        <p:cTn id="66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0.09722 C 0.00643 -0.11759 0.00573 -0.14013 0.00209 -0.15988 C 0.00157 -0.1642 -0.00191 -0.17037 -0.00277 -0.17284 C -0.00382 -0.17901 -0.0052 -0.18148 -0.00711 -0.18704 C -0.01007 -0.19568 -0.00781 -0.19568 -0.01197 -0.20278 C -0.01475 -0.21358 -0.01736 -0.22346 -0.02291 -0.22778 C -0.02326 -0.23148 -0.02291 -0.2355 -0.02361 -0.23889 C -0.02413 -0.24013 -0.02552 -0.23951 -0.02586 -0.24013 C -0.02708 -0.2429 -0.02743 -0.24722 -0.02812 -0.24969 C -0.03003 -0.26636 -0.02708 -0.24599 -0.03107 -0.26111 C -0.03298 -0.26821 -0.03333 -0.28117 -0.0375 -0.28457 C -0.03888 -0.29136 -0.04079 -0.29599 -0.04253 -0.30185 C -0.04392 -0.31111 -0.04218 -0.30247 -0.04548 -0.30957 C -0.04878 -0.31667 -0.04913 -0.32994 -0.05347 -0.33334 C -0.0552 -0.34537 -0.05364 -0.34074 -0.05781 -0.34753 C -0.05885 -0.35803 -0.06076 -0.36914 -0.06579 -0.37253 C -0.06822 -0.3784 -0.06961 -0.37932 -0.07274 -0.3821 C -0.07534 -0.38426 -0.07708 -0.38827 -0.07934 -0.38982 C -0.08697 -0.39568 -0.09496 -0.39537 -0.1026 -0.40062 C -0.10538 -0.4 -0.11024 -0.40031 -0.1125 -0.39599 C -0.11441 -0.39383 -0.1151 -0.38827 -0.11701 -0.38673 C -0.1184 -0.3858 -0.12118 -0.38395 -0.12118 -0.38364 C -0.12291 -0.36852 -0.12257 -0.3534 -0.12413 -0.33796 C -0.12361 -0.32099 -0.12395 -0.30216 -0.12118 -0.28642 C -0.12204 -0.24352 -0.12222 -0.22562 -0.12795 -0.18858 C -0.12829 -0.14167 -0.12691 -0.09753 -0.13333 -0.05309 C -0.13316 -0.04537 -0.1309 -0.01451 -0.1309 0.00092" pathEditMode="relative" rAng="0" ptsTypes="ffffffffffffffffffffffffffA">
                                      <p:cBhvr>
                                        <p:cTn id="68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-1027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2.22222E-06 C 0.00208 -0.01204 0.00278 -0.01759 0.00833 -0.02531 C 0.00955 -0.03704 0.01094 -0.04815 0.01458 -0.05803 C 0.01493 -0.06389 0.01493 -0.06976 0.01562 -0.07562 C 0.01597 -0.07778 0.01771 -0.07901 0.01771 -0.08148 C 0.01823 -0.09877 0.01701 -0.12192 0.01146 -0.13735 C 0.01111 -0.14074 0.01094 -0.14383 0.01042 -0.14722 C 0.00989 -0.15093 0.00833 -0.15864 0.00833 -0.15834 C 0.00746 -0.19013 0.00521 -0.21698 -0.00104 -0.24568 C -0.00191 -0.25618 -0.00261 -0.26698 -0.00504 -0.27685 C -0.00643 -0.28179 -0.00851 -0.28673 -0.0092 -0.29229 C -0.01042 -0.30155 -0.01094 -0.30803 -0.01545 -0.31358 C -0.01806 -0.3284 -0.02448 -0.3321 -0.02986 -0.34259 C -0.03021 -0.34445 -0.03021 -0.34692 -0.0309 -0.34846 C -0.0316 -0.34969 -0.03333 -0.34877 -0.03403 -0.35031 C -0.03837 -0.36111 -0.0375 -0.375 -0.04445 -0.37932 C -0.04722 -0.39537 -0.04254 -0.37253 -0.04948 -0.39105 C -0.05035 -0.39321 -0.04983 -0.3963 -0.05052 -0.39877 C -0.05191 -0.4034 -0.05469 -0.40834 -0.05677 -0.41204 C -0.05712 -0.41482 -0.0566 -0.41821 -0.05781 -0.42006 C -0.05955 -0.42222 -0.06198 -0.42099 -0.06406 -0.42192 C -0.06875 -0.42408 -0.07274 -0.42871 -0.07743 -0.43148 C -0.08177 -0.43951 -0.0849 -0.4392 -0.0908 -0.44105 C -0.09601 -0.44753 -0.09896 -0.44938 -0.10538 -0.45093 C -0.12708 -0.44969 -0.13021 -0.45556 -0.14358 -0.44321 C -0.14774 -0.43148 -0.14531 -0.41327 -0.15295 -0.40834 C -0.15382 -0.3608 -0.15452 -0.31759 -0.1467 -0.27284 C -0.1474 -0.23334 -0.15226 -0.16852 -0.14566 -0.13179 C -0.14358 -0.07932 -0.14983 -0.03087 -0.14983 0.02129" pathEditMode="relative" rAng="0" ptsTypes="ffffffffffffffffffffffffffffA">
                                      <p:cBhvr>
                                        <p:cTn id="70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23" y="-2172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0.01512 C -0.00295 -0.00247 -0.00156 0.00772 -0.00399 -0.01543 C -0.00434 -0.01883 -0.00503 -0.025 -0.00503 -0.02469 C -0.00451 -0.04537 -0.0066 -0.07901 -1.38889E-06 -0.09815 C 0.0007 -0.10957 -0.00035 -0.1179 0.00521 -0.1213 C 0.00382 -0.15617 -0.00035 -0.21358 -0.00903 -0.2463 C -0.01007 -0.25895 -0.01042 -0.2642 -0.01701 -0.26759 C -0.02153 -0.27593 -0.02205 -0.28796 -0.02708 -0.29444 C -0.0283 -0.30093 -0.03229 -0.31173 -0.03229 -0.31142 C -0.03368 -0.32346 -0.03472 -0.32006 -0.04028 -0.32531 C -0.0408 -0.32778 -0.04375 -0.34383 -0.04427 -0.34444 C -0.04601 -0.3466 -0.04826 -0.34691 -0.05035 -0.34846 C -0.05139 -0.34907 -0.05347 -0.35031 -0.05347 -0.35 C -0.05486 -0.35926 -0.0592 -0.35957 -0.06354 -0.36574 C -0.06823 -0.37253 -0.07239 -0.37623 -0.0776 -0.38117 C -0.08125 -0.39167 -0.08941 -0.39352 -0.09583 -0.3963 C -0.10521 -0.39506 -0.10833 -0.39691 -0.11493 -0.38858 C -0.11753 -0.38179 -0.11979 -0.37963 -0.12396 -0.37716 C -0.12604 -0.36759 -0.12569 -0.35772 -0.13107 -0.35401 C -0.13351 -0.32562 -0.13316 -0.25772 -0.12812 -0.22901 C -0.12708 -0.21234 -0.12621 -0.19815 -0.12292 -0.18302 C -0.12274 -0.17778 -0.12274 -0.17253 -0.12205 -0.16759 C -0.1217 -0.16512 -0.12031 -0.16389 -0.11996 -0.16173 C -0.11927 -0.15648 -0.11944 -0.15154 -0.11892 -0.1463 C -0.11805 -0.13734 -0.11545 -0.12809 -0.11389 -0.11944 C -0.11354 -0.09383 -0.11562 -0.01327 -0.11094 0.01327 C -0.10972 0.05247 -0.10989 0.03519 -0.10989 0.06543" pathEditMode="relative" rAng="0" ptsTypes="ffffffffffffffffffffffffffA">
                                      <p:cBhvr>
                                        <p:cTn id="72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4" y="-180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2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719405" y="2242947"/>
          <a:ext cx="11040745" cy="44577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00120"/>
                <a:gridCol w="7540625"/>
              </a:tblGrid>
              <a:tr h="8915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4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主人公</a:t>
                      </a:r>
                      <a:endParaRPr lang="zh-CN" altLang="en-US" sz="4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marT="60960" marB="60960">
                    <a:solidFill>
                      <a:srgbClr val="92D050">
                        <a:alpha val="5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92D050">
                        <a:alpha val="54000"/>
                      </a:srgbClr>
                    </a:solidFill>
                  </a:tcPr>
                </a:tc>
              </a:tr>
              <a:tr h="8915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4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工具</a:t>
                      </a:r>
                      <a:endParaRPr lang="zh-CN" altLang="en-US" sz="4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marT="60960" marB="60960">
                    <a:solidFill>
                      <a:srgbClr val="92D050">
                        <a:alpha val="5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92D050">
                        <a:alpha val="54000"/>
                      </a:srgbClr>
                    </a:solidFill>
                  </a:tcPr>
                </a:tc>
              </a:tr>
              <a:tr h="8915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4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方法</a:t>
                      </a:r>
                      <a:endParaRPr lang="zh-CN" altLang="en-US" sz="4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marT="60960" marB="60960">
                    <a:solidFill>
                      <a:srgbClr val="92D050">
                        <a:alpha val="5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92D050">
                        <a:alpha val="54000"/>
                      </a:srgbClr>
                    </a:solidFill>
                  </a:tcPr>
                </a:tc>
              </a:tr>
              <a:tr h="8915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4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现象</a:t>
                      </a:r>
                      <a:endParaRPr lang="zh-CN" altLang="en-US" sz="4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marT="60960" marB="60960">
                    <a:solidFill>
                      <a:srgbClr val="92D050">
                        <a:alpha val="5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92D050">
                        <a:alpha val="54000"/>
                      </a:srgbClr>
                    </a:solidFill>
                  </a:tcPr>
                </a:tc>
              </a:tr>
              <a:tr h="8915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4800" b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结果</a:t>
                      </a:r>
                      <a:endParaRPr lang="zh-CN" altLang="en-US" sz="4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121920" marR="121920" marT="60960" marB="60960">
                    <a:solidFill>
                      <a:srgbClr val="92D050">
                        <a:alpha val="5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92D050">
                        <a:alpha val="54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4718473" y="2242946"/>
            <a:ext cx="18371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乌鸦</a:t>
            </a:r>
            <a:endParaRPr lang="zh-CN" altLang="en-US" sz="48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18473" y="3116105"/>
            <a:ext cx="18371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石子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8473" y="3989264"/>
            <a:ext cx="7042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往瓶子里一颗一颗放石子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18472" y="4862422"/>
            <a:ext cx="6737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瓶子里的水渐渐升高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18472" y="5735578"/>
            <a:ext cx="51342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乌鸦喝着水了</a:t>
            </a:r>
            <a:endParaRPr lang="zh-CN" altLang="en-US" sz="48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5360" y="260649"/>
            <a:ext cx="10945216" cy="18651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en-US" altLang="zh-CN" sz="48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48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根据下面的表格，说一说，乌鸦是怎样喝到水的</a:t>
            </a:r>
            <a:r>
              <a:rPr lang="zh-CN" altLang="en-US" sz="48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r>
              <a:rPr lang="zh-CN" altLang="en-US" sz="48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（课后第</a:t>
            </a:r>
            <a:r>
              <a:rPr lang="en-US" altLang="zh-CN" sz="48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48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题）</a:t>
            </a:r>
            <a:endParaRPr lang="zh-CN" altLang="en-US" sz="48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983</Words>
  <Application>WPS 演示</Application>
  <PresentationFormat>自定义</PresentationFormat>
  <Paragraphs>125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Calibri</vt:lpstr>
      <vt:lpstr>楷体</vt:lpstr>
      <vt:lpstr>Times New Roman</vt:lpstr>
      <vt:lpstr>黑体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《乌鸦喝水》PPT免费优质课件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2022-12-04T21:56:00Z</cp:lastPrinted>
  <dcterms:created xsi:type="dcterms:W3CDTF">2022-12-04T21:56:00Z</dcterms:created>
  <dcterms:modified xsi:type="dcterms:W3CDTF">2023-10-20T07:33:30Z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9A58DCA03B174FA5B96EBEA81311B02C_12</vt:lpwstr>
  </property>
  <property fmtid="{D5CDD505-2E9C-101B-9397-08002B2CF9AE}" pid="7" name="KSOProductBuildVer">
    <vt:lpwstr>2052-12.1.0.15712</vt:lpwstr>
  </property>
</Properties>
</file>