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64" r:id="rId3"/>
    <p:sldId id="300" r:id="rId5"/>
    <p:sldId id="301" r:id="rId6"/>
    <p:sldId id="302" r:id="rId7"/>
    <p:sldId id="303" r:id="rId8"/>
    <p:sldId id="305" r:id="rId9"/>
    <p:sldId id="304" r:id="rId10"/>
    <p:sldId id="310" r:id="rId11"/>
    <p:sldId id="311" r:id="rId12"/>
    <p:sldId id="306" r:id="rId13"/>
    <p:sldId id="307" r:id="rId14"/>
    <p:sldId id="308" r:id="rId15"/>
    <p:sldId id="309" r:id="rId16"/>
  </p:sldIdLst>
  <p:sldSz cx="12192000" cy="6858000"/>
  <p:notesSz cx="7103745" cy="10234295"/>
  <p:embeddedFontLst>
    <p:embeddedFont>
      <p:font typeface="微软雅黑" panose="020B0503020204020204" charset="-122"/>
      <p:regular r:id="rId20"/>
    </p:embeddedFont>
    <p:embeddedFont>
      <p:font typeface="Calibri" panose="020F0502020204030204"/>
      <p:regular r:id="rId21"/>
      <p:bold r:id="rId22"/>
      <p:italic r:id="rId23"/>
      <p:boldItalic r:id="rId24"/>
    </p:embeddedFont>
    <p:embeddedFont>
      <p:font typeface="楷体" panose="02010609060101010101" charset="-122"/>
      <p:regular r:id="rId25"/>
    </p:embeddedFont>
  </p:embeddedFontLst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78" autoAdjust="0"/>
    <p:restoredTop sz="94660"/>
  </p:normalViewPr>
  <p:slideViewPr>
    <p:cSldViewPr snapToGrid="0">
      <p:cViewPr>
        <p:scale>
          <a:sx n="100" d="100"/>
          <a:sy n="100" d="100"/>
        </p:scale>
        <p:origin x="-93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3.xml"/><Relationship Id="rId25" Type="http://schemas.openxmlformats.org/officeDocument/2006/relationships/font" Target="fonts/font6.fntdata"/><Relationship Id="rId24" Type="http://schemas.openxmlformats.org/officeDocument/2006/relationships/font" Target="fonts/font5.fntdata"/><Relationship Id="rId23" Type="http://schemas.openxmlformats.org/officeDocument/2006/relationships/font" Target="fonts/font4.fntdata"/><Relationship Id="rId22" Type="http://schemas.openxmlformats.org/officeDocument/2006/relationships/font" Target="fonts/font3.fntdata"/><Relationship Id="rId21" Type="http://schemas.openxmlformats.org/officeDocument/2006/relationships/font" Target="fonts/font2.fntdata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94C81965-FEFE-4D4A-9685-9AB1536FF485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0263"/>
            <a:ext cx="3078162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922D7852-A44B-40A5-9C1E-6CEB807C371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126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126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597F72-7174-4E2F-BD46-2FE147B65B0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A0DB2DC-4C9A-4742-B13C-FB6460FD350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A0DB2DC-4C9A-4742-B13C-FB6460FD350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9220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A0DB2DC-4C9A-4742-B13C-FB6460FD3503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6CD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277861" y="285750"/>
            <a:ext cx="11636279" cy="62865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dist="38100" dir="5400000" algn="ctr" rotWithShape="0">
              <a:srgbClr val="375031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65" y="356590"/>
            <a:ext cx="10516421" cy="129457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66" y="6207765"/>
            <a:ext cx="2743414" cy="356590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916" y="6207765"/>
            <a:ext cx="4115122" cy="35659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272" y="6207765"/>
            <a:ext cx="2743414" cy="356590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309" y="356623"/>
            <a:ext cx="10516969" cy="129469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309" y="6208328"/>
            <a:ext cx="2743557" cy="356622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9126" y="6208328"/>
            <a:ext cx="4115336" cy="35662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721" y="6208328"/>
            <a:ext cx="2743557" cy="356622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309" y="356623"/>
            <a:ext cx="10516969" cy="129469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309" y="6208328"/>
            <a:ext cx="2743557" cy="356622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9126" y="6208328"/>
            <a:ext cx="4115336" cy="35662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721" y="6208328"/>
            <a:ext cx="2743557" cy="356622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309" y="356623"/>
            <a:ext cx="10516969" cy="129469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309" y="6208328"/>
            <a:ext cx="2743557" cy="356622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9126" y="6208328"/>
            <a:ext cx="4115336" cy="35662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721" y="6208328"/>
            <a:ext cx="2743557" cy="356622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309" y="356623"/>
            <a:ext cx="10516969" cy="129469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309" y="6208328"/>
            <a:ext cx="2743557" cy="356622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9126" y="6208328"/>
            <a:ext cx="4115336" cy="35662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721" y="6208328"/>
            <a:ext cx="2743557" cy="356622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309" y="356623"/>
            <a:ext cx="10516969" cy="129469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309" y="6208328"/>
            <a:ext cx="2743557" cy="356622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9126" y="6208328"/>
            <a:ext cx="4115336" cy="35662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721" y="6208328"/>
            <a:ext cx="2743557" cy="356622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6CD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309" y="356623"/>
            <a:ext cx="10516969" cy="129469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309" y="6208328"/>
            <a:ext cx="2743557" cy="356622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9126" y="6208328"/>
            <a:ext cx="4115336" cy="35662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721" y="6208328"/>
            <a:ext cx="2743557" cy="356622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309" y="356623"/>
            <a:ext cx="10516969" cy="129469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309" y="6208328"/>
            <a:ext cx="2743557" cy="356622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9126" y="6208328"/>
            <a:ext cx="4115336" cy="35662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721" y="6208328"/>
            <a:ext cx="2743557" cy="356622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309" y="356623"/>
            <a:ext cx="10516969" cy="129469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309" y="6208328"/>
            <a:ext cx="2743557" cy="356622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9126" y="6208328"/>
            <a:ext cx="4115336" cy="35662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721" y="6208328"/>
            <a:ext cx="2743557" cy="356622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6CD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694674" y="571500"/>
            <a:ext cx="10802652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8100" dir="5400000" algn="ctr" rotWithShape="0">
              <a:srgbClr val="375031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 rot="16200000">
            <a:off x="77124" y="1189049"/>
            <a:ext cx="5715001" cy="4479899"/>
          </a:xfrm>
          <a:prstGeom prst="rect">
            <a:avLst/>
          </a:prstGeom>
        </p:spPr>
      </p:pic>
    </p:spTree>
  </p:cSld>
  <p:clrMapOvr>
    <a:masterClrMapping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6CD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694674" y="571500"/>
            <a:ext cx="10802652" cy="5715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38100" dir="5400000" algn="ctr" rotWithShape="0">
              <a:srgbClr val="375031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 rot="16200000" flipV="1">
            <a:off x="1032272" y="3174235"/>
            <a:ext cx="2774667" cy="344986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>
          <a:xfrm rot="16200000" flipH="1">
            <a:off x="8385061" y="233902"/>
            <a:ext cx="2774667" cy="3449863"/>
          </a:xfrm>
          <a:prstGeom prst="rect">
            <a:avLst/>
          </a:prstGeom>
        </p:spPr>
      </p:pic>
    </p:spTree>
  </p:cSld>
  <p:clrMapOvr>
    <a:masterClrMapping/>
  </p:clrMapOvr>
  <p:transition spd="slow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8F9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309" y="356623"/>
            <a:ext cx="10516969" cy="129469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309" y="6208328"/>
            <a:ext cx="2743557" cy="356622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9126" y="6208328"/>
            <a:ext cx="4115336" cy="356622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1721" y="6208328"/>
            <a:ext cx="2743557" cy="356622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image" Target="file:///D:\qq&#25991;&#20214;\712321467\Image\C2C\Image2\%7b75232B38-A165-1FB7-499C-2E1C792CACB5%7d.png" TargetMode="External"/><Relationship Id="rId24" Type="http://schemas.openxmlformats.org/officeDocument/2006/relationships/image" Target="../media/image4.png"/><Relationship Id="rId23" Type="http://schemas.openxmlformats.org/officeDocument/2006/relationships/image" Target="../media/image3.jpeg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6CD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277861" y="285750"/>
            <a:ext cx="11636279" cy="62865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27000" dist="38100" dir="5400000" algn="ctr" rotWithShape="0">
              <a:srgbClr val="375031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75" name="图片 1073743875" descr="学科网 zxxk.com"/>
          <p:cNvPicPr>
            <a:picLocks noChangeAspect="1"/>
          </p:cNvPicPr>
          <p:nvPr/>
        </p:nvPicPr>
        <p:blipFill>
          <a:blip r:embed="rId24" r:link="rId2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 spd="slow" advClick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4.png"/><Relationship Id="rId3" Type="http://schemas.openxmlformats.org/officeDocument/2006/relationships/tags" Target="../tags/tag2.xml"/><Relationship Id="rId2" Type="http://schemas.openxmlformats.org/officeDocument/2006/relationships/image" Target="../media/image13.png"/><Relationship Id="rId1" Type="http://schemas.openxmlformats.org/officeDocument/2006/relationships/tags" Target="../tags/tag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6.png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0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75502" y="791910"/>
            <a:ext cx="6153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rgbClr val="496A66"/>
                </a:solidFill>
                <a:latin typeface="微软雅黑" panose="020B0503020204020204" charset="-122"/>
                <a:ea typeface="微软雅黑" panose="020B0503020204020204" charset="-122"/>
              </a:rPr>
              <a:t>统编版小学语文一年级上册第六单元</a:t>
            </a:r>
            <a:endParaRPr lang="zh-CN" altLang="en-US" sz="2800">
              <a:solidFill>
                <a:srgbClr val="496A6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1972904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rgbClr val="496A66"/>
                </a:solidFill>
                <a:latin typeface="楷体" panose="02010609060101010101" charset="-122"/>
                <a:ea typeface="楷体" panose="02010609060101010101" charset="-122"/>
              </a:rPr>
              <a:t>口语交际：用多大的声音</a:t>
            </a:r>
            <a:endParaRPr lang="zh-CN" sz="6600" dirty="0">
              <a:solidFill>
                <a:srgbClr val="496A66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3509" y="1462706"/>
            <a:ext cx="2801313" cy="328393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6392" y="1462706"/>
            <a:ext cx="2185585" cy="3217359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2703887" y="4882077"/>
            <a:ext cx="1948055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defTabSz="892810" eaLnBrk="0" hangingPunct="0">
              <a:defRPr/>
            </a:pPr>
            <a:r>
              <a:rPr lang="zh-CN" altLang="en-US" sz="3600" b="1" cap="all">
                <a:solidFill>
                  <a:srgbClr val="FF0000"/>
                </a:solidFill>
                <a:effectLst>
                  <a:reflection blurRad="10000" stA="55000" endPos="48000" dist="500" dir="5400000" sy="-100000" algn="bl" rotWithShape="0"/>
                </a:effectLst>
                <a:latin typeface="楷体" panose="02010609060101010101" charset="-122"/>
                <a:ea typeface="楷体" panose="02010609060101010101" charset="-122"/>
                <a:cs typeface="Arial" panose="020B0604020202020204"/>
              </a:rPr>
              <a:t>小声说</a:t>
            </a:r>
            <a:endParaRPr lang="zh-CN" altLang="en-US" sz="3600" b="1" cap="all">
              <a:solidFill>
                <a:srgbClr val="FF0000"/>
              </a:solidFill>
              <a:effectLst>
                <a:reflection blurRad="10000" stA="55000" endPos="48000" dist="500" dir="5400000" sy="-100000" algn="bl" rotWithShape="0"/>
              </a:effectLst>
              <a:latin typeface="楷体" panose="02010609060101010101" charset="-122"/>
              <a:ea typeface="楷体" panose="02010609060101010101" charset="-122"/>
              <a:cs typeface="Arial" panose="020B0604020202020204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506392" y="4810034"/>
            <a:ext cx="1948055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defTabSz="892810" eaLnBrk="0" hangingPunct="0">
              <a:defRPr/>
            </a:pPr>
            <a:r>
              <a:rPr lang="zh-CN" altLang="en-US" sz="3600" b="1" cap="all">
                <a:solidFill>
                  <a:srgbClr val="FF0000"/>
                </a:solidFill>
                <a:effectLst>
                  <a:reflection blurRad="10000" stA="55000" endPos="48000" dist="500" dir="5400000" sy="-100000" algn="bl" rotWithShape="0"/>
                </a:effectLst>
                <a:latin typeface="楷体" panose="02010609060101010101" charset="-122"/>
                <a:ea typeface="楷体" panose="02010609060101010101" charset="-122"/>
                <a:cs typeface="Arial" panose="020B0604020202020204"/>
              </a:rPr>
              <a:t>大声说</a:t>
            </a:r>
            <a:endParaRPr lang="zh-CN" altLang="en-US" sz="3600" b="1" cap="all">
              <a:solidFill>
                <a:srgbClr val="FF0000"/>
              </a:solidFill>
              <a:effectLst>
                <a:reflection blurRad="10000" stA="55000" endPos="48000" dist="500" dir="5400000" sy="-100000" algn="bl" rotWithShape="0"/>
              </a:effectLst>
              <a:latin typeface="楷体" panose="02010609060101010101" charset="-122"/>
              <a:ea typeface="楷体" panose="02010609060101010101" charset="-122"/>
              <a:cs typeface="Arial" panose="020B0604020202020204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26975" y="431048"/>
            <a:ext cx="2497856" cy="465159"/>
          </a:xfrm>
          <a:prstGeom prst="rect">
            <a:avLst/>
          </a:prstGeom>
          <a:solidFill>
            <a:srgbClr val="FFF4C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89311" tIns="44655" rIns="89311" bIns="44655" numCol="1" anchor="t" anchorCtr="0" compatLnSpc="1"/>
          <a:lstStyle/>
          <a:p>
            <a:pPr defTabSz="892810" eaLnBrk="0" hangingPunct="0"/>
            <a:endParaRPr lang="en-US" altLang="en-US" sz="1760">
              <a:solidFill>
                <a:srgbClr val="000000"/>
              </a:solidFill>
              <a:cs typeface="Arial" panose="020B0604020202020204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987223" y="431047"/>
            <a:ext cx="465159" cy="465159"/>
          </a:xfrm>
          <a:prstGeom prst="ellipse">
            <a:avLst/>
          </a:prstGeom>
          <a:solidFill>
            <a:srgbClr val="FFF4C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89311" tIns="44655" rIns="89311" bIns="44655" numCol="1" anchor="t" anchorCtr="0" compatLnSpc="1"/>
          <a:lstStyle/>
          <a:p>
            <a:pPr defTabSz="892810" eaLnBrk="0" hangingPunct="0"/>
            <a:endParaRPr lang="en-US" altLang="en-US" sz="1760">
              <a:solidFill>
                <a:srgbClr val="000000"/>
              </a:solidFill>
              <a:cs typeface="Arial" panose="020B0604020202020204"/>
            </a:endParaRPr>
          </a:p>
        </p:txBody>
      </p:sp>
      <p:pic>
        <p:nvPicPr>
          <p:cNvPr id="18" name="图片 17" descr="111-0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0988" y="365926"/>
            <a:ext cx="409961" cy="610289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791564" y="382989"/>
            <a:ext cx="2780860" cy="513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92810"/>
            <a:r>
              <a:rPr lang="zh-CN" altLang="en-US" sz="2735" b="1" dirty="0">
                <a:solidFill>
                  <a:srgbClr val="86421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</a:rPr>
              <a:t>活动三：判一判</a:t>
            </a:r>
            <a:endParaRPr lang="zh-CN" altLang="en-US" sz="2735" b="1" dirty="0">
              <a:solidFill>
                <a:srgbClr val="864210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39585" y="914399"/>
            <a:ext cx="9260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升国旗时，少先队员明明在国旗下讲话。</a:t>
            </a:r>
            <a:endParaRPr lang="zh-CN" altLang="en-US" sz="36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39582" y="1962157"/>
            <a:ext cx="108813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zh-CN" sz="3600" dirty="0">
                <a:latin typeface="楷体" panose="02010609060101010101" charset="-122"/>
                <a:ea typeface="楷体" panose="02010609060101010101" charset="-122"/>
              </a:rPr>
              <a:t>电影已经开演了，航航和妈妈才赶到影院。他在向检票员阿姨询问座位。</a:t>
            </a:r>
            <a:endParaRPr lang="zh-CN" altLang="en-US" sz="3600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39583" y="3634909"/>
            <a:ext cx="10881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元旦联欢会上，冬冬和朋朋在表演相声。</a:t>
            </a:r>
            <a:endParaRPr lang="zh-CN" altLang="en-US" sz="3600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9900285" y="783590"/>
            <a:ext cx="774700" cy="9080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9905365" y="2601595"/>
            <a:ext cx="774700" cy="90805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099675" y="3634740"/>
            <a:ext cx="591820" cy="8712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74073" y="376338"/>
            <a:ext cx="11255432" cy="4399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有一天午休时，小猴叮当在走廊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en-US" altLang="zh-CN" sz="2800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lánɡ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里遇到了他的同学，于是叮当就大声地喊道：“你好！我们一起去玩吧！”恰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en-US" altLang="zh-CN" sz="2800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qià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好山羊老师经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en-US" altLang="zh-CN" sz="2800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jīnɡ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过，山羊老师温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en-US" altLang="zh-CN" sz="2800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wēn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和地对小猴叮当说：“小同学，请不要大声说话。”小猴叮当记住了。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上课了，水牛老师叫小猴叮当站起来回答问题，小猴叮当想起了山羊老师的话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不要大声说话，于是就用只有自己才能听到的声音回答了老师的问题，水牛老师皱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en-US" altLang="zh-CN" sz="2800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zhòu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着眉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en-US" altLang="zh-CN" sz="2800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méi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头说：“叮当，请你大声一点回答。”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小猴叮当有些糊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en-US" altLang="zh-CN" sz="2800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hú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涂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</a:t>
            </a:r>
            <a:r>
              <a:rPr lang="en-US" altLang="zh-CN" sz="2800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tú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)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了，我到底应该大声说话，还是小声说话？你能教教他吗？</a:t>
            </a:r>
            <a:endParaRPr lang="zh-CN" altLang="en-US" sz="28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5" name="图片 4" descr="Screenshot_20200829_22394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249302" y="4590761"/>
            <a:ext cx="1942698" cy="219242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67758" y="2504666"/>
            <a:ext cx="1028874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496A66"/>
                </a:solidFill>
                <a:latin typeface="楷体" panose="02010609060101010101" charset="-122"/>
                <a:ea typeface="楷体" panose="02010609060101010101" charset="-122"/>
              </a:rPr>
              <a:t>和家人分享自己的学习收获。</a:t>
            </a:r>
            <a:endParaRPr lang="zh-CN" sz="4400" dirty="0">
              <a:solidFill>
                <a:srgbClr val="496A66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26975" y="431048"/>
            <a:ext cx="2497856" cy="465159"/>
          </a:xfrm>
          <a:prstGeom prst="rect">
            <a:avLst/>
          </a:prstGeom>
          <a:solidFill>
            <a:srgbClr val="FFF4C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89311" tIns="44655" rIns="89311" bIns="44655" numCol="1" anchor="t" anchorCtr="0" compatLnSpc="1"/>
          <a:lstStyle/>
          <a:p>
            <a:pPr defTabSz="892810" eaLnBrk="0" hangingPunct="0"/>
            <a:endParaRPr lang="en-US" altLang="en-US" sz="1760">
              <a:solidFill>
                <a:srgbClr val="000000"/>
              </a:solidFill>
              <a:cs typeface="Arial" panose="020B0604020202020204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2987223" y="431047"/>
            <a:ext cx="465159" cy="465159"/>
          </a:xfrm>
          <a:prstGeom prst="ellipse">
            <a:avLst/>
          </a:prstGeom>
          <a:solidFill>
            <a:srgbClr val="FFF4C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89311" tIns="44655" rIns="89311" bIns="44655" numCol="1" anchor="t" anchorCtr="0" compatLnSpc="1"/>
          <a:lstStyle/>
          <a:p>
            <a:pPr defTabSz="892810" eaLnBrk="0" hangingPunct="0"/>
            <a:endParaRPr lang="en-US" altLang="en-US" sz="1760">
              <a:solidFill>
                <a:srgbClr val="000000"/>
              </a:solidFill>
              <a:cs typeface="Arial" panose="020B0604020202020204"/>
            </a:endParaRPr>
          </a:p>
        </p:txBody>
      </p:sp>
      <p:pic>
        <p:nvPicPr>
          <p:cNvPr id="6" name="图片 5" descr="111-0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30988" y="365926"/>
            <a:ext cx="409961" cy="61028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91845" y="382905"/>
            <a:ext cx="1907540" cy="512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92810"/>
            <a:r>
              <a:rPr lang="zh-CN" altLang="en-US" sz="2735" b="1">
                <a:solidFill>
                  <a:srgbClr val="86421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</a:rPr>
              <a:t>课后拓展</a:t>
            </a:r>
            <a:endParaRPr lang="zh-CN" altLang="en-US" sz="2735" b="1">
              <a:solidFill>
                <a:srgbClr val="864210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/>
            </a:endParaRPr>
          </a:p>
        </p:txBody>
      </p:sp>
      <p:pic>
        <p:nvPicPr>
          <p:cNvPr id="8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201400" y="106172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9280" y="1525982"/>
            <a:ext cx="3725428" cy="262720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3036" y="1588804"/>
            <a:ext cx="3565928" cy="2564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7292" y="1525982"/>
            <a:ext cx="3362230" cy="28028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8" name="矩形 97"/>
          <p:cNvSpPr/>
          <p:nvPr/>
        </p:nvSpPr>
        <p:spPr>
          <a:xfrm>
            <a:off x="726975" y="431048"/>
            <a:ext cx="2497856" cy="465159"/>
          </a:xfrm>
          <a:prstGeom prst="rect">
            <a:avLst/>
          </a:prstGeom>
          <a:solidFill>
            <a:srgbClr val="FFF4C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89311" tIns="44655" rIns="89311" bIns="44655" numCol="1" anchor="t" anchorCtr="0" compatLnSpc="1"/>
          <a:lstStyle/>
          <a:p>
            <a:pPr defTabSz="892810" eaLnBrk="0" hangingPunct="0"/>
            <a:endParaRPr lang="en-US" altLang="en-US" sz="1760">
              <a:solidFill>
                <a:srgbClr val="000000"/>
              </a:solidFill>
              <a:cs typeface="Arial" panose="020B0604020202020204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2987223" y="431047"/>
            <a:ext cx="465159" cy="465159"/>
          </a:xfrm>
          <a:prstGeom prst="ellipse">
            <a:avLst/>
          </a:prstGeom>
          <a:solidFill>
            <a:srgbClr val="FFF4C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89311" tIns="44655" rIns="89311" bIns="44655" numCol="1" anchor="t" anchorCtr="0" compatLnSpc="1"/>
          <a:lstStyle/>
          <a:p>
            <a:pPr defTabSz="892810" eaLnBrk="0" hangingPunct="0"/>
            <a:endParaRPr lang="en-US" altLang="en-US" sz="1760">
              <a:solidFill>
                <a:srgbClr val="000000"/>
              </a:solidFill>
              <a:cs typeface="Arial" panose="020B0604020202020204"/>
            </a:endParaRPr>
          </a:p>
        </p:txBody>
      </p:sp>
      <p:pic>
        <p:nvPicPr>
          <p:cNvPr id="100" name="图片 99" descr="111-0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0988" y="365926"/>
            <a:ext cx="409961" cy="610289"/>
          </a:xfrm>
          <a:prstGeom prst="rect">
            <a:avLst/>
          </a:prstGeom>
        </p:spPr>
      </p:pic>
      <p:sp>
        <p:nvSpPr>
          <p:cNvPr id="101" name="文本框 100"/>
          <p:cNvSpPr txBox="1"/>
          <p:nvPr/>
        </p:nvSpPr>
        <p:spPr>
          <a:xfrm>
            <a:off x="791564" y="382989"/>
            <a:ext cx="2780860" cy="513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92810"/>
            <a:r>
              <a:rPr lang="zh-CN" altLang="en-US" sz="2735" b="1" dirty="0">
                <a:solidFill>
                  <a:srgbClr val="86421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</a:rPr>
              <a:t>活动一：说一说</a:t>
            </a:r>
            <a:endParaRPr lang="zh-CN" altLang="en-US" sz="2735" b="1" dirty="0">
              <a:solidFill>
                <a:srgbClr val="864210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50649" y="960590"/>
            <a:ext cx="6088501" cy="429367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椭圆 3"/>
          <p:cNvSpPr/>
          <p:nvPr/>
        </p:nvSpPr>
        <p:spPr>
          <a:xfrm>
            <a:off x="4390516" y="2240628"/>
            <a:ext cx="879499" cy="80969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150760" y="5317430"/>
            <a:ext cx="1948055" cy="51321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defTabSz="892810" eaLnBrk="0" hangingPunct="0">
              <a:defRPr/>
            </a:pPr>
            <a:r>
              <a:rPr lang="zh-CN" altLang="en-US" sz="2735" b="1" cap="all">
                <a:solidFill>
                  <a:srgbClr val="FF0000"/>
                </a:solidFill>
                <a:effectLst>
                  <a:reflection blurRad="10000" stA="55000" endPos="48000" dist="500" dir="5400000" sy="-100000" algn="bl" rotWithShape="0"/>
                </a:effectLst>
                <a:latin typeface="楷体" panose="02010609060101010101" charset="-122"/>
                <a:ea typeface="楷体" panose="02010609060101010101" charset="-122"/>
                <a:cs typeface="Arial" panose="020B0604020202020204"/>
              </a:rPr>
              <a:t>小声说</a:t>
            </a:r>
            <a:endParaRPr lang="zh-CN" altLang="en-US" sz="2735" b="1" cap="all">
              <a:solidFill>
                <a:srgbClr val="FF0000"/>
              </a:solidFill>
              <a:effectLst>
                <a:reflection blurRad="10000" stA="55000" endPos="48000" dist="500" dir="5400000" sy="-100000" algn="bl" rotWithShape="0"/>
              </a:effectLst>
              <a:latin typeface="楷体" panose="02010609060101010101" charset="-122"/>
              <a:ea typeface="楷体" panose="02010609060101010101" charset="-122"/>
              <a:cs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33123" y="774157"/>
            <a:ext cx="5878368" cy="422734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5150760" y="5317430"/>
            <a:ext cx="1948055" cy="51321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defTabSz="892810" eaLnBrk="0" hangingPunct="0">
              <a:defRPr/>
            </a:pPr>
            <a:r>
              <a:rPr lang="zh-CN" altLang="en-US" sz="2735" b="1" cap="all">
                <a:solidFill>
                  <a:srgbClr val="FF0000"/>
                </a:solidFill>
                <a:effectLst>
                  <a:reflection blurRad="10000" stA="55000" endPos="48000" dist="500" dir="5400000" sy="-100000" algn="bl" rotWithShape="0"/>
                </a:effectLst>
                <a:latin typeface="楷体" panose="02010609060101010101" charset="-122"/>
                <a:ea typeface="楷体" panose="02010609060101010101" charset="-122"/>
                <a:cs typeface="Arial" panose="020B0604020202020204"/>
              </a:rPr>
              <a:t>小声说</a:t>
            </a:r>
            <a:endParaRPr lang="zh-CN" altLang="en-US" sz="2735" b="1" cap="all">
              <a:solidFill>
                <a:srgbClr val="FF0000"/>
              </a:solidFill>
              <a:effectLst>
                <a:reflection blurRad="10000" stA="55000" endPos="48000" dist="500" dir="5400000" sy="-100000" algn="bl" rotWithShape="0"/>
              </a:effectLst>
              <a:latin typeface="楷体" panose="02010609060101010101" charset="-122"/>
              <a:ea typeface="楷体" panose="02010609060101010101" charset="-122"/>
              <a:cs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92658" y="545079"/>
            <a:ext cx="5236199" cy="436505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4791445" y="5205316"/>
            <a:ext cx="2266060" cy="51321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defTabSz="892810" eaLnBrk="0" hangingPunct="0">
              <a:defRPr/>
            </a:pPr>
            <a:r>
              <a:rPr lang="zh-CN" altLang="en-US" sz="2735" b="1" cap="all">
                <a:solidFill>
                  <a:srgbClr val="FF0000"/>
                </a:solidFill>
                <a:effectLst>
                  <a:reflection blurRad="10000" stA="55000" endPos="48000" dist="500" dir="5400000" sy="-100000" algn="bl" rotWithShape="0"/>
                </a:effectLst>
                <a:latin typeface="楷体" panose="02010609060101010101" charset="-122"/>
                <a:ea typeface="楷体" panose="02010609060101010101" charset="-122"/>
                <a:cs typeface="Arial" panose="020B0604020202020204"/>
              </a:rPr>
              <a:t>大声讲</a:t>
            </a:r>
            <a:endParaRPr lang="zh-CN" altLang="en-US" sz="2735" b="1" cap="all">
              <a:solidFill>
                <a:srgbClr val="FF0000"/>
              </a:solidFill>
              <a:effectLst>
                <a:reflection blurRad="10000" stA="55000" endPos="48000" dist="500" dir="5400000" sy="-100000" algn="bl" rotWithShape="0"/>
              </a:effectLst>
              <a:latin typeface="楷体" panose="02010609060101010101" charset="-122"/>
              <a:ea typeface="楷体" panose="02010609060101010101" charset="-122"/>
              <a:cs typeface="Arial" panose="020B06040202020202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3477475" y="1995919"/>
            <a:ext cx="5267513" cy="2310074"/>
          </a:xfrm>
          <a:prstGeom prst="roundRect">
            <a:avLst>
              <a:gd name="adj" fmla="val 16667"/>
            </a:avLst>
          </a:prstGeom>
          <a:solidFill>
            <a:srgbClr val="D7E4BD"/>
          </a:solidFill>
          <a:ln w="9525">
            <a:solidFill>
              <a:srgbClr val="D7E4BD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just" defTabSz="914400" rtl="0" eaLnBrk="0" fontAlgn="base" latinLnBrk="0" hangingPunct="0">
              <a:lnSpc>
                <a:spcPct val="12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小贴士：</a:t>
            </a:r>
            <a:endParaRPr kumimoji="0" lang="zh-CN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  <a:p>
            <a:pPr marL="0" marR="0" lvl="0" indent="0" algn="just" defTabSz="914400" rtl="0" eaLnBrk="0" fontAlgn="base" latinLnBrk="0" hangingPunct="0">
              <a:lnSpc>
                <a:spcPct val="12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</a:pPr>
            <a:r>
              <a:rPr kumimoji="0" lang="zh-CN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有时候要大声说话。</a:t>
            </a:r>
            <a:endParaRPr kumimoji="0" lang="zh-CN" altLang="en-US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楷体" panose="02010609060101010101" charset="-122"/>
              <a:ea typeface="楷体" panose="02010609060101010101" charset="-122"/>
            </a:endParaRPr>
          </a:p>
          <a:p>
            <a:pPr marL="0" marR="0" lvl="0" indent="0" algn="just" defTabSz="914400" rtl="0" eaLnBrk="0" fontAlgn="base" latinLnBrk="0" hangingPunct="0">
              <a:lnSpc>
                <a:spcPct val="12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l"/>
            </a:pPr>
            <a:r>
              <a:rPr kumimoji="0" lang="zh-CN" altLang="en-US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</a:rPr>
              <a:t>有时候要小声说话。</a:t>
            </a:r>
            <a:endParaRPr kumimoji="0" lang="zh-CN" altLang="zh-CN" sz="4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9280" y="1525982"/>
            <a:ext cx="3725428" cy="262720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3036" y="1588804"/>
            <a:ext cx="3565928" cy="2564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7292" y="1525982"/>
            <a:ext cx="3362230" cy="28028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矩形 10"/>
          <p:cNvSpPr/>
          <p:nvPr/>
        </p:nvSpPr>
        <p:spPr>
          <a:xfrm>
            <a:off x="726975" y="431048"/>
            <a:ext cx="2497856" cy="465159"/>
          </a:xfrm>
          <a:prstGeom prst="rect">
            <a:avLst/>
          </a:prstGeom>
          <a:solidFill>
            <a:srgbClr val="FFF4C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89311" tIns="44655" rIns="89311" bIns="44655" numCol="1" anchor="t" anchorCtr="0" compatLnSpc="1"/>
          <a:lstStyle/>
          <a:p>
            <a:pPr defTabSz="892810" eaLnBrk="0" hangingPunct="0"/>
            <a:endParaRPr lang="en-US" altLang="en-US" sz="1760">
              <a:solidFill>
                <a:srgbClr val="000000"/>
              </a:solidFill>
              <a:cs typeface="Arial" panose="020B0604020202020204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987223" y="431047"/>
            <a:ext cx="465159" cy="465159"/>
          </a:xfrm>
          <a:prstGeom prst="ellipse">
            <a:avLst/>
          </a:prstGeom>
          <a:solidFill>
            <a:srgbClr val="FFF4C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89311" tIns="44655" rIns="89311" bIns="44655" numCol="1" anchor="t" anchorCtr="0" compatLnSpc="1"/>
          <a:lstStyle/>
          <a:p>
            <a:pPr defTabSz="892810" eaLnBrk="0" hangingPunct="0"/>
            <a:endParaRPr lang="en-US" altLang="en-US" sz="1760">
              <a:solidFill>
                <a:srgbClr val="000000"/>
              </a:solidFill>
              <a:cs typeface="Arial" panose="020B0604020202020204"/>
            </a:endParaRPr>
          </a:p>
        </p:txBody>
      </p:sp>
      <p:pic>
        <p:nvPicPr>
          <p:cNvPr id="13" name="图片 12" descr="111-0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0988" y="365926"/>
            <a:ext cx="409961" cy="610289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791564" y="382989"/>
            <a:ext cx="2780860" cy="513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92810"/>
            <a:r>
              <a:rPr lang="zh-CN" altLang="en-US" sz="2735" b="1" dirty="0">
                <a:solidFill>
                  <a:srgbClr val="86421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/>
              </a:rPr>
              <a:t>活动二：演一演</a:t>
            </a:r>
            <a:endParaRPr lang="zh-CN" altLang="en-US" sz="2735" b="1" dirty="0">
              <a:solidFill>
                <a:srgbClr val="864210"/>
              </a:solidFill>
              <a:latin typeface="微软雅黑" panose="020B0503020204020204" charset="-122"/>
              <a:ea typeface="微软雅黑" panose="020B0503020204020204" charset="-122"/>
              <a:cs typeface="Arial" panose="020B0604020202020204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93992" y="1177813"/>
            <a:ext cx="8196445" cy="33087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能</a:t>
            </a:r>
            <a:r>
              <a:rPr lang="zh-CN" altLang="zh-CN" sz="3600" dirty="0">
                <a:latin typeface="楷体" panose="02010609060101010101" charset="-122"/>
                <a:ea typeface="楷体" panose="02010609060101010101" charset="-122"/>
              </a:rPr>
              <a:t>清楚流畅地表达观点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zh-CN" sz="3600" dirty="0">
                <a:latin typeface="楷体" panose="02010609060101010101" charset="-122"/>
                <a:ea typeface="楷体" panose="02010609060101010101" charset="-122"/>
              </a:rPr>
              <a:t>对话时不仅能判断到底是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zh-CN" sz="3600" dirty="0">
                <a:latin typeface="楷体" panose="02010609060101010101" charset="-122"/>
                <a:ea typeface="楷体" panose="02010609060101010101" charset="-122"/>
              </a:rPr>
              <a:t>小声说话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zh-CN" sz="3600" dirty="0">
                <a:latin typeface="楷体" panose="02010609060101010101" charset="-122"/>
                <a:ea typeface="楷体" panose="02010609060101010101" charset="-122"/>
              </a:rPr>
              <a:t>还是</a:t>
            </a: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zh-CN" sz="3600" dirty="0">
                <a:latin typeface="楷体" panose="02010609060101010101" charset="-122"/>
                <a:ea typeface="楷体" panose="02010609060101010101" charset="-122"/>
              </a:rPr>
              <a:t>大声说话”，还能有礼貌地表达。</a:t>
            </a:r>
            <a:endParaRPr lang="en-US" altLang="zh-CN" sz="3600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zh-CN" sz="3600" dirty="0">
                <a:latin typeface="楷体" panose="02010609060101010101" charset="-122"/>
                <a:ea typeface="楷体" panose="02010609060101010101" charset="-122"/>
              </a:rPr>
              <a:t>与爸爸妈妈合作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默契。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84775" y="1252916"/>
            <a:ext cx="1825497" cy="77791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84775" y="2443220"/>
            <a:ext cx="1825497" cy="77791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84774" y="3708628"/>
            <a:ext cx="1825497" cy="77791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64999"/>
            <a:ext cx="6506939" cy="467937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文本框 14"/>
          <p:cNvSpPr txBox="1"/>
          <p:nvPr/>
        </p:nvSpPr>
        <p:spPr>
          <a:xfrm>
            <a:off x="6096000" y="1366278"/>
            <a:ext cx="5955701" cy="3240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1.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能</a:t>
            </a:r>
            <a:r>
              <a:rPr lang="zh-CN" altLang="zh-CN" sz="2800">
                <a:latin typeface="楷体" panose="02010609060101010101" charset="-122"/>
                <a:ea typeface="楷体" panose="02010609060101010101" charset="-122"/>
              </a:rPr>
              <a:t>清楚流畅地表达观点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280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zh-CN" sz="2800">
                <a:latin typeface="楷体" panose="02010609060101010101" charset="-122"/>
                <a:ea typeface="楷体" panose="02010609060101010101" charset="-122"/>
              </a:rPr>
              <a:t>对话时不仅能判断到底是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zh-CN" sz="2800">
                <a:latin typeface="楷体" panose="02010609060101010101" charset="-122"/>
                <a:ea typeface="楷体" panose="02010609060101010101" charset="-122"/>
              </a:rPr>
              <a:t>小声说话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zh-CN" sz="2800">
                <a:latin typeface="楷体" panose="02010609060101010101" charset="-122"/>
                <a:ea typeface="楷体" panose="02010609060101010101" charset="-122"/>
              </a:rPr>
              <a:t>还是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zh-CN" sz="2800">
                <a:latin typeface="楷体" panose="02010609060101010101" charset="-122"/>
                <a:ea typeface="楷体" panose="02010609060101010101" charset="-122"/>
              </a:rPr>
              <a:t>大声说话”，还能有礼貌地表达。</a:t>
            </a:r>
            <a:endParaRPr lang="en-US" altLang="zh-CN" sz="280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3.</a:t>
            </a:r>
            <a:r>
              <a:rPr lang="zh-CN" altLang="zh-CN" sz="2800">
                <a:latin typeface="楷体" panose="02010609060101010101" charset="-122"/>
                <a:ea typeface="楷体" panose="02010609060101010101" charset="-122"/>
              </a:rPr>
              <a:t>与爸爸妈妈合作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默契。</a:t>
            </a:r>
            <a:endParaRPr lang="zh-CN" altLang="en-US" sz="140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557948" y="1415224"/>
            <a:ext cx="1493753" cy="63654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785566" y="3298702"/>
            <a:ext cx="1493753" cy="63654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374039" y="3920667"/>
            <a:ext cx="1493753" cy="636543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PLACING_PICTURE_USER_VIEWPORT" val="{&quot;height&quot;:5171.552755905512,&quot;width&quot;:4411.516535433071}"/>
</p:tagLst>
</file>

<file path=ppt/tags/tag2.xml><?xml version="1.0" encoding="utf-8"?>
<p:tagLst xmlns:p="http://schemas.openxmlformats.org/presentationml/2006/main">
  <p:tag name="KSO_WM_UNIT_PLACING_PICTURE_USER_VIEWPORT" val="{&quot;height&quot;:5171.552755905512,&quot;width&quot;:4411.516535433071}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jb3VudCI6MiwiaGRpZCI6IjQ4NWRmYTNiMmFkZDMwNDA0OTFlMGM0MGQ2OTJhOGVhIiwidXNlckNvdW50IjoxfQ=="/>
  <p:tag name="ISPRING_PRESENTATION_TITLE" val="PowerPoint 演示文稿"/>
  <p:tag name="commondata" val="eyJjb3VudCI6Mi4wLCJoZGlkIjoiN2YzNjBkOTgyNWQ1YTMxYzM3MzMwNWFiODNmOWIzYWMiLCJ1c2VyQ291bnQiOjEuMH0="/>
</p:tagLst>
</file>

<file path=ppt/theme/theme1.xml><?xml version="1.0" encoding="utf-8"?>
<a:theme xmlns:a="http://schemas.openxmlformats.org/drawingml/2006/main" name="第一PPT模板网-WWW.1PPT.COM">
  <a:themeElements>
    <a:clrScheme name="自定义 1154">
      <a:dk1>
        <a:sysClr val="windowText" lastClr="000000"/>
      </a:dk1>
      <a:lt1>
        <a:sysClr val="window" lastClr="FFFFFF"/>
      </a:lt1>
      <a:dk2>
        <a:srgbClr val="141435"/>
      </a:dk2>
      <a:lt2>
        <a:srgbClr val="E7E6E6"/>
      </a:lt2>
      <a:accent1>
        <a:srgbClr val="58595B"/>
      </a:accent1>
      <a:accent2>
        <a:srgbClr val="A1BE88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4">
      <a:majorFont>
        <a:latin typeface="Arial"/>
        <a:ea typeface="苹方 中等"/>
        <a:cs typeface="Arial"/>
      </a:majorFont>
      <a:minorFont>
        <a:latin typeface="Arial"/>
        <a:ea typeface="微软雅黑 Light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lang="zh-CN" altLang="en-US" sz="1600">
            <a:solidFill>
              <a:srgbClr val="496A66"/>
            </a:solidFill>
            <a:latin typeface="微软雅黑" panose="020B0503020204020204" charset="-122"/>
            <a:ea typeface="微软雅黑" panose="020B050302020402020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570</Words>
  <Application>WPS 演示</Application>
  <PresentationFormat>自定义</PresentationFormat>
  <Paragraphs>46</Paragraphs>
  <Slides>13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Calibri Light</vt:lpstr>
      <vt:lpstr>Calibri</vt:lpstr>
      <vt:lpstr>楷体</vt:lpstr>
      <vt:lpstr>Arial</vt:lpstr>
      <vt:lpstr>Arial Unicode MS</vt:lpstr>
      <vt:lpstr>微软雅黑 Light</vt:lpstr>
      <vt:lpstr>苹方 中等</vt:lpstr>
      <vt:lpstr>RomanS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2022-12-11T09:48:00Z</cp:lastPrinted>
  <dcterms:created xsi:type="dcterms:W3CDTF">2022-12-11T09:48:00Z</dcterms:created>
  <dcterms:modified xsi:type="dcterms:W3CDTF">2023-10-20T07:34:48Z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5E8656E21F4D4AA6B26796A7BD7553A3_12</vt:lpwstr>
  </property>
  <property fmtid="{D5CDD505-2E9C-101B-9397-08002B2CF9AE}" pid="3" name="KSOProductBuildVer">
    <vt:lpwstr>2052-12.1.0.15712</vt:lpwstr>
  </property>
</Properties>
</file>