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258" r:id="rId13"/>
  </p:sldIdLst>
  <p:sldSz cx="9144000" cy="5143500" type="screen16x9"/>
  <p:notesSz cx="6858000" cy="9144000"/>
  <p:embeddedFontLst>
    <p:embeddedFont>
      <p:font typeface="微软雅黑" panose="020B0503020204020204" charset="-122"/>
      <p:regular r:id="rId17"/>
    </p:embeddedFont>
  </p:embeddedFontLst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>
        <p:scale>
          <a:sx n="140" d="100"/>
          <a:sy n="140" d="100"/>
        </p:scale>
        <p:origin x="-804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语文园地（八）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一年级上册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4003790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1347674"/>
            <a:chOff x="894963" y="2284695"/>
            <a:chExt cx="6336886" cy="1796898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2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语文精品课件 一年级上册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397113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识字加油站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流程图: 终止 1"/>
          <p:cNvSpPr>
            <a:spLocks noChangeArrowheads="1"/>
          </p:cNvSpPr>
          <p:nvPr/>
        </p:nvSpPr>
        <p:spPr bwMode="auto">
          <a:xfrm>
            <a:off x="5627745" y="3324225"/>
            <a:ext cx="2596753" cy="629841"/>
          </a:xfrm>
          <a:prstGeom prst="flowChartTermina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b="1" noProof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" name="流程图: 终止 3"/>
          <p:cNvSpPr>
            <a:spLocks noChangeArrowheads="1"/>
          </p:cNvSpPr>
          <p:nvPr/>
        </p:nvSpPr>
        <p:spPr bwMode="auto">
          <a:xfrm>
            <a:off x="2182076" y="3324225"/>
            <a:ext cx="2667000" cy="629841"/>
          </a:xfrm>
          <a:prstGeom prst="flowChartTermina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b="1" noProof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" name="流程图: 终止 5"/>
          <p:cNvSpPr>
            <a:spLocks noChangeArrowheads="1"/>
          </p:cNvSpPr>
          <p:nvPr/>
        </p:nvSpPr>
        <p:spPr bwMode="auto">
          <a:xfrm>
            <a:off x="5627745" y="1915716"/>
            <a:ext cx="2596753" cy="590550"/>
          </a:xfrm>
          <a:prstGeom prst="flowChartTermina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b="1" noProof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" name="流程图: 终止 9"/>
          <p:cNvSpPr>
            <a:spLocks noChangeArrowheads="1"/>
          </p:cNvSpPr>
          <p:nvPr/>
        </p:nvSpPr>
        <p:spPr bwMode="auto">
          <a:xfrm>
            <a:off x="2236845" y="1905000"/>
            <a:ext cx="2665809" cy="589360"/>
          </a:xfrm>
          <a:prstGeom prst="flowChartTermina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6E4F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b="1" noProof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2207080" y="3043238"/>
            <a:ext cx="3136106" cy="194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3300" b="1">
                <a:cs typeface="+mn-ea"/>
                <a:sym typeface="+mn-lt"/>
              </a:rPr>
              <a:t> 医院  医生</a:t>
            </a:r>
            <a:endParaRPr lang="zh-CN" altLang="en-US" sz="3300" b="1">
              <a:cs typeface="+mn-ea"/>
              <a:sym typeface="+mn-lt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endParaRPr lang="zh-CN" altLang="en-US" sz="3300" b="1">
              <a:cs typeface="+mn-ea"/>
              <a:sym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771811" y="2989660"/>
            <a:ext cx="2451497" cy="9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3300" b="1">
                <a:cs typeface="+mn-ea"/>
                <a:sym typeface="+mn-lt"/>
              </a:rPr>
              <a:t>军队  军人</a:t>
            </a:r>
            <a:endParaRPr lang="zh-CN" altLang="en-US" sz="3300" b="1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27745" y="1624012"/>
            <a:ext cx="129105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b="1" dirty="0" err="1">
                <a:solidFill>
                  <a:srgbClr val="0000FF"/>
                </a:solidFill>
                <a:cs typeface="+mn-ea"/>
                <a:sym typeface="+mn-lt"/>
              </a:rPr>
              <a:t>ɡōnɡ</a:t>
            </a:r>
            <a:r>
              <a:rPr lang="en-US" altLang="zh-CN" sz="1500" b="1" dirty="0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en-US" altLang="zh-CN" sz="1500" b="1" dirty="0" err="1">
                <a:solidFill>
                  <a:srgbClr val="0000FF"/>
                </a:solidFill>
                <a:cs typeface="+mn-ea"/>
                <a:sym typeface="+mn-lt"/>
              </a:rPr>
              <a:t>chǎnɡ</a:t>
            </a: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98783" y="3011091"/>
            <a:ext cx="835806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b="1" dirty="0" err="1">
                <a:solidFill>
                  <a:srgbClr val="0000FF"/>
                </a:solidFill>
                <a:cs typeface="+mn-ea"/>
                <a:sym typeface="+mn-lt"/>
              </a:rPr>
              <a:t>yī</a:t>
            </a:r>
            <a:r>
              <a:rPr lang="en-US" altLang="zh-CN" sz="1500" b="1" dirty="0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en-US" altLang="zh-CN" sz="1500" b="1" dirty="0" err="1">
                <a:solidFill>
                  <a:srgbClr val="0000FF"/>
                </a:solidFill>
                <a:cs typeface="+mn-ea"/>
                <a:sym typeface="+mn-lt"/>
              </a:rPr>
              <a:t>yuàn</a:t>
            </a:r>
            <a:endParaRPr lang="en-US" altLang="zh-CN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831087" y="3024187"/>
            <a:ext cx="721993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b="1" dirty="0" err="1">
                <a:solidFill>
                  <a:srgbClr val="0000FF"/>
                </a:solidFill>
                <a:cs typeface="+mn-ea"/>
                <a:sym typeface="+mn-lt"/>
              </a:rPr>
              <a:t>shēnɡ</a:t>
            </a:r>
            <a:endParaRPr lang="en-US" altLang="zh-CN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805505" y="2989660"/>
            <a:ext cx="814967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b="1" dirty="0" err="1">
                <a:solidFill>
                  <a:srgbClr val="0000FF"/>
                </a:solidFill>
                <a:cs typeface="+mn-ea"/>
                <a:sym typeface="+mn-lt"/>
              </a:rPr>
              <a:t>jūn</a:t>
            </a:r>
            <a:r>
              <a:rPr lang="en-US" altLang="zh-CN" sz="1500" b="1" dirty="0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en-US" altLang="zh-CN" sz="1500" b="1" dirty="0" err="1">
                <a:solidFill>
                  <a:srgbClr val="0000FF"/>
                </a:solidFill>
                <a:cs typeface="+mn-ea"/>
                <a:sym typeface="+mn-lt"/>
              </a:rPr>
              <a:t>duì</a:t>
            </a:r>
            <a:endParaRPr lang="en-US" altLang="zh-CN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4" name="文本框 2"/>
          <p:cNvSpPr txBox="1">
            <a:spLocks noChangeArrowheads="1"/>
          </p:cNvSpPr>
          <p:nvPr/>
        </p:nvSpPr>
        <p:spPr bwMode="auto">
          <a:xfrm>
            <a:off x="2290423" y="1863329"/>
            <a:ext cx="2232823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300" b="1">
                <a:cs typeface="+mn-ea"/>
                <a:sym typeface="+mn-lt"/>
              </a:rPr>
              <a:t>学校   老师</a:t>
            </a:r>
            <a:endParaRPr lang="zh-CN" altLang="en-US" sz="3300" b="1">
              <a:cs typeface="+mn-ea"/>
              <a:sym typeface="+mn-lt"/>
            </a:endParaRPr>
          </a:p>
        </p:txBody>
      </p:sp>
      <p:sp>
        <p:nvSpPr>
          <p:cNvPr id="26" name="文本框 3"/>
          <p:cNvSpPr txBox="1">
            <a:spLocks noChangeArrowheads="1"/>
          </p:cNvSpPr>
          <p:nvPr/>
        </p:nvSpPr>
        <p:spPr bwMode="auto">
          <a:xfrm>
            <a:off x="5718233" y="1905000"/>
            <a:ext cx="2438400" cy="1083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300" b="1">
                <a:cs typeface="+mn-ea"/>
                <a:sym typeface="+mn-lt"/>
              </a:rPr>
              <a:t>工厂  工人</a:t>
            </a:r>
            <a:endParaRPr lang="zh-CN" altLang="en-US" sz="3300" b="1">
              <a:cs typeface="+mn-ea"/>
              <a:sym typeface="+mn-lt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300" b="1"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57065" y="2152055"/>
            <a:ext cx="2271713" cy="300751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我会读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441252" y="2082063"/>
            <a:ext cx="6215063" cy="541734"/>
          </a:xfrm>
          <a:prstGeom prst="rect">
            <a:avLst/>
          </a:prstGeom>
          <a:noFill/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2700" dirty="0" err="1">
                <a:solidFill>
                  <a:srgbClr val="FF0000"/>
                </a:solidFill>
                <a:cs typeface="+mn-ea"/>
                <a:sym typeface="+mn-lt"/>
              </a:rPr>
              <a:t>ɡōnɡ</a:t>
            </a:r>
            <a:r>
              <a:rPr lang="en-US" altLang="zh-CN" sz="2700" dirty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en-US" altLang="zh-CN" sz="2700" dirty="0" err="1">
                <a:solidFill>
                  <a:srgbClr val="FF0000"/>
                </a:solidFill>
                <a:cs typeface="+mn-ea"/>
                <a:sym typeface="+mn-lt"/>
              </a:rPr>
              <a:t>chǎnɡ</a:t>
            </a:r>
            <a:r>
              <a:rPr lang="en-US" altLang="zh-CN" sz="2700" dirty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en-US" altLang="zh-CN" sz="2700" dirty="0" err="1">
                <a:solidFill>
                  <a:srgbClr val="FF0000"/>
                </a:solidFill>
                <a:cs typeface="+mn-ea"/>
                <a:sym typeface="+mn-lt"/>
              </a:rPr>
              <a:t>yī</a:t>
            </a:r>
            <a:r>
              <a:rPr lang="en-US" altLang="zh-CN" sz="2700" dirty="0">
                <a:solidFill>
                  <a:srgbClr val="FF0000"/>
                </a:solidFill>
                <a:cs typeface="+mn-ea"/>
                <a:sym typeface="+mn-lt"/>
              </a:rPr>
              <a:t>      </a:t>
            </a:r>
            <a:r>
              <a:rPr lang="en-US" altLang="zh-CN" sz="2700" dirty="0" err="1">
                <a:solidFill>
                  <a:srgbClr val="FF0000"/>
                </a:solidFill>
                <a:cs typeface="+mn-ea"/>
                <a:sym typeface="+mn-lt"/>
              </a:rPr>
              <a:t>yuàn</a:t>
            </a:r>
            <a:r>
              <a:rPr lang="en-US" altLang="zh-CN" sz="2700" dirty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en-US" altLang="zh-CN" sz="2700" dirty="0" err="1">
                <a:solidFill>
                  <a:srgbClr val="FF0000"/>
                </a:solidFill>
                <a:cs typeface="+mn-ea"/>
                <a:sym typeface="+mn-lt"/>
              </a:rPr>
              <a:t>shēnɡ</a:t>
            </a:r>
            <a:endParaRPr lang="zh-CN" altLang="en-US" sz="27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494830" y="2725000"/>
            <a:ext cx="480965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工</a:t>
            </a:r>
            <a:r>
              <a:rPr lang="en-US" altLang="zh-CN" sz="4100" b="1">
                <a:cs typeface="+mn-ea"/>
                <a:sym typeface="+mn-lt"/>
              </a:rPr>
              <a:t>   </a:t>
            </a:r>
            <a:r>
              <a:rPr lang="zh-CN" altLang="en-US" sz="4100" b="1">
                <a:cs typeface="+mn-ea"/>
                <a:sym typeface="+mn-lt"/>
              </a:rPr>
              <a:t>厂</a:t>
            </a:r>
            <a:r>
              <a:rPr lang="en-US" altLang="zh-CN" sz="4100" b="1">
                <a:cs typeface="+mn-ea"/>
                <a:sym typeface="+mn-lt"/>
              </a:rPr>
              <a:t>   </a:t>
            </a:r>
            <a:r>
              <a:rPr lang="zh-CN" altLang="en-US" sz="4100" b="1">
                <a:cs typeface="+mn-ea"/>
                <a:sym typeface="+mn-lt"/>
              </a:rPr>
              <a:t>医   院 </a:t>
            </a:r>
            <a:r>
              <a:rPr lang="en-US" altLang="zh-CN" sz="4100" b="1">
                <a:cs typeface="+mn-ea"/>
                <a:sym typeface="+mn-lt"/>
              </a:rPr>
              <a:t>  </a:t>
            </a:r>
            <a:r>
              <a:rPr lang="zh-CN" altLang="en-US" sz="4100" b="1">
                <a:cs typeface="+mn-ea"/>
                <a:sym typeface="+mn-lt"/>
              </a:rPr>
              <a:t>生 </a:t>
            </a:r>
            <a:endParaRPr lang="zh-CN" altLang="en-US" sz="4100" b="1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dist">
              <a:spcBef>
                <a:spcPts val="0"/>
              </a:spcBef>
              <a:defRPr/>
            </a:pPr>
            <a:r>
              <a:rPr lang="zh-CN" altLang="en-US" sz="2400" spc="15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2400" spc="15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 7"/>
          <p:cNvSpPr>
            <a:spLocks noChangeArrowheads="1"/>
          </p:cNvSpPr>
          <p:nvPr/>
        </p:nvSpPr>
        <p:spPr bwMode="auto">
          <a:xfrm>
            <a:off x="1260872" y="2522424"/>
            <a:ext cx="6274594" cy="125849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59BAFF"/>
                </a:solidFill>
                <a:prstDash val="sysDot"/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b="1" noProof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1475185" y="2361690"/>
            <a:ext cx="6193631" cy="143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zh-CN" sz="2400" b="1">
                <a:cs typeface="+mn-ea"/>
                <a:sym typeface="+mn-lt"/>
              </a:rPr>
              <a:t>果皮</a:t>
            </a:r>
            <a:r>
              <a:rPr lang="en-US" altLang="zh-CN" sz="2400" b="1">
                <a:cs typeface="+mn-ea"/>
                <a:sym typeface="+mn-lt"/>
              </a:rPr>
              <a:t>  </a:t>
            </a:r>
            <a:r>
              <a:rPr lang="zh-CN" altLang="zh-CN" sz="2400" b="1">
                <a:cs typeface="+mn-ea"/>
                <a:sym typeface="+mn-lt"/>
              </a:rPr>
              <a:t>树皮</a:t>
            </a:r>
            <a:r>
              <a:rPr lang="en-US" altLang="zh-CN" sz="2400" b="1">
                <a:cs typeface="+mn-ea"/>
                <a:sym typeface="+mn-lt"/>
              </a:rPr>
              <a:t>    </a:t>
            </a:r>
            <a:r>
              <a:rPr lang="zh-CN" altLang="zh-CN" sz="2400" b="1">
                <a:cs typeface="+mn-ea"/>
                <a:sym typeface="+mn-lt"/>
              </a:rPr>
              <a:t>加法</a:t>
            </a:r>
            <a:r>
              <a:rPr lang="en-US" altLang="zh-CN" sz="2400" b="1">
                <a:cs typeface="+mn-ea"/>
                <a:sym typeface="+mn-lt"/>
              </a:rPr>
              <a:t>  </a:t>
            </a:r>
            <a:r>
              <a:rPr lang="zh-CN" altLang="zh-CN" sz="2400" b="1">
                <a:cs typeface="+mn-ea"/>
                <a:sym typeface="+mn-lt"/>
              </a:rPr>
              <a:t>办法    旁边</a:t>
            </a:r>
            <a:r>
              <a:rPr lang="en-US" altLang="zh-CN" sz="2400" b="1">
                <a:cs typeface="+mn-ea"/>
                <a:sym typeface="+mn-lt"/>
              </a:rPr>
              <a:t>  </a:t>
            </a:r>
            <a:r>
              <a:rPr lang="zh-CN" altLang="zh-CN" sz="2400" b="1">
                <a:cs typeface="+mn-ea"/>
                <a:sym typeface="+mn-lt"/>
              </a:rPr>
              <a:t>两边</a:t>
            </a:r>
            <a:r>
              <a:rPr lang="en-US" altLang="zh-CN" sz="2400" b="1">
                <a:cs typeface="+mn-ea"/>
                <a:sym typeface="+mn-lt"/>
              </a:rPr>
              <a:t>    </a:t>
            </a:r>
            <a:r>
              <a:rPr lang="zh-CN" altLang="zh-CN" sz="2400" b="1">
                <a:cs typeface="+mn-ea"/>
                <a:sym typeface="+mn-lt"/>
              </a:rPr>
              <a:t>许多</a:t>
            </a:r>
            <a:r>
              <a:rPr lang="en-US" altLang="zh-CN" sz="2400" b="1">
                <a:cs typeface="+mn-ea"/>
                <a:sym typeface="+mn-lt"/>
              </a:rPr>
              <a:t>  </a:t>
            </a:r>
            <a:r>
              <a:rPr lang="zh-CN" altLang="zh-CN" sz="2400" b="1">
                <a:cs typeface="+mn-ea"/>
                <a:sym typeface="+mn-lt"/>
              </a:rPr>
              <a:t>也许    到处</a:t>
            </a:r>
            <a:r>
              <a:rPr lang="en-US" altLang="zh-CN" sz="2400" b="1">
                <a:cs typeface="+mn-ea"/>
                <a:sym typeface="+mn-lt"/>
              </a:rPr>
              <a:t>  </a:t>
            </a:r>
            <a:r>
              <a:rPr lang="zh-CN" altLang="zh-CN" sz="2400" b="1">
                <a:cs typeface="+mn-ea"/>
                <a:sym typeface="+mn-lt"/>
              </a:rPr>
              <a:t>四处</a:t>
            </a:r>
            <a:r>
              <a:rPr lang="en-US" altLang="zh-CN" sz="2400" b="1">
                <a:cs typeface="+mn-ea"/>
                <a:sym typeface="+mn-lt"/>
              </a:rPr>
              <a:t>    </a:t>
            </a:r>
            <a:r>
              <a:rPr lang="zh-CN" altLang="zh-CN" sz="2400" b="1">
                <a:cs typeface="+mn-ea"/>
                <a:sym typeface="+mn-lt"/>
              </a:rPr>
              <a:t>学生</a:t>
            </a:r>
            <a:r>
              <a:rPr lang="en-US" altLang="zh-CN" sz="2400" b="1">
                <a:cs typeface="+mn-ea"/>
                <a:sym typeface="+mn-lt"/>
              </a:rPr>
              <a:t>  </a:t>
            </a:r>
            <a:r>
              <a:rPr lang="zh-CN" altLang="zh-CN" sz="2400" b="1">
                <a:cs typeface="+mn-ea"/>
                <a:sym typeface="+mn-lt"/>
              </a:rPr>
              <a:t>生气</a:t>
            </a:r>
            <a:endParaRPr lang="zh-CN" altLang="zh-CN" sz="2400" b="1">
              <a:cs typeface="+mn-ea"/>
              <a:sym typeface="+mn-lt"/>
            </a:endParaRPr>
          </a:p>
        </p:txBody>
      </p:sp>
      <p:grpSp>
        <p:nvGrpSpPr>
          <p:cNvPr id="7" name="组合 2"/>
          <p:cNvGrpSpPr/>
          <p:nvPr/>
        </p:nvGrpSpPr>
        <p:grpSpPr bwMode="auto">
          <a:xfrm>
            <a:off x="1153715" y="1558018"/>
            <a:ext cx="1845377" cy="691723"/>
            <a:chOff x="480357" y="972581"/>
            <a:chExt cx="2459040" cy="692509"/>
          </a:xfrm>
        </p:grpSpPr>
        <p:sp>
          <p:nvSpPr>
            <p:cNvPr id="9" name="矩形 1"/>
            <p:cNvSpPr>
              <a:spLocks noChangeArrowheads="1"/>
            </p:cNvSpPr>
            <p:nvPr/>
          </p:nvSpPr>
          <p:spPr bwMode="auto">
            <a:xfrm>
              <a:off x="480357" y="1249120"/>
              <a:ext cx="2459040" cy="41597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  <a:defRPr/>
              </a:pPr>
              <a:r>
                <a:rPr lang="zh-CN" altLang="zh-CN" sz="2100" b="1" spc="450" dirty="0">
                  <a:cs typeface="+mn-ea"/>
                  <a:sym typeface="+mn-lt"/>
                </a:rPr>
                <a:t>读一读。</a:t>
              </a:r>
              <a:endParaRPr lang="zh-CN" altLang="en-US" sz="2100" b="1" spc="450" dirty="0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29353" y="972581"/>
              <a:ext cx="1376055" cy="3235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500" b="1" dirty="0">
                  <a:cs typeface="+mn-ea"/>
                  <a:sym typeface="+mn-lt"/>
                </a:rPr>
                <a:t>d</a:t>
              </a:r>
              <a:r>
                <a:rPr lang="zh-CN" altLang="zh-CN" sz="1500" b="1" dirty="0">
                  <a:cs typeface="+mn-ea"/>
                  <a:sym typeface="+mn-lt"/>
                </a:rPr>
                <a:t>ú</a:t>
              </a:r>
              <a:r>
                <a:rPr lang="en-US" altLang="zh-CN" sz="1500" b="1" dirty="0">
                  <a:cs typeface="+mn-ea"/>
                  <a:sym typeface="+mn-lt"/>
                </a:rPr>
                <a:t>  </a:t>
              </a:r>
              <a:r>
                <a:rPr lang="en-US" altLang="zh-CN" sz="1500" b="1" dirty="0" err="1">
                  <a:cs typeface="+mn-ea"/>
                  <a:sym typeface="+mn-lt"/>
                </a:rPr>
                <a:t>yi</a:t>
              </a:r>
              <a:r>
                <a:rPr lang="en-US" altLang="zh-CN" sz="1500" b="1" dirty="0">
                  <a:cs typeface="+mn-ea"/>
                  <a:sym typeface="+mn-lt"/>
                </a:rPr>
                <a:t> d</a:t>
              </a:r>
              <a:r>
                <a:rPr lang="zh-CN" altLang="zh-CN" sz="1500" b="1" dirty="0">
                  <a:cs typeface="+mn-ea"/>
                  <a:sym typeface="+mn-lt"/>
                </a:rPr>
                <a:t>ú</a:t>
              </a:r>
              <a:endParaRPr lang="zh-CN" altLang="en-US" sz="15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dist">
              <a:spcBef>
                <a:spcPts val="0"/>
              </a:spcBef>
              <a:defRPr/>
            </a:pPr>
            <a:r>
              <a:rPr lang="zh-CN" altLang="en-US" sz="2400" spc="15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2400" spc="15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组合 3"/>
          <p:cNvGrpSpPr/>
          <p:nvPr/>
        </p:nvGrpSpPr>
        <p:grpSpPr bwMode="auto">
          <a:xfrm>
            <a:off x="875790" y="1147763"/>
            <a:ext cx="5904309" cy="1901418"/>
            <a:chOff x="500034" y="355700"/>
            <a:chExt cx="7872438" cy="1901591"/>
          </a:xfrm>
        </p:grpSpPr>
        <p:sp>
          <p:nvSpPr>
            <p:cNvPr id="12" name="矩形 1"/>
            <p:cNvSpPr>
              <a:spLocks noChangeArrowheads="1"/>
            </p:cNvSpPr>
            <p:nvPr/>
          </p:nvSpPr>
          <p:spPr bwMode="auto">
            <a:xfrm>
              <a:off x="500034" y="677231"/>
              <a:ext cx="7872438" cy="1287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  <a:buFont typeface="Wingdings" panose="05000000000000000000" pitchFamily="2" charset="2"/>
                <a:buChar char="Ø"/>
              </a:pP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新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快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到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了，给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家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人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或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朋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友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写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一句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祝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福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的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话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吧！</a:t>
              </a:r>
              <a:endParaRPr lang="zh-CN" altLang="en-US" sz="21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928659" y="355700"/>
              <a:ext cx="7443813" cy="19015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5025"/>
                </a:lnSpc>
                <a:defRPr/>
              </a:pPr>
              <a:r>
                <a:rPr lang="en-US" altLang="zh-CN" sz="1500" b="1" dirty="0">
                  <a:cs typeface="+mn-ea"/>
                  <a:sym typeface="+mn-lt"/>
                </a:rPr>
                <a:t>x</a:t>
              </a:r>
              <a:r>
                <a:rPr lang="zh-CN" altLang="zh-CN" sz="1500" b="1" dirty="0">
                  <a:cs typeface="+mn-ea"/>
                  <a:sym typeface="+mn-lt"/>
                </a:rPr>
                <a:t>ī</a:t>
              </a:r>
              <a:r>
                <a:rPr lang="en-US" altLang="zh-CN" sz="1500" b="1" dirty="0">
                  <a:cs typeface="+mn-ea"/>
                  <a:sym typeface="+mn-lt"/>
                </a:rPr>
                <a:t>n </a:t>
              </a:r>
              <a:r>
                <a:rPr lang="en-US" altLang="zh-CN" sz="1500" b="1" dirty="0" err="1">
                  <a:cs typeface="+mn-ea"/>
                  <a:sym typeface="+mn-lt"/>
                </a:rPr>
                <a:t>ni</a:t>
              </a:r>
              <a:r>
                <a:rPr lang="zh-CN" altLang="zh-CN" sz="1500" b="1" dirty="0">
                  <a:cs typeface="+mn-ea"/>
                  <a:sym typeface="+mn-lt"/>
                </a:rPr>
                <a:t>á</a:t>
              </a:r>
              <a:r>
                <a:rPr lang="en-US" altLang="zh-CN" sz="1500" b="1" dirty="0">
                  <a:cs typeface="+mn-ea"/>
                  <a:sym typeface="+mn-lt"/>
                </a:rPr>
                <a:t>n </a:t>
              </a:r>
              <a:r>
                <a:rPr lang="en-US" altLang="zh-CN" sz="1500" b="1" dirty="0" err="1">
                  <a:cs typeface="+mn-ea"/>
                  <a:sym typeface="+mn-lt"/>
                </a:rPr>
                <a:t>ku</a:t>
              </a:r>
              <a:r>
                <a:rPr lang="zh-CN" altLang="zh-CN" sz="1500" b="1" dirty="0">
                  <a:cs typeface="+mn-ea"/>
                  <a:sym typeface="+mn-lt"/>
                </a:rPr>
                <a:t>à</a:t>
              </a:r>
              <a:r>
                <a:rPr lang="en-US" altLang="zh-CN" sz="1500" b="1" dirty="0" err="1">
                  <a:cs typeface="+mn-ea"/>
                  <a:sym typeface="+mn-lt"/>
                </a:rPr>
                <a:t>i</a:t>
              </a:r>
              <a:r>
                <a:rPr lang="en-US" altLang="zh-CN" sz="1500" b="1" dirty="0">
                  <a:cs typeface="+mn-ea"/>
                  <a:sym typeface="+mn-lt"/>
                </a:rPr>
                <a:t> d</a:t>
              </a:r>
              <a:r>
                <a:rPr lang="zh-CN" altLang="zh-CN" sz="1500" b="1" dirty="0">
                  <a:cs typeface="+mn-ea"/>
                  <a:sym typeface="+mn-lt"/>
                </a:rPr>
                <a:t>à</a:t>
              </a:r>
              <a:r>
                <a:rPr lang="en-US" altLang="zh-CN" sz="1500" b="1" dirty="0">
                  <a:cs typeface="+mn-ea"/>
                  <a:sym typeface="+mn-lt"/>
                </a:rPr>
                <a:t>o  le      </a:t>
              </a:r>
              <a:r>
                <a:rPr lang="zh-CN" altLang="zh-CN" sz="1500" b="1" dirty="0">
                  <a:cs typeface="+mn-ea"/>
                  <a:sym typeface="+mn-lt"/>
                </a:rPr>
                <a:t>ɡě</a:t>
              </a:r>
              <a:r>
                <a:rPr lang="en-US" altLang="zh-CN" sz="1500" b="1" dirty="0" err="1">
                  <a:cs typeface="+mn-ea"/>
                  <a:sym typeface="+mn-lt"/>
                </a:rPr>
                <a:t>i</a:t>
              </a:r>
              <a:r>
                <a:rPr lang="en-US" altLang="zh-CN" sz="1500" b="1" dirty="0">
                  <a:cs typeface="+mn-ea"/>
                  <a:sym typeface="+mn-lt"/>
                </a:rPr>
                <a:t>   ji</a:t>
              </a:r>
              <a:r>
                <a:rPr lang="zh-CN" altLang="zh-CN" sz="1500" b="1" dirty="0">
                  <a:cs typeface="+mn-ea"/>
                  <a:sym typeface="+mn-lt"/>
                </a:rPr>
                <a:t>ā</a:t>
              </a:r>
              <a:r>
                <a:rPr lang="en-US" altLang="zh-CN" sz="1500" b="1" dirty="0">
                  <a:cs typeface="+mn-ea"/>
                  <a:sym typeface="+mn-lt"/>
                </a:rPr>
                <a:t>  r</a:t>
              </a:r>
              <a:r>
                <a:rPr lang="zh-CN" altLang="zh-CN" sz="1500" b="1" dirty="0">
                  <a:cs typeface="+mn-ea"/>
                  <a:sym typeface="+mn-lt"/>
                </a:rPr>
                <a:t>é</a:t>
              </a:r>
              <a:r>
                <a:rPr lang="en-US" altLang="zh-CN" sz="1500" b="1" dirty="0">
                  <a:cs typeface="+mn-ea"/>
                  <a:sym typeface="+mn-lt"/>
                </a:rPr>
                <a:t>n hu</a:t>
              </a:r>
              <a:r>
                <a:rPr lang="zh-CN" altLang="zh-CN" sz="1500" b="1" dirty="0">
                  <a:cs typeface="+mn-ea"/>
                  <a:sym typeface="+mn-lt"/>
                </a:rPr>
                <a:t>ò</a:t>
              </a:r>
              <a:r>
                <a:rPr lang="en-US" altLang="zh-CN" sz="1500" b="1" dirty="0">
                  <a:cs typeface="+mn-ea"/>
                  <a:sym typeface="+mn-lt"/>
                </a:rPr>
                <a:t> p</a:t>
              </a:r>
              <a:r>
                <a:rPr lang="zh-CN" altLang="zh-CN" sz="1500" b="1" dirty="0">
                  <a:cs typeface="+mn-ea"/>
                  <a:sym typeface="+mn-lt"/>
                </a:rPr>
                <a:t>é</a:t>
              </a:r>
              <a:r>
                <a:rPr lang="en-US" altLang="zh-CN" sz="1500" b="1" dirty="0">
                  <a:cs typeface="+mn-ea"/>
                  <a:sym typeface="+mn-lt"/>
                </a:rPr>
                <a:t>n</a:t>
              </a:r>
              <a:r>
                <a:rPr lang="zh-CN" altLang="zh-CN" sz="1500" b="1" dirty="0">
                  <a:cs typeface="+mn-ea"/>
                  <a:sym typeface="+mn-lt"/>
                </a:rPr>
                <a:t>ɡ</a:t>
              </a:r>
              <a:r>
                <a:rPr lang="en-US" altLang="zh-CN" sz="1500" b="1" dirty="0">
                  <a:cs typeface="+mn-ea"/>
                  <a:sym typeface="+mn-lt"/>
                </a:rPr>
                <a:t> you xi</a:t>
              </a:r>
              <a:r>
                <a:rPr lang="zh-CN" altLang="zh-CN" sz="1500" b="1" dirty="0">
                  <a:cs typeface="+mn-ea"/>
                  <a:sym typeface="+mn-lt"/>
                </a:rPr>
                <a:t>ě</a:t>
              </a:r>
              <a:r>
                <a:rPr lang="en-US" altLang="zh-CN" sz="1500" b="1" dirty="0">
                  <a:cs typeface="+mn-ea"/>
                  <a:sym typeface="+mn-lt"/>
                </a:rPr>
                <a:t>   y</a:t>
              </a:r>
              <a:r>
                <a:rPr lang="zh-CN" altLang="zh-CN" sz="1500" b="1" dirty="0">
                  <a:cs typeface="+mn-ea"/>
                  <a:sym typeface="+mn-lt"/>
                </a:rPr>
                <a:t>í</a:t>
              </a:r>
              <a:r>
                <a:rPr lang="en-US" altLang="zh-CN" sz="1500" b="1" dirty="0">
                  <a:cs typeface="+mn-ea"/>
                  <a:sym typeface="+mn-lt"/>
                </a:rPr>
                <a:t>      </a:t>
              </a:r>
              <a:endParaRPr lang="en-US" altLang="zh-CN" sz="1500" b="1" dirty="0">
                <a:cs typeface="+mn-ea"/>
                <a:sym typeface="+mn-lt"/>
              </a:endParaRPr>
            </a:p>
            <a:p>
              <a:pPr>
                <a:lnSpc>
                  <a:spcPts val="5025"/>
                </a:lnSpc>
                <a:defRPr/>
              </a:pPr>
              <a:r>
                <a:rPr lang="en-US" altLang="zh-CN" sz="1500" b="1" dirty="0">
                  <a:cs typeface="+mn-ea"/>
                  <a:sym typeface="+mn-lt"/>
                </a:rPr>
                <a:t>  j</a:t>
              </a:r>
              <a:r>
                <a:rPr lang="zh-CN" altLang="zh-CN" sz="1500" b="1" dirty="0">
                  <a:cs typeface="+mn-ea"/>
                  <a:sym typeface="+mn-lt"/>
                </a:rPr>
                <a:t>ù</a:t>
              </a:r>
              <a:r>
                <a:rPr lang="en-US" altLang="zh-CN" sz="1500" b="1" dirty="0">
                  <a:cs typeface="+mn-ea"/>
                  <a:sym typeface="+mn-lt"/>
                </a:rPr>
                <a:t>  </a:t>
              </a:r>
              <a:r>
                <a:rPr lang="en-US" altLang="zh-CN" sz="1500" b="1" dirty="0" err="1">
                  <a:cs typeface="+mn-ea"/>
                  <a:sym typeface="+mn-lt"/>
                </a:rPr>
                <a:t>zh</a:t>
              </a:r>
              <a:r>
                <a:rPr lang="zh-CN" altLang="zh-CN" sz="1500" b="1" dirty="0">
                  <a:cs typeface="+mn-ea"/>
                  <a:sym typeface="+mn-lt"/>
                </a:rPr>
                <a:t>ù</a:t>
              </a:r>
              <a:r>
                <a:rPr lang="en-US" altLang="zh-CN" sz="1500" b="1" dirty="0">
                  <a:cs typeface="+mn-ea"/>
                  <a:sym typeface="+mn-lt"/>
                </a:rPr>
                <a:t>  f</a:t>
              </a:r>
              <a:r>
                <a:rPr lang="zh-CN" altLang="zh-CN" sz="1500" b="1" dirty="0">
                  <a:cs typeface="+mn-ea"/>
                  <a:sym typeface="+mn-lt"/>
                </a:rPr>
                <a:t>ú</a:t>
              </a:r>
              <a:r>
                <a:rPr lang="en-US" altLang="zh-CN" sz="1500" b="1" dirty="0">
                  <a:cs typeface="+mn-ea"/>
                  <a:sym typeface="+mn-lt"/>
                </a:rPr>
                <a:t>    de    hu</a:t>
              </a:r>
              <a:r>
                <a:rPr lang="zh-CN" altLang="zh-CN" sz="1500" b="1" dirty="0">
                  <a:cs typeface="+mn-ea"/>
                  <a:sym typeface="+mn-lt"/>
                </a:rPr>
                <a:t>à</a:t>
              </a:r>
              <a:r>
                <a:rPr lang="en-US" altLang="zh-CN" sz="1500" b="1" dirty="0">
                  <a:cs typeface="+mn-ea"/>
                  <a:sym typeface="+mn-lt"/>
                </a:rPr>
                <a:t>  b</a:t>
              </a:r>
              <a:r>
                <a:rPr lang="zh-CN" altLang="zh-CN" sz="1500" b="1" dirty="0">
                  <a:cs typeface="+mn-ea"/>
                  <a:sym typeface="+mn-lt"/>
                </a:rPr>
                <a:t>ɑ</a:t>
              </a:r>
              <a:endParaRPr lang="zh-CN" altLang="en-US" sz="1500" b="1" dirty="0">
                <a:cs typeface="+mn-ea"/>
                <a:sym typeface="+mn-lt"/>
              </a:endParaRPr>
            </a:p>
          </p:txBody>
        </p:sp>
      </p:grpSp>
      <p:pic>
        <p:nvPicPr>
          <p:cNvPr id="14" name="图片 13" descr="000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59912" y="2625567"/>
            <a:ext cx="2768203" cy="159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dist">
              <a:spcBef>
                <a:spcPts val="0"/>
              </a:spcBef>
              <a:defRPr/>
            </a:pPr>
            <a:r>
              <a:rPr lang="zh-CN" altLang="en-US" sz="2400" spc="150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sz="2400" spc="15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36384" y="1478757"/>
            <a:ext cx="2303860" cy="117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E:\孙巧灵\2016秋上\上课课件\制作\R一语上\人一语大课堂（正文）\XS139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33275" y="1960960"/>
            <a:ext cx="1000125" cy="1221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3"/>
          <p:cNvSpPr>
            <a:spLocks noChangeArrowheads="1"/>
          </p:cNvSpPr>
          <p:nvPr/>
        </p:nvSpPr>
        <p:spPr bwMode="auto">
          <a:xfrm>
            <a:off x="5100977" y="1103709"/>
            <a:ext cx="1339454" cy="839391"/>
          </a:xfrm>
          <a:prstGeom prst="wedgeRoundRectCallout">
            <a:avLst>
              <a:gd name="adj1" fmla="val 68602"/>
              <a:gd name="adj2" fmla="val 59356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30000"/>
              </a:lnSpc>
              <a:defRPr/>
            </a:pPr>
            <a:r>
              <a:rPr lang="zh-CN" altLang="en-US" sz="1500" b="1" dirty="0">
                <a:cs typeface="+mn-ea"/>
                <a:sym typeface="+mn-lt"/>
              </a:rPr>
              <a:t>   笔顺规则：先中间后两边。</a:t>
            </a:r>
            <a:endParaRPr lang="zh-CN" altLang="en-US" sz="1500" b="1" dirty="0">
              <a:cs typeface="+mn-ea"/>
              <a:sym typeface="+mn-lt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75838" y="3193257"/>
            <a:ext cx="2402681" cy="121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7" descr="E:\孙巧灵\2016秋上\上课课件\制作\R一语上\人一语大课堂（正文）\XS137.t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82619" y="3193256"/>
            <a:ext cx="863203" cy="1332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圆角矩形标注 6"/>
          <p:cNvSpPr>
            <a:spLocks noChangeArrowheads="1"/>
          </p:cNvSpPr>
          <p:nvPr/>
        </p:nvSpPr>
        <p:spPr bwMode="auto">
          <a:xfrm>
            <a:off x="2368493" y="2978944"/>
            <a:ext cx="1285875" cy="663178"/>
          </a:xfrm>
          <a:prstGeom prst="wedgeRoundRectCallout">
            <a:avLst>
              <a:gd name="adj1" fmla="val -76722"/>
              <a:gd name="adj2" fmla="val 17208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30000"/>
              </a:lnSpc>
              <a:defRPr/>
            </a:pPr>
            <a:r>
              <a:rPr lang="zh-CN" altLang="en-US" sz="1500" b="1" dirty="0">
                <a:cs typeface="+mn-ea"/>
                <a:sym typeface="+mn-lt"/>
              </a:rPr>
              <a:t>   笔顺规则：先外后内。</a:t>
            </a:r>
            <a:endParaRPr lang="zh-CN" altLang="en-US" sz="15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dist">
              <a:spcBef>
                <a:spcPts val="0"/>
              </a:spcBef>
              <a:defRPr/>
            </a:pPr>
            <a:r>
              <a:rPr lang="zh-CN" altLang="en-US" sz="2400" spc="150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sz="2400" spc="15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Picture 1" descr="C:\Users\Administrator\AppData\Roaming\Tencent\Users\541737432\QQ\WinTemp\RichOle\501BXKL$)N}`44GKASKY`N7.pn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908" y="1221751"/>
            <a:ext cx="2286000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组合 8"/>
          <p:cNvGrpSpPr/>
          <p:nvPr/>
        </p:nvGrpSpPr>
        <p:grpSpPr bwMode="auto">
          <a:xfrm>
            <a:off x="2794908" y="1403917"/>
            <a:ext cx="5176157" cy="2750240"/>
            <a:chOff x="1528062" y="2383874"/>
            <a:chExt cx="6901590" cy="3666468"/>
          </a:xfrm>
        </p:grpSpPr>
        <p:grpSp>
          <p:nvGrpSpPr>
            <p:cNvPr id="13" name="组合 9"/>
            <p:cNvGrpSpPr/>
            <p:nvPr/>
          </p:nvGrpSpPr>
          <p:grpSpPr bwMode="auto">
            <a:xfrm>
              <a:off x="1528062" y="2383874"/>
              <a:ext cx="6901590" cy="3666468"/>
              <a:chOff x="1766186" y="1642041"/>
              <a:chExt cx="6901590" cy="2749310"/>
            </a:xfrm>
          </p:grpSpPr>
          <p:sp>
            <p:nvSpPr>
              <p:cNvPr id="19" name="矩形 1"/>
              <p:cNvSpPr>
                <a:spLocks noChangeArrowheads="1"/>
              </p:cNvSpPr>
              <p:nvPr/>
            </p:nvSpPr>
            <p:spPr bwMode="auto">
              <a:xfrm>
                <a:off x="1809728" y="1642041"/>
                <a:ext cx="6858048" cy="274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200000"/>
                  </a:lnSpc>
                  <a:buFont typeface="Arial" panose="020B0604020202020204" pitchFamily="34" charset="0"/>
                  <a:buNone/>
                </a:pP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                  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风</a:t>
                </a:r>
                <a:endParaRPr lang="zh-CN" altLang="zh-CN" sz="2400" b="1" dirty="0">
                  <a:solidFill>
                    <a:srgbClr val="0000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200000"/>
                  </a:lnSpc>
                  <a:buFont typeface="Arial" panose="020B0604020202020204" pitchFamily="34" charset="0"/>
                  <a:buNone/>
                </a:pPr>
                <a:r>
                  <a:rPr lang="en-US" altLang="zh-CN" sz="18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      </a:t>
                </a:r>
                <a:r>
                  <a:rPr lang="zh-CN" altLang="zh-CN" sz="18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［唐］李</a:t>
                </a:r>
                <a:r>
                  <a:rPr lang="en-US" altLang="zh-CN" sz="18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18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峤</a:t>
                </a:r>
                <a:endParaRPr lang="zh-CN" altLang="zh-CN" sz="1800" b="1" dirty="0">
                  <a:solidFill>
                    <a:srgbClr val="0000FF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  <a:buFont typeface="Arial" panose="020B0604020202020204" pitchFamily="34" charset="0"/>
                  <a:buNone/>
                </a:pP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解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落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三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秋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叶，能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开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二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月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花。</a:t>
                </a:r>
                <a:endParaRPr lang="zh-CN" altLang="zh-CN" sz="2400" b="1" dirty="0">
                  <a:solidFill>
                    <a:srgbClr val="0000FF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  <a:buFont typeface="Arial" panose="020B0604020202020204" pitchFamily="34" charset="0"/>
                  <a:buNone/>
                </a:pP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过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江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千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尺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浪，入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竹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万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竿</a:t>
                </a:r>
                <a:r>
                  <a:rPr lang="en-US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zh-CN" sz="2400" b="1" dirty="0">
                    <a:solidFill>
                      <a:srgbClr val="0000FF"/>
                    </a:solidFill>
                    <a:cs typeface="+mn-ea"/>
                    <a:sym typeface="+mn-lt"/>
                  </a:rPr>
                  <a:t>斜。</a:t>
                </a:r>
                <a:endParaRPr lang="zh-CN" altLang="en-US" sz="2400" b="1" dirty="0">
                  <a:solidFill>
                    <a:srgbClr val="0000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1766186" y="2613472"/>
                <a:ext cx="6643735" cy="125780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ts val="5025"/>
                  </a:lnSpc>
                  <a:defRPr/>
                </a:pPr>
                <a:r>
                  <a:rPr lang="en-US" altLang="zh-CN" sz="1500" b="1" dirty="0">
                    <a:cs typeface="+mn-ea"/>
                    <a:sym typeface="+mn-lt"/>
                  </a:rPr>
                  <a:t> </a:t>
                </a:r>
                <a:r>
                  <a:rPr lang="en-US" altLang="zh-CN" sz="1500" b="1" dirty="0" err="1">
                    <a:cs typeface="+mn-ea"/>
                    <a:sym typeface="+mn-lt"/>
                  </a:rPr>
                  <a:t>ji</a:t>
                </a:r>
                <a:r>
                  <a:rPr lang="zh-CN" altLang="zh-CN" sz="1500" b="1" dirty="0">
                    <a:cs typeface="+mn-ea"/>
                    <a:sym typeface="+mn-lt"/>
                  </a:rPr>
                  <a:t>ě</a:t>
                </a:r>
                <a:r>
                  <a:rPr lang="en-US" altLang="zh-CN" sz="1500" b="1" dirty="0">
                    <a:cs typeface="+mn-ea"/>
                    <a:sym typeface="+mn-lt"/>
                  </a:rPr>
                  <a:t>   </a:t>
                </a:r>
                <a:r>
                  <a:rPr lang="en-US" altLang="zh-CN" sz="1500" b="1" dirty="0" err="1">
                    <a:cs typeface="+mn-ea"/>
                    <a:sym typeface="+mn-lt"/>
                  </a:rPr>
                  <a:t>lu</a:t>
                </a:r>
                <a:r>
                  <a:rPr lang="zh-CN" altLang="zh-CN" sz="1500" b="1" dirty="0">
                    <a:cs typeface="+mn-ea"/>
                    <a:sym typeface="+mn-lt"/>
                  </a:rPr>
                  <a:t>ò</a:t>
                </a:r>
                <a:r>
                  <a:rPr lang="en-US" altLang="zh-CN" sz="1500" b="1" dirty="0">
                    <a:cs typeface="+mn-ea"/>
                    <a:sym typeface="+mn-lt"/>
                  </a:rPr>
                  <a:t>  s</a:t>
                </a:r>
                <a:r>
                  <a:rPr lang="zh-CN" altLang="zh-CN" sz="1500" b="1" dirty="0">
                    <a:cs typeface="+mn-ea"/>
                    <a:sym typeface="+mn-lt"/>
                  </a:rPr>
                  <a:t>ā</a:t>
                </a:r>
                <a:r>
                  <a:rPr lang="en-US" altLang="zh-CN" sz="1500" b="1" dirty="0">
                    <a:cs typeface="+mn-ea"/>
                    <a:sym typeface="+mn-lt"/>
                  </a:rPr>
                  <a:t>n  qi</a:t>
                </a:r>
                <a:r>
                  <a:rPr lang="zh-CN" altLang="zh-CN" sz="1500" b="1" dirty="0">
                    <a:cs typeface="+mn-ea"/>
                    <a:sym typeface="+mn-lt"/>
                  </a:rPr>
                  <a:t>ū</a:t>
                </a:r>
                <a:r>
                  <a:rPr lang="en-US" altLang="zh-CN" sz="1500" b="1" dirty="0">
                    <a:cs typeface="+mn-ea"/>
                    <a:sym typeface="+mn-lt"/>
                  </a:rPr>
                  <a:t>  y</a:t>
                </a:r>
                <a:r>
                  <a:rPr lang="zh-CN" altLang="zh-CN" sz="1500" b="1" dirty="0">
                    <a:cs typeface="+mn-ea"/>
                    <a:sym typeface="+mn-lt"/>
                  </a:rPr>
                  <a:t>è</a:t>
                </a:r>
                <a:r>
                  <a:rPr lang="en-US" altLang="zh-CN" sz="1500" b="1" dirty="0">
                    <a:cs typeface="+mn-ea"/>
                    <a:sym typeface="+mn-lt"/>
                  </a:rPr>
                  <a:t>     n</a:t>
                </a:r>
                <a:r>
                  <a:rPr lang="zh-CN" altLang="zh-CN" sz="1500" b="1" dirty="0">
                    <a:cs typeface="+mn-ea"/>
                    <a:sym typeface="+mn-lt"/>
                  </a:rPr>
                  <a:t>é</a:t>
                </a:r>
                <a:r>
                  <a:rPr lang="en-US" altLang="zh-CN" sz="1500" b="1" dirty="0">
                    <a:cs typeface="+mn-ea"/>
                    <a:sym typeface="+mn-lt"/>
                  </a:rPr>
                  <a:t>n</a:t>
                </a:r>
                <a:r>
                  <a:rPr lang="zh-CN" altLang="zh-CN" sz="1500" b="1" dirty="0">
                    <a:cs typeface="+mn-ea"/>
                    <a:sym typeface="+mn-lt"/>
                  </a:rPr>
                  <a:t>ɡ</a:t>
                </a:r>
                <a:r>
                  <a:rPr lang="en-US" altLang="zh-CN" sz="1500" b="1" dirty="0">
                    <a:cs typeface="+mn-ea"/>
                    <a:sym typeface="+mn-lt"/>
                  </a:rPr>
                  <a:t>  k</a:t>
                </a:r>
                <a:r>
                  <a:rPr lang="zh-CN" altLang="zh-CN" sz="1500" b="1" dirty="0">
                    <a:cs typeface="+mn-ea"/>
                    <a:sym typeface="+mn-lt"/>
                  </a:rPr>
                  <a:t>ā</a:t>
                </a:r>
                <a:r>
                  <a:rPr lang="en-US" altLang="zh-CN" sz="1500" b="1" dirty="0" err="1">
                    <a:cs typeface="+mn-ea"/>
                    <a:sym typeface="+mn-lt"/>
                  </a:rPr>
                  <a:t>i</a:t>
                </a:r>
                <a:r>
                  <a:rPr lang="en-US" altLang="zh-CN" sz="1500" b="1" dirty="0">
                    <a:cs typeface="+mn-ea"/>
                    <a:sym typeface="+mn-lt"/>
                  </a:rPr>
                  <a:t>   </a:t>
                </a:r>
                <a:r>
                  <a:rPr lang="zh-CN" altLang="zh-CN" sz="1500" b="1" dirty="0">
                    <a:cs typeface="+mn-ea"/>
                    <a:sym typeface="+mn-lt"/>
                  </a:rPr>
                  <a:t>è</a:t>
                </a:r>
                <a:r>
                  <a:rPr lang="en-US" altLang="zh-CN" sz="1500" b="1" dirty="0">
                    <a:cs typeface="+mn-ea"/>
                    <a:sym typeface="+mn-lt"/>
                  </a:rPr>
                  <a:t>r   </a:t>
                </a:r>
                <a:r>
                  <a:rPr lang="en-US" altLang="zh-CN" sz="1500" b="1" dirty="0" err="1">
                    <a:cs typeface="+mn-ea"/>
                    <a:sym typeface="+mn-lt"/>
                  </a:rPr>
                  <a:t>yu</a:t>
                </a:r>
                <a:r>
                  <a:rPr lang="zh-CN" altLang="zh-CN" sz="1500" b="1" dirty="0">
                    <a:cs typeface="+mn-ea"/>
                    <a:sym typeface="+mn-lt"/>
                  </a:rPr>
                  <a:t>è</a:t>
                </a:r>
                <a:r>
                  <a:rPr lang="en-US" altLang="zh-CN" sz="1500" b="1" dirty="0">
                    <a:cs typeface="+mn-ea"/>
                    <a:sym typeface="+mn-lt"/>
                  </a:rPr>
                  <a:t>  </a:t>
                </a:r>
                <a:r>
                  <a:rPr lang="en-US" altLang="zh-CN" sz="1500" b="1" dirty="0" err="1">
                    <a:cs typeface="+mn-ea"/>
                    <a:sym typeface="+mn-lt"/>
                  </a:rPr>
                  <a:t>hu</a:t>
                </a:r>
                <a:r>
                  <a:rPr lang="zh-CN" altLang="zh-CN" sz="1500" b="1" dirty="0">
                    <a:cs typeface="+mn-ea"/>
                    <a:sym typeface="+mn-lt"/>
                  </a:rPr>
                  <a:t>ā</a:t>
                </a:r>
                <a:endParaRPr lang="zh-CN" altLang="zh-CN" sz="1500" b="1" dirty="0">
                  <a:cs typeface="+mn-ea"/>
                  <a:sym typeface="+mn-lt"/>
                </a:endParaRPr>
              </a:p>
              <a:p>
                <a:pPr>
                  <a:lnSpc>
                    <a:spcPts val="5025"/>
                  </a:lnSpc>
                  <a:defRPr/>
                </a:pPr>
                <a:r>
                  <a:rPr lang="zh-CN" altLang="zh-CN" sz="1500" b="1" dirty="0">
                    <a:cs typeface="+mn-ea"/>
                    <a:sym typeface="+mn-lt"/>
                  </a:rPr>
                  <a:t>ɡ</a:t>
                </a:r>
                <a:r>
                  <a:rPr lang="en-US" altLang="zh-CN" sz="1500" b="1" dirty="0">
                    <a:cs typeface="+mn-ea"/>
                    <a:sym typeface="+mn-lt"/>
                  </a:rPr>
                  <a:t>u</a:t>
                </a:r>
                <a:r>
                  <a:rPr lang="zh-CN" altLang="zh-CN" sz="1500" b="1" dirty="0">
                    <a:cs typeface="+mn-ea"/>
                    <a:sym typeface="+mn-lt"/>
                  </a:rPr>
                  <a:t>ò</a:t>
                </a:r>
                <a:r>
                  <a:rPr lang="en-US" altLang="zh-CN" sz="1500" b="1" dirty="0">
                    <a:cs typeface="+mn-ea"/>
                    <a:sym typeface="+mn-lt"/>
                  </a:rPr>
                  <a:t> </a:t>
                </a:r>
                <a:r>
                  <a:rPr lang="en-US" altLang="zh-CN" sz="1500" b="1" dirty="0" err="1">
                    <a:cs typeface="+mn-ea"/>
                    <a:sym typeface="+mn-lt"/>
                  </a:rPr>
                  <a:t>ji</a:t>
                </a:r>
                <a:r>
                  <a:rPr lang="zh-CN" altLang="zh-CN" sz="1500" b="1" dirty="0">
                    <a:cs typeface="+mn-ea"/>
                    <a:sym typeface="+mn-lt"/>
                  </a:rPr>
                  <a:t>ā</a:t>
                </a:r>
                <a:r>
                  <a:rPr lang="en-US" altLang="zh-CN" sz="1500" b="1" dirty="0">
                    <a:cs typeface="+mn-ea"/>
                    <a:sym typeface="+mn-lt"/>
                  </a:rPr>
                  <a:t>n</a:t>
                </a:r>
                <a:r>
                  <a:rPr lang="zh-CN" altLang="zh-CN" sz="1500" b="1" dirty="0">
                    <a:cs typeface="+mn-ea"/>
                    <a:sym typeface="+mn-lt"/>
                  </a:rPr>
                  <a:t>ɡ</a:t>
                </a:r>
                <a:r>
                  <a:rPr lang="en-US" altLang="zh-CN" sz="1500" b="1" dirty="0">
                    <a:cs typeface="+mn-ea"/>
                    <a:sym typeface="+mn-lt"/>
                  </a:rPr>
                  <a:t> qi</a:t>
                </a:r>
                <a:r>
                  <a:rPr lang="zh-CN" altLang="zh-CN" sz="1500" b="1" dirty="0">
                    <a:cs typeface="+mn-ea"/>
                    <a:sym typeface="+mn-lt"/>
                  </a:rPr>
                  <a:t>ā</a:t>
                </a:r>
                <a:r>
                  <a:rPr lang="en-US" altLang="zh-CN" sz="1500" b="1" dirty="0">
                    <a:cs typeface="+mn-ea"/>
                    <a:sym typeface="+mn-lt"/>
                  </a:rPr>
                  <a:t>n  </a:t>
                </a:r>
                <a:r>
                  <a:rPr lang="en-US" altLang="zh-CN" sz="1500" b="1" dirty="0" err="1">
                    <a:cs typeface="+mn-ea"/>
                    <a:sym typeface="+mn-lt"/>
                  </a:rPr>
                  <a:t>ch</a:t>
                </a:r>
                <a:r>
                  <a:rPr lang="zh-CN" altLang="zh-CN" sz="1500" b="1" dirty="0">
                    <a:cs typeface="+mn-ea"/>
                    <a:sym typeface="+mn-lt"/>
                  </a:rPr>
                  <a:t>ǐ</a:t>
                </a:r>
                <a:r>
                  <a:rPr lang="en-US" altLang="zh-CN" sz="1500" b="1" dirty="0">
                    <a:cs typeface="+mn-ea"/>
                    <a:sym typeface="+mn-lt"/>
                  </a:rPr>
                  <a:t>  l</a:t>
                </a:r>
                <a:r>
                  <a:rPr lang="zh-CN" altLang="zh-CN" sz="1500" b="1" dirty="0">
                    <a:cs typeface="+mn-ea"/>
                    <a:sym typeface="+mn-lt"/>
                  </a:rPr>
                  <a:t>à</a:t>
                </a:r>
                <a:r>
                  <a:rPr lang="en-US" altLang="zh-CN" sz="1500" b="1" dirty="0">
                    <a:cs typeface="+mn-ea"/>
                    <a:sym typeface="+mn-lt"/>
                  </a:rPr>
                  <a:t>n</a:t>
                </a:r>
                <a:r>
                  <a:rPr lang="zh-CN" altLang="zh-CN" sz="1500" b="1" dirty="0">
                    <a:cs typeface="+mn-ea"/>
                    <a:sym typeface="+mn-lt"/>
                  </a:rPr>
                  <a:t>ɡ</a:t>
                </a:r>
                <a:r>
                  <a:rPr lang="en-US" altLang="zh-CN" sz="1500" b="1" dirty="0">
                    <a:cs typeface="+mn-ea"/>
                    <a:sym typeface="+mn-lt"/>
                  </a:rPr>
                  <a:t>   r</a:t>
                </a:r>
                <a:r>
                  <a:rPr lang="zh-CN" altLang="zh-CN" sz="1500" b="1" dirty="0">
                    <a:cs typeface="+mn-ea"/>
                    <a:sym typeface="+mn-lt"/>
                  </a:rPr>
                  <a:t>ù</a:t>
                </a:r>
                <a:r>
                  <a:rPr lang="en-US" altLang="zh-CN" sz="1500" b="1" dirty="0">
                    <a:cs typeface="+mn-ea"/>
                    <a:sym typeface="+mn-lt"/>
                  </a:rPr>
                  <a:t>  </a:t>
                </a:r>
                <a:r>
                  <a:rPr lang="en-US" altLang="zh-CN" sz="1500" b="1" dirty="0" err="1">
                    <a:cs typeface="+mn-ea"/>
                    <a:sym typeface="+mn-lt"/>
                  </a:rPr>
                  <a:t>zh</a:t>
                </a:r>
                <a:r>
                  <a:rPr lang="zh-CN" altLang="zh-CN" sz="1500" b="1" dirty="0">
                    <a:cs typeface="+mn-ea"/>
                    <a:sym typeface="+mn-lt"/>
                  </a:rPr>
                  <a:t>ú</a:t>
                </a:r>
                <a:r>
                  <a:rPr lang="en-US" altLang="zh-CN" sz="1500" b="1" dirty="0">
                    <a:cs typeface="+mn-ea"/>
                    <a:sym typeface="+mn-lt"/>
                  </a:rPr>
                  <a:t>  w</a:t>
                </a:r>
                <a:r>
                  <a:rPr lang="zh-CN" altLang="zh-CN" sz="1500" b="1" dirty="0">
                    <a:cs typeface="+mn-ea"/>
                    <a:sym typeface="+mn-lt"/>
                  </a:rPr>
                  <a:t>à</a:t>
                </a:r>
                <a:r>
                  <a:rPr lang="en-US" altLang="zh-CN" sz="1500" b="1" dirty="0">
                    <a:cs typeface="+mn-ea"/>
                    <a:sym typeface="+mn-lt"/>
                  </a:rPr>
                  <a:t>n </a:t>
                </a:r>
                <a:r>
                  <a:rPr lang="zh-CN" altLang="zh-CN" sz="1500" b="1" dirty="0">
                    <a:cs typeface="+mn-ea"/>
                    <a:sym typeface="+mn-lt"/>
                  </a:rPr>
                  <a:t>ɡā</a:t>
                </a:r>
                <a:r>
                  <a:rPr lang="en-US" altLang="zh-CN" sz="1500" b="1" dirty="0">
                    <a:cs typeface="+mn-ea"/>
                    <a:sym typeface="+mn-lt"/>
                  </a:rPr>
                  <a:t>n xi</a:t>
                </a:r>
                <a:r>
                  <a:rPr lang="zh-CN" altLang="zh-CN" sz="1500" b="1" dirty="0">
                    <a:cs typeface="+mn-ea"/>
                    <a:sym typeface="+mn-lt"/>
                  </a:rPr>
                  <a:t>é</a:t>
                </a:r>
                <a:r>
                  <a:rPr lang="en-US" altLang="zh-CN" sz="1500" b="1" dirty="0">
                    <a:cs typeface="+mn-ea"/>
                    <a:sym typeface="+mn-lt"/>
                  </a:rPr>
                  <a:t> </a:t>
                </a:r>
                <a:endParaRPr lang="zh-CN" altLang="en-US" sz="15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 bwMode="auto">
            <a:xfrm>
              <a:off x="4611007" y="3201484"/>
              <a:ext cx="2276492" cy="4103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cs typeface="+mn-ea"/>
                  <a:sym typeface="+mn-lt"/>
                </a:rPr>
                <a:t>t</a:t>
              </a:r>
              <a:r>
                <a:rPr lang="zh-CN" altLang="zh-CN" b="1" dirty="0">
                  <a:cs typeface="+mn-ea"/>
                  <a:sym typeface="+mn-lt"/>
                </a:rPr>
                <a:t>á</a:t>
              </a:r>
              <a:r>
                <a:rPr lang="en-US" altLang="zh-CN" b="1" dirty="0">
                  <a:cs typeface="+mn-ea"/>
                  <a:sym typeface="+mn-lt"/>
                </a:rPr>
                <a:t>n</a:t>
              </a:r>
              <a:r>
                <a:rPr lang="zh-CN" altLang="zh-CN" b="1" dirty="0">
                  <a:cs typeface="+mn-ea"/>
                  <a:sym typeface="+mn-lt"/>
                </a:rPr>
                <a:t>ɡ</a:t>
              </a:r>
              <a:r>
                <a:rPr lang="en-US" altLang="zh-CN" b="1" dirty="0">
                  <a:cs typeface="+mn-ea"/>
                  <a:sym typeface="+mn-lt"/>
                </a:rPr>
                <a:t>    l</a:t>
              </a:r>
              <a:r>
                <a:rPr lang="zh-CN" altLang="zh-CN" b="1" dirty="0">
                  <a:cs typeface="+mn-ea"/>
                  <a:sym typeface="+mn-lt"/>
                </a:rPr>
                <a:t>ǐ</a:t>
              </a:r>
              <a:r>
                <a:rPr lang="en-US" altLang="zh-CN" b="1" dirty="0">
                  <a:cs typeface="+mn-ea"/>
                  <a:sym typeface="+mn-lt"/>
                </a:rPr>
                <a:t>  </a:t>
              </a:r>
              <a:r>
                <a:rPr lang="en-US" altLang="zh-CN" b="1" dirty="0" err="1">
                  <a:cs typeface="+mn-ea"/>
                  <a:sym typeface="+mn-lt"/>
                </a:rPr>
                <a:t>qi</a:t>
              </a:r>
              <a:r>
                <a:rPr lang="zh-CN" altLang="zh-CN" b="1" dirty="0">
                  <a:cs typeface="+mn-ea"/>
                  <a:sym typeface="+mn-lt"/>
                </a:rPr>
                <a:t>á</a:t>
              </a:r>
              <a:r>
                <a:rPr lang="en-US" altLang="zh-CN" b="1" dirty="0">
                  <a:cs typeface="+mn-ea"/>
                  <a:sym typeface="+mn-lt"/>
                </a:rPr>
                <a:t>o</a:t>
              </a:r>
              <a:endParaRPr lang="zh-CN" altLang="zh-CN" b="1" dirty="0"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3869413" y="2383874"/>
              <a:ext cx="838270" cy="4308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500" b="1" dirty="0">
                  <a:cs typeface="+mn-ea"/>
                  <a:sym typeface="+mn-lt"/>
                </a:rPr>
                <a:t>f</a:t>
              </a:r>
              <a:r>
                <a:rPr lang="zh-CN" altLang="zh-CN" sz="1500" b="1" dirty="0">
                  <a:cs typeface="+mn-ea"/>
                  <a:sym typeface="+mn-lt"/>
                </a:rPr>
                <a:t>ē</a:t>
              </a:r>
              <a:r>
                <a:rPr lang="en-US" altLang="zh-CN" sz="1500" b="1" dirty="0">
                  <a:cs typeface="+mn-ea"/>
                  <a:sym typeface="+mn-lt"/>
                </a:rPr>
                <a:t>n</a:t>
              </a:r>
              <a:r>
                <a:rPr lang="zh-CN" altLang="zh-CN" sz="1500" b="1" dirty="0">
                  <a:cs typeface="+mn-ea"/>
                  <a:sym typeface="+mn-lt"/>
                </a:rPr>
                <a:t>ɡ</a:t>
              </a:r>
              <a:endParaRPr lang="zh-CN" altLang="zh-CN" sz="15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739208" cy="373856"/>
          </a:xfrm>
        </p:spPr>
        <p:txBody>
          <a:bodyPr/>
          <a:lstStyle/>
          <a:p>
            <a:pPr algn="dist">
              <a:spcBef>
                <a:spcPts val="0"/>
              </a:spcBef>
              <a:defRPr/>
            </a:pPr>
            <a:r>
              <a:rPr lang="zh-CN" altLang="en-US" sz="2400" spc="15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2400" spc="15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422832" y="1251857"/>
            <a:ext cx="2303859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zh-CN" altLang="zh-CN" sz="2100" b="1" dirty="0">
                <a:solidFill>
                  <a:srgbClr val="FF0000"/>
                </a:solidFill>
                <a:cs typeface="+mn-ea"/>
                <a:sym typeface="+mn-lt"/>
              </a:rPr>
              <a:t>春节童谣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小孩小孩你别馋，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过了腊八就是年。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腊八粥，喝几天，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哩哩啦啦二十三。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二十三，糖瓜粘。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二十四，扫房子。</a:t>
            </a:r>
            <a:endParaRPr lang="en-US" altLang="zh-CN" sz="1800" b="1" dirty="0">
              <a:cs typeface="+mn-ea"/>
              <a:sym typeface="+mn-lt"/>
            </a:endParaRPr>
          </a:p>
        </p:txBody>
      </p:sp>
      <p:pic>
        <p:nvPicPr>
          <p:cNvPr id="15" name="Picture 7" descr="E:\孙巧灵\2016秋上\上课课件\制作\R一语上\人一语大课堂（正文）\炮1.tif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80420" y="1251857"/>
            <a:ext cx="1391876" cy="3208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739208" cy="373856"/>
          </a:xfrm>
        </p:spPr>
        <p:txBody>
          <a:bodyPr/>
          <a:lstStyle/>
          <a:p>
            <a:pPr algn="dist">
              <a:spcBef>
                <a:spcPts val="0"/>
              </a:spcBef>
              <a:defRPr/>
            </a:pPr>
            <a:r>
              <a:rPr lang="zh-CN" altLang="en-US" sz="2400" spc="15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2400" spc="15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154771" y="1411572"/>
            <a:ext cx="3429000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二十五，磨豆腐。</a:t>
            </a:r>
            <a:endParaRPr lang="zh-CN" altLang="en-US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二十六，去买肉。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二十七，宰公鸡。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二十八，把面发。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二十九，蒸馒头。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三十晚上熬一宿，</a:t>
            </a:r>
            <a:endParaRPr lang="en-US" altLang="zh-CN" sz="1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1800" b="1" dirty="0">
                <a:cs typeface="+mn-ea"/>
                <a:sym typeface="+mn-lt"/>
              </a:rPr>
              <a:t>初一初二满街走。</a:t>
            </a:r>
            <a:endParaRPr lang="zh-CN" altLang="zh-CN" sz="1800" b="1" dirty="0">
              <a:cs typeface="+mn-ea"/>
              <a:sym typeface="+mn-lt"/>
            </a:endParaRPr>
          </a:p>
        </p:txBody>
      </p:sp>
      <p:pic>
        <p:nvPicPr>
          <p:cNvPr id="6" name="Picture 2" descr="E:\孙巧灵\2016秋上\上课课件\制作\R一语上\人一语大课堂（正文）\炮2.tif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71928" y="1411571"/>
            <a:ext cx="1578769" cy="297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lkl2nk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723</Words>
  <Application>WPS 演示</Application>
  <PresentationFormat>全屏显示(16:9)</PresentationFormat>
  <Paragraphs>89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罗</cp:lastModifiedBy>
  <cp:revision>2</cp:revision>
  <dcterms:created xsi:type="dcterms:W3CDTF">2020-06-05T01:58:00Z</dcterms:created>
  <dcterms:modified xsi:type="dcterms:W3CDTF">2023-10-20T07:35:27Z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001386ED1C794C8FA66A61E436898CE4_12</vt:lpwstr>
  </property>
</Properties>
</file>