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259" r:id="rId4"/>
    <p:sldId id="310" r:id="rId5"/>
    <p:sldId id="271" r:id="rId6"/>
    <p:sldId id="309" r:id="rId7"/>
    <p:sldId id="314" r:id="rId8"/>
    <p:sldId id="281" r:id="rId9"/>
    <p:sldId id="313" r:id="rId10"/>
    <p:sldId id="296" r:id="rId11"/>
    <p:sldId id="284" r:id="rId12"/>
    <p:sldId id="316" r:id="rId13"/>
    <p:sldId id="317" r:id="rId14"/>
    <p:sldId id="322" r:id="rId15"/>
    <p:sldId id="323" r:id="rId17"/>
    <p:sldId id="324" r:id="rId18"/>
    <p:sldId id="325" r:id="rId19"/>
    <p:sldId id="326" r:id="rId20"/>
    <p:sldId id="327" r:id="rId21"/>
    <p:sldId id="286" r:id="rId22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7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29E1D-003D-40FE-A868-5B3580710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0483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253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578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457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2" cstate="email"/>
          <a:srcRect/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3.jpeg"/><Relationship Id="rId7" Type="http://schemas.openxmlformats.org/officeDocument/2006/relationships/image" Target="../media/image22.jpe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213285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、我是什么 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827584" y="1700808"/>
            <a:ext cx="6912768" cy="553998"/>
          </a:xfrm>
          <a:prstGeom prst="rect">
            <a:avLst/>
          </a:prstGeom>
          <a:noFill/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000" smtClean="0">
                <a:latin typeface="+mn-ea"/>
              </a:rPr>
              <a:t>    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sz="2000" b="1" smtClean="0">
                <a:solidFill>
                  <a:srgbClr val="FF0000"/>
                </a:solidFill>
                <a:latin typeface="+mn-ea"/>
              </a:rPr>
              <a:t>朗读课文。说说“我”是什么，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en-US" sz="2000" b="1" smtClean="0">
                <a:solidFill>
                  <a:srgbClr val="FF0000"/>
                </a:solidFill>
                <a:latin typeface="+mn-ea"/>
              </a:rPr>
              <a:t>我”会变成些什么。</a:t>
            </a:r>
            <a:endParaRPr lang="zh-CN" altLang="en-US" sz="2000" b="1" smtClean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724128" y="3717032"/>
            <a:ext cx="522970" cy="640115"/>
          </a:xfrm>
          <a:prstGeom prst="rect">
            <a:avLst/>
          </a:prstGeom>
          <a:noFill/>
        </p:spPr>
      </p:pic>
      <p:sp>
        <p:nvSpPr>
          <p:cNvPr id="18" name="矩形 17"/>
          <p:cNvSpPr/>
          <p:nvPr/>
        </p:nvSpPr>
        <p:spPr>
          <a:xfrm>
            <a:off x="1013012" y="2951258"/>
            <a:ext cx="241150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mtClean="0">
                <a:latin typeface="+mn-ea"/>
              </a:rPr>
              <a:t>    “</a:t>
            </a:r>
            <a:r>
              <a:rPr lang="zh-CN" altLang="en-US" smtClean="0">
                <a:latin typeface="+mn-ea"/>
              </a:rPr>
              <a:t>我”是水。“我”会变成汽，变成云，变成水滴，变成雨，变成冰雹，变成雪。</a:t>
            </a:r>
            <a:endParaRPr lang="zh-CN" altLang="en-US" smtClean="0"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644008" y="2348880"/>
            <a:ext cx="834651" cy="1029403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067944" y="3861048"/>
            <a:ext cx="795836" cy="899295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156176" y="2492896"/>
            <a:ext cx="818816" cy="674416"/>
          </a:xfrm>
          <a:prstGeom prst="rect">
            <a:avLst/>
          </a:prstGeom>
          <a:noFill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164288" y="3717032"/>
            <a:ext cx="874068" cy="643314"/>
          </a:xfrm>
          <a:prstGeom prst="rect">
            <a:avLst/>
          </a:prstGeom>
          <a:noFill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6228184" y="4869160"/>
            <a:ext cx="1345332" cy="896888"/>
          </a:xfrm>
          <a:prstGeom prst="rect">
            <a:avLst/>
          </a:prstGeom>
          <a:noFill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5137212" y="4941168"/>
            <a:ext cx="746399" cy="762820"/>
          </a:xfrm>
          <a:prstGeom prst="rect">
            <a:avLst/>
          </a:prstGeom>
          <a:noFill/>
        </p:spPr>
      </p:pic>
      <p:sp>
        <p:nvSpPr>
          <p:cNvPr id="13" name="右箭头 12"/>
          <p:cNvSpPr/>
          <p:nvPr/>
        </p:nvSpPr>
        <p:spPr>
          <a:xfrm rot="17960544">
            <a:off x="6064431" y="3350903"/>
            <a:ext cx="432057" cy="19760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 rot="203868">
            <a:off x="6461823" y="3910930"/>
            <a:ext cx="432057" cy="19760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 rot="6937361">
            <a:off x="5546590" y="4575820"/>
            <a:ext cx="432057" cy="19760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 rot="2881544">
            <a:off x="6248252" y="4462068"/>
            <a:ext cx="432057" cy="19760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 rot="10800000">
            <a:off x="5076056" y="4077072"/>
            <a:ext cx="432057" cy="19760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 rot="13480002">
            <a:off x="5299150" y="3408315"/>
            <a:ext cx="432057" cy="19760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827584" y="1772816"/>
            <a:ext cx="7056784" cy="3883755"/>
          </a:xfrm>
          <a:prstGeom prst="rect">
            <a:avLst/>
          </a:prstGeom>
          <a:noFill/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+mn-ea"/>
              </a:rPr>
              <a:t>    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读一读，体会加点词的意思，再用它们各说一句话。</a:t>
            </a:r>
            <a:endParaRPr lang="en-US" altLang="zh-CN" sz="24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   ◇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小水滴聚在一起落下来，人们叫我“雨”。</a:t>
            </a:r>
            <a:endParaRPr lang="en-US" altLang="zh-CN" sz="24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   ◇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有时候我变成小硬球打下来，人们就叫我“冰雹”。</a:t>
            </a:r>
            <a:endParaRPr lang="zh-CN" altLang="en-US" sz="24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   ◇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到了冬天，我变成小花朵飘下来，人们又叫我“雪”。</a:t>
            </a:r>
            <a:endParaRPr lang="zh-CN" altLang="en-US" sz="2400" b="1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2636912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  <a:latin typeface="+mn-ea"/>
              </a:rPr>
              <a:t>          </a:t>
            </a:r>
            <a:endParaRPr lang="en-US" altLang="zh-CN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  ·</a:t>
            </a:r>
            <a:r>
              <a:rPr lang="zh-CN" altLang="en-US" smtClean="0">
                <a:solidFill>
                  <a:srgbClr val="FF0000"/>
                </a:solidFill>
                <a:latin typeface="+mn-ea"/>
              </a:rPr>
              <a:t>                  </a:t>
            </a:r>
            <a:r>
              <a:rPr lang="en-US" altLang="zh-CN" smtClean="0">
                <a:solidFill>
                  <a:srgbClr val="FF0000"/>
                </a:solidFill>
                <a:latin typeface="+mn-ea"/>
              </a:rPr>
              <a:t>                   </a:t>
            </a: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004048" y="4653136"/>
            <a:ext cx="648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·</a:t>
            </a: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                  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                   </a:t>
            </a:r>
            <a:endParaRPr lang="zh-CN" altLang="en-US" sz="24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3284984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  <a:latin typeface="+mn-ea"/>
              </a:rPr>
              <a:t>          </a:t>
            </a:r>
            <a:endParaRPr lang="en-US" altLang="zh-CN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zh-CN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·</a:t>
            </a: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zh-CN" altLang="en-US" smtClean="0">
                <a:solidFill>
                  <a:srgbClr val="FF0000"/>
                </a:solidFill>
                <a:latin typeface="+mn-ea"/>
              </a:rPr>
              <a:t>                 </a:t>
            </a:r>
            <a:r>
              <a:rPr lang="en-US" altLang="zh-CN" smtClean="0">
                <a:solidFill>
                  <a:srgbClr val="FF0000"/>
                </a:solidFill>
                <a:latin typeface="+mn-ea"/>
              </a:rPr>
              <a:t>                  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043608" y="1628800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dirty="0" smtClean="0">
                <a:latin typeface="+mn-ea"/>
              </a:rPr>
              <a:t>    “落、打、飘”都是动词，在句子中运用得恰到好处。“落”写出了小水滴从空中坠下来的样子；</a:t>
            </a:r>
            <a:r>
              <a:rPr lang="en-US" altLang="zh-CN" sz="2400" dirty="0" smtClean="0">
                <a:latin typeface="+mn-ea"/>
              </a:rPr>
              <a:t>“</a:t>
            </a:r>
            <a:r>
              <a:rPr lang="zh-CN" altLang="en-US" sz="2400" dirty="0" smtClean="0">
                <a:latin typeface="+mn-ea"/>
              </a:rPr>
              <a:t>打”写出了冰雹下来的力度和劲道之大；</a:t>
            </a:r>
            <a:r>
              <a:rPr lang="en-US" altLang="zh-CN" sz="2400" dirty="0" smtClean="0">
                <a:latin typeface="+mn-ea"/>
              </a:rPr>
              <a:t>“</a:t>
            </a:r>
            <a:r>
              <a:rPr lang="zh-CN" altLang="en-US" sz="2400" dirty="0" smtClean="0">
                <a:latin typeface="+mn-ea"/>
              </a:rPr>
              <a:t>飘”展示了雪花在空中下落的美丽与轻盈。</a:t>
            </a:r>
            <a:endParaRPr lang="zh-CN" altLang="en-US" sz="2400" dirty="0" smtClean="0">
              <a:latin typeface="+mn-ea"/>
            </a:endParaRPr>
          </a:p>
          <a:p>
            <a:pPr>
              <a:lnSpc>
                <a:spcPts val="3600"/>
              </a:lnSpc>
            </a:pPr>
            <a:r>
              <a:rPr lang="zh-CN" altLang="en-US" sz="2400" dirty="0" smtClean="0">
                <a:latin typeface="+mn-ea"/>
              </a:rPr>
              <a:t>    示例：秋风一吹，树叶纷纷落下来。</a:t>
            </a:r>
            <a:endParaRPr lang="zh-CN" altLang="en-US" sz="2400" dirty="0" smtClean="0">
              <a:latin typeface="+mn-ea"/>
            </a:endParaRPr>
          </a:p>
          <a:p>
            <a:pPr>
              <a:lnSpc>
                <a:spcPts val="3600"/>
              </a:lnSpc>
            </a:pPr>
            <a:r>
              <a:rPr lang="zh-CN" altLang="en-US" sz="2400" dirty="0" smtClean="0">
                <a:latin typeface="+mn-ea"/>
              </a:rPr>
              <a:t>          雨点劈头盖脸地打在玻璃窗上。</a:t>
            </a:r>
            <a:endParaRPr lang="en-US" altLang="zh-CN" sz="24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+mn-ea"/>
              </a:rPr>
              <a:t>          蓝蓝的天上飘着朵朵白云。</a:t>
            </a:r>
            <a:endParaRPr lang="zh-CN" altLang="en-US" sz="2400" dirty="0" smtClean="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2"/>
          <p:cNvSpPr txBox="1"/>
          <p:nvPr/>
        </p:nvSpPr>
        <p:spPr>
          <a:xfrm>
            <a:off x="361950" y="3531394"/>
            <a:ext cx="8583930" cy="1649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250">
                <a:latin typeface="宋体" panose="02010600030101010101" pitchFamily="2" charset="-122"/>
                <a:ea typeface="宋体" panose="02010600030101010101" pitchFamily="2" charset="-122"/>
              </a:rPr>
              <a:t>1. 经过人们的努力，　　　</a:t>
            </a:r>
            <a:r>
              <a:rPr lang="en-US" altLang="zh-CN" sz="225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sz="2250">
                <a:latin typeface="宋体" panose="02010600030101010101" pitchFamily="2" charset="-122"/>
                <a:ea typeface="宋体" panose="02010600030101010101" pitchFamily="2" charset="-122"/>
              </a:rPr>
              <a:t>　 发生了　　　</a:t>
            </a:r>
            <a:r>
              <a:rPr lang="en-US" altLang="zh-CN" sz="225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25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en-US" altLang="zh-CN" sz="225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sz="225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sz="225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5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sz="225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sz="225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en-US" altLang="zh-CN" sz="2250">
                <a:latin typeface="宋体" panose="02010600030101010101" pitchFamily="2" charset="-122"/>
                <a:ea typeface="宋体" panose="02010600030101010101" pitchFamily="2" charset="-122"/>
              </a:rPr>
              <a:t>               </a:t>
            </a:r>
            <a:r>
              <a:rPr lang="zh-CN" sz="2250">
                <a:latin typeface="宋体" panose="02010600030101010101" pitchFamily="2" charset="-122"/>
                <a:ea typeface="宋体" panose="02010600030101010101" pitchFamily="2" charset="-122"/>
              </a:rPr>
              <a:t>我们快乐。</a:t>
            </a:r>
            <a:endParaRPr lang="zh-CN" sz="225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0" name="文本框 1"/>
          <p:cNvSpPr txBox="1"/>
          <p:nvPr/>
        </p:nvSpPr>
        <p:spPr>
          <a:xfrm>
            <a:off x="361950" y="2595563"/>
            <a:ext cx="6573441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</a:rPr>
              <a:t>一、读拼音，写词语。</a:t>
            </a:r>
            <a:endParaRPr lang="zh-CN" sz="21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17412" name="图片 3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1950" y="1628775"/>
            <a:ext cx="8351044" cy="770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32284" y="3595688"/>
            <a:ext cx="938213" cy="4767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032760" y="3639503"/>
            <a:ext cx="93726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片</a:t>
            </a:r>
            <a:endParaRPr lang="zh-CN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415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15740" y="3595688"/>
            <a:ext cx="938213" cy="4767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080748" y="3639503"/>
            <a:ext cx="853440" cy="4140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海 洋</a:t>
            </a:r>
            <a:endParaRPr lang="zh-CN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7417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65495" y="3600450"/>
            <a:ext cx="938213" cy="46958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907882" y="3638074"/>
            <a:ext cx="853440" cy="4140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极 大</a:t>
            </a:r>
            <a:endParaRPr lang="zh-CN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7419" name="图片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93756" y="3600926"/>
            <a:ext cx="938213" cy="468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7258765" y="3639265"/>
            <a:ext cx="853440" cy="4140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变 化</a:t>
            </a:r>
            <a:endParaRPr lang="zh-CN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74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01053" y="4626293"/>
            <a:ext cx="938213" cy="4748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865585" y="4667726"/>
            <a:ext cx="853440" cy="4140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工 作</a:t>
            </a:r>
            <a:endParaRPr lang="zh-CN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742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25466" y="4626293"/>
            <a:ext cx="938213" cy="4748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1890475" y="4667726"/>
            <a:ext cx="853440" cy="4140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带 给</a:t>
            </a:r>
            <a:endParaRPr lang="zh-CN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69419" y="3183731"/>
            <a:ext cx="5527358" cy="471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zhè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piàn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hǎi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yánɡ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jí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dà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biàn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huà</a:t>
            </a:r>
            <a:endParaRPr lang="zh-CN" altLang="en-US" sz="1650"/>
          </a:p>
        </p:txBody>
      </p:sp>
      <p:sp>
        <p:nvSpPr>
          <p:cNvPr id="3" name="文本框 2"/>
          <p:cNvSpPr txBox="1"/>
          <p:nvPr/>
        </p:nvSpPr>
        <p:spPr>
          <a:xfrm>
            <a:off x="755809" y="4303871"/>
            <a:ext cx="2148840" cy="344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ɡōnɡ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zuò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dài</a:t>
            </a:r>
            <a:r>
              <a:rPr lang="en-US" alt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sz="165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ɡěi</a:t>
            </a:r>
            <a:endParaRPr lang="zh-CN" altLang="en-US" sz="1650"/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  <p:bldP spid="8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"/>
          <p:cNvSpPr txBox="1"/>
          <p:nvPr/>
        </p:nvSpPr>
        <p:spPr>
          <a:xfrm>
            <a:off x="596503" y="2706291"/>
            <a:ext cx="8281988" cy="1060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淹</a:t>
            </a:r>
            <a:r>
              <a:rPr lang="zh-CN" sz="2100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没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(méi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mò)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sz="2100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奔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跑(bēn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bēnɡ)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sz="2100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毁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坏(fěi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huǐ)</a:t>
            </a:r>
            <a:endParaRPr 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sz="2100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没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有(méi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mò)　　穿</a:t>
            </a:r>
            <a:r>
              <a:rPr lang="zh-CN" sz="2100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越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(yuè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yüè)　　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100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晒</a:t>
            </a:r>
            <a:r>
              <a:rPr lang="zh-CN" sz="21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太阳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(shài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100">
                <a:latin typeface="宋体" panose="02010600030101010101" pitchFamily="2" charset="-122"/>
                <a:ea typeface="宋体" panose="02010600030101010101" pitchFamily="2" charset="-122"/>
              </a:rPr>
              <a:t>sài)</a:t>
            </a:r>
            <a:endParaRPr 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8794" y="2813447"/>
            <a:ext cx="4048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sz="24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√</a:t>
            </a:r>
            <a:endParaRPr lang="zh-CN" altLang="en-US" sz="2400" b="1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6150" name="文本框 1"/>
          <p:cNvSpPr txBox="1"/>
          <p:nvPr/>
        </p:nvSpPr>
        <p:spPr>
          <a:xfrm>
            <a:off x="582216" y="2308622"/>
            <a:ext cx="5293519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</a:rPr>
              <a:t>二、给加点字选择正确的读音，画“√”。</a:t>
            </a:r>
            <a:endParaRPr lang="zh-CN" sz="21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90913" y="2822972"/>
            <a:ext cx="4048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√</a:t>
            </a:r>
            <a:endParaRPr 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96038" y="2808685"/>
            <a:ext cx="4048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√</a:t>
            </a:r>
            <a:endParaRPr 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73981" y="3302794"/>
            <a:ext cx="4048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√</a:t>
            </a:r>
            <a:endParaRPr 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90913" y="3306366"/>
            <a:ext cx="4048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√</a:t>
            </a:r>
            <a:endParaRPr 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21016" y="3306366"/>
            <a:ext cx="4048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√</a:t>
            </a:r>
            <a:endParaRPr 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9466" name="文本框 14"/>
          <p:cNvSpPr txBox="1"/>
          <p:nvPr/>
        </p:nvSpPr>
        <p:spPr>
          <a:xfrm>
            <a:off x="892969" y="3053953"/>
            <a:ext cx="442913" cy="380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875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en-US" altLang="zh-CN" sz="187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7" name="文本框 15"/>
          <p:cNvSpPr txBox="1"/>
          <p:nvPr/>
        </p:nvSpPr>
        <p:spPr>
          <a:xfrm>
            <a:off x="2753916" y="3058716"/>
            <a:ext cx="441722" cy="380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875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en-US" altLang="zh-CN" sz="187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8" name="文本框 16"/>
          <p:cNvSpPr txBox="1"/>
          <p:nvPr/>
        </p:nvSpPr>
        <p:spPr>
          <a:xfrm>
            <a:off x="5155406" y="3058716"/>
            <a:ext cx="442913" cy="380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875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en-US" altLang="zh-CN" sz="187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9" name="文本框 17"/>
          <p:cNvSpPr txBox="1"/>
          <p:nvPr/>
        </p:nvSpPr>
        <p:spPr>
          <a:xfrm>
            <a:off x="620316" y="3536156"/>
            <a:ext cx="441722" cy="380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875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en-US" altLang="zh-CN" sz="187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70" name="文本框 18"/>
          <p:cNvSpPr txBox="1"/>
          <p:nvPr/>
        </p:nvSpPr>
        <p:spPr>
          <a:xfrm>
            <a:off x="3033713" y="3524250"/>
            <a:ext cx="442913" cy="380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875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en-US" altLang="zh-CN" sz="187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71" name="文本框 20"/>
          <p:cNvSpPr txBox="1"/>
          <p:nvPr/>
        </p:nvSpPr>
        <p:spPr>
          <a:xfrm>
            <a:off x="5163741" y="3524250"/>
            <a:ext cx="441722" cy="380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875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en-US" altLang="zh-CN" sz="187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矩形 2055"/>
          <p:cNvSpPr txBox="1"/>
          <p:nvPr/>
        </p:nvSpPr>
        <p:spPr>
          <a:xfrm>
            <a:off x="361950" y="1508284"/>
            <a:ext cx="6652022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buClrTx/>
              <a:buSzTx/>
              <a:buFontTx/>
            </a:pPr>
            <a:r>
              <a:rPr lang="zh-CN" altLang="en-US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三、</a:t>
            </a:r>
            <a:r>
              <a:rPr lang="en-US" altLang="zh-CN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选词填空。</a:t>
            </a:r>
            <a:endParaRPr lang="en-US" altLang="zh-CN" sz="21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21507" name="文本框 1"/>
          <p:cNvSpPr txBox="1"/>
          <p:nvPr/>
        </p:nvSpPr>
        <p:spPr>
          <a:xfrm>
            <a:off x="922496" y="2621756"/>
            <a:ext cx="7299008" cy="251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lnSpc>
                <a:spcPct val="150000"/>
              </a:lnSpc>
            </a:pP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1.老师用（　　　）的目光看着我们，使我们感到很亲切。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2.全国人民无私的援助，（　　　）了灾区人民的心。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3.和（　　　）一样，他每天清晨到公园锻炼身体。 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4.爸爸（　　　）不喝酒，只在过年的时候才会喝一点。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85536" y="3228023"/>
            <a:ext cx="791528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温和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46721" y="3685223"/>
            <a:ext cx="834866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温暖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66424" y="4190048"/>
            <a:ext cx="679133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往常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35505" y="4671060"/>
            <a:ext cx="757714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平常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13585" y="2230279"/>
            <a:ext cx="5116830" cy="414020"/>
          </a:xfrm>
          <a:prstGeom prst="rect">
            <a:avLst/>
          </a:prstGeom>
          <a:noFill/>
          <a:ln w="28575" cmpd="sng">
            <a:solidFill>
              <a:schemeClr val="accent6"/>
            </a:solidFill>
            <a:prstDash val="solid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温和</a:t>
            </a:r>
            <a:r>
              <a:rPr lang="en-US" altLang="zh-CN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温暖</a:t>
            </a:r>
            <a:r>
              <a:rPr lang="en-US" altLang="zh-CN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往常</a:t>
            </a:r>
            <a:r>
              <a:rPr lang="en-US" altLang="zh-CN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平常</a:t>
            </a:r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矩形 2055"/>
          <p:cNvSpPr txBox="1"/>
          <p:nvPr/>
        </p:nvSpPr>
        <p:spPr>
          <a:xfrm>
            <a:off x="192881" y="2619375"/>
            <a:ext cx="6652022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buClrTx/>
              <a:buSzTx/>
              <a:buFontTx/>
            </a:pPr>
            <a:r>
              <a:rPr lang="zh-CN" altLang="en-US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四、</a:t>
            </a:r>
            <a:r>
              <a:rPr lang="en-US" altLang="zh-CN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2" charset="-122"/>
                <a:sym typeface="+mn-ea"/>
              </a:rPr>
              <a:t>根据课文内容填空。</a:t>
            </a:r>
            <a:endParaRPr lang="en-US" altLang="zh-CN" sz="21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23555" name="文本框 1"/>
          <p:cNvSpPr txBox="1"/>
          <p:nvPr/>
        </p:nvSpPr>
        <p:spPr>
          <a:xfrm>
            <a:off x="339328" y="3117056"/>
            <a:ext cx="8804672" cy="1545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“我”变成小水滴落下来，是______；变成小硬球打下来，是_______；变成小花朵飘下来，是______。“我”在_________里睡觉，在小溪里________，在江河里________，在________里跳舞、________、开大会。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3654" y="3217069"/>
            <a:ext cx="556022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雨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74819" y="3217069"/>
            <a:ext cx="98941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冰雹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3558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5769" y="1614488"/>
            <a:ext cx="8272463" cy="7727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162300" y="3682603"/>
            <a:ext cx="595313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雪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29250" y="3695700"/>
            <a:ext cx="884635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池子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4597" y="4163616"/>
            <a:ext cx="883444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散步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14663" y="4163616"/>
            <a:ext cx="884635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奔跑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92241" y="4163616"/>
            <a:ext cx="884634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海洋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74631" y="4163616"/>
            <a:ext cx="884635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唱歌</a:t>
            </a:r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/>
      <p:bldP spid="4" grpId="0"/>
      <p:bldP spid="2" grpId="0"/>
      <p:bldP spid="5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2055"/>
          <p:cNvSpPr txBox="1"/>
          <p:nvPr/>
        </p:nvSpPr>
        <p:spPr>
          <a:xfrm>
            <a:off x="527447" y="1760935"/>
            <a:ext cx="6416279" cy="4781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五、</a:t>
            </a:r>
            <a:r>
              <a:rPr lang="en-US" altLang="zh-CN" sz="21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阅读短文，回答问题。</a:t>
            </a:r>
            <a:endParaRPr lang="en-US" altLang="zh-CN" sz="21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25603" name="文本框 4"/>
          <p:cNvSpPr txBox="1"/>
          <p:nvPr/>
        </p:nvSpPr>
        <p:spPr>
          <a:xfrm>
            <a:off x="585788" y="2151460"/>
            <a:ext cx="8203406" cy="30308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2100" dirty="0">
                <a:latin typeface="黑体" panose="02010609060101010101" pitchFamily="2" charset="-122"/>
                <a:ea typeface="黑体" panose="02010609060101010101" pitchFamily="2" charset="-122"/>
              </a:rPr>
              <a:t>天 上 的 云</a:t>
            </a:r>
            <a:endParaRPr lang="zh-CN" altLang="zh-CN" sz="21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</a:rPr>
              <a:t>天上的云，真是姿态万千，变化无常。它们有的像羽毛，轻轻地漂在空中；有的像鱼鳞，一片片整整齐齐地排列着；有的像羊群，来来去去。它们有时候把天空点缀得很美丽，有时候却把天空笼罩得很阴森。刚才天空还是白云朵朵，阳光灿烂，一刹那间，就乌云密布，大雨倾盆。云就像天气的“招牌”：天上挂什么云，就会出现什么样的天气。 </a:t>
            </a:r>
            <a:endParaRPr lang="zh-CN" altLang="zh-CN" sz="2100" dirty="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5772150" y="2997041"/>
            <a:ext cx="2875121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656749" y="3409950"/>
            <a:ext cx="8061484" cy="3810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656749" y="3787616"/>
            <a:ext cx="966311" cy="381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4"/>
          <p:cNvSpPr txBox="1"/>
          <p:nvPr/>
        </p:nvSpPr>
        <p:spPr>
          <a:xfrm>
            <a:off x="370285" y="2016919"/>
            <a:ext cx="8616553" cy="251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1.这段话共有______句话。写了天上的云____________、____________</a:t>
            </a:r>
            <a:endParaRPr lang="zh-CN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的特点。</a:t>
            </a:r>
            <a:endParaRPr lang="zh-CN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2.用“______”画出文中的一句比喻句。</a:t>
            </a:r>
            <a:endParaRPr lang="zh-CN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3.为什么说云就像天气的“招牌”？</a:t>
            </a:r>
            <a:endParaRPr lang="zh-CN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__________________________________________________________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45531" y="2126456"/>
            <a:ext cx="498872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94233" y="2126456"/>
            <a:ext cx="1302544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变化无常</a:t>
            </a:r>
            <a:endParaRPr lang="en-US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25679" y="2126933"/>
            <a:ext cx="1403747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姿态万千</a:t>
            </a:r>
            <a:endParaRPr lang="en-US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86351" y="4035266"/>
            <a:ext cx="5643563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天上挂什么云，就会出现什么样的天气。</a:t>
            </a:r>
            <a:endParaRPr lang="en-US" altLang="zh-CN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879103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课外拓展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340768"/>
            <a:ext cx="7776864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    读一读 ，说一说</a:t>
            </a:r>
            <a:endParaRPr lang="zh-CN" altLang="en-US" sz="20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000" b="1" dirty="0" smtClean="0">
                <a:latin typeface="+mn-ea"/>
              </a:rPr>
              <a:t>    读读下面的儿歌，试着说一说，“它”带给了我们哪些好处？</a:t>
            </a:r>
            <a:r>
              <a:rPr lang="en-US" altLang="zh-CN" sz="2000" b="1" dirty="0" smtClean="0">
                <a:latin typeface="+mn-ea"/>
              </a:rPr>
              <a:t>                  </a:t>
            </a:r>
            <a:endParaRPr lang="en-US" altLang="zh-CN" sz="2000" b="1" dirty="0" smtClean="0"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000" b="1" dirty="0" smtClean="0">
                <a:latin typeface="+mn-ea"/>
              </a:rPr>
              <a:t>           雨来了</a:t>
            </a:r>
            <a:endParaRPr lang="zh-CN" altLang="en-US" sz="2000" b="1" dirty="0" smtClean="0"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000" b="1" dirty="0" smtClean="0">
                <a:latin typeface="+mn-ea"/>
              </a:rPr>
              <a:t>     风来了，雨来了，风摇大树哗哗叫。</a:t>
            </a:r>
            <a:endParaRPr lang="zh-CN" altLang="en-US" sz="2000" b="1" dirty="0" smtClean="0"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000" b="1" dirty="0" smtClean="0">
                <a:latin typeface="+mn-ea"/>
              </a:rPr>
              <a:t>     蚂蚁匆匆躲进洞，鸟纷纷躲进巢，</a:t>
            </a:r>
            <a:endParaRPr lang="en-US" altLang="zh-CN" sz="2000" b="1" dirty="0" smtClean="0"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000" b="1" dirty="0" smtClean="0">
                <a:latin typeface="+mn-ea"/>
              </a:rPr>
              <a:t>     蜻蜓打把荷叶伞，蝴蝶戴顶花凉帽</a:t>
            </a:r>
            <a:endParaRPr lang="zh-CN" altLang="en-US" sz="2000" b="1" dirty="0" smtClean="0"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000" b="1" dirty="0" smtClean="0">
                <a:latin typeface="+mn-ea"/>
              </a:rPr>
              <a:t>     野免藏，松鼠逃，只有禾苗拍手笑。                                                                                                             </a:t>
            </a:r>
            <a:endParaRPr lang="zh-CN" altLang="en-US" sz="2000" b="1" dirty="0" smtClean="0"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4077072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2000" b="1" smtClean="0">
                <a:solidFill>
                  <a:srgbClr val="FF0000"/>
                </a:solidFill>
                <a:latin typeface="+mn-ea"/>
              </a:rPr>
              <a:t>                                                                 </a:t>
            </a:r>
            <a:endParaRPr lang="en-US" altLang="zh-CN" sz="2000" b="1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en-US" altLang="zh-CN" sz="2000" b="1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zh-CN" altLang="en-US" sz="2000" smtClean="0">
                <a:solidFill>
                  <a:srgbClr val="FF0000"/>
                </a:solidFill>
                <a:latin typeface="+mn-ea"/>
              </a:rPr>
              <a:t>示例：</a:t>
            </a:r>
            <a:r>
              <a:rPr lang="zh-CN" altLang="en-US" sz="2000" smtClean="0">
                <a:latin typeface="+mn-ea"/>
              </a:rPr>
              <a:t>雨能滋润庄稼，能使炎热的夏季变得凉爽，能使花草树木生长，能缓解干旱，是人类的好朋友。</a:t>
            </a:r>
            <a:endParaRPr lang="zh-CN" altLang="en-US" sz="2000" smtClean="0">
              <a:latin typeface="+mn-ea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63400" y="105156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907704" y="4365104"/>
            <a:ext cx="6048672" cy="2360103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9512" y="836712"/>
            <a:ext cx="2191888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99592" y="1628800"/>
            <a:ext cx="7056784" cy="26956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zh-CN" altLang="en-US" b="1" dirty="0" smtClean="0">
                <a:latin typeface="+mn-ea"/>
              </a:rPr>
              <a:t>    人类离不开水    </a:t>
            </a:r>
            <a:r>
              <a:rPr lang="zh-CN" altLang="en-US" dirty="0" smtClean="0">
                <a:latin typeface="+mn-ea"/>
              </a:rPr>
              <a:t>地球上生命的起源与水有着密切的关系。水是生命的源泉，人类赖以生存和发展的最重要的物质资源之一。如果没有水，那么这个星球上不可能有今天人类生命和其他一切生物的存在。人体内含有大量的水分。没有水，营养不能被吸收；氧气不能运到所需部位；养料和激素也不能到达它们的作用部位；废物不能排出，新陈代谢停止，人类将会死亡。此外，人们也利用水来烧饭、洗衣服、灌溉等。因此，人的生命一刻也离不开水。</a:t>
            </a:r>
            <a:endParaRPr lang="zh-CN" altLang="en-US" dirty="0" smtClean="0">
              <a:latin typeface="+mn-ea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1484784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836712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55576" y="1988840"/>
            <a:ext cx="7272808" cy="433192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5520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1560" y="1412776"/>
            <a:ext cx="7451556" cy="2974058"/>
          </a:xfrm>
          <a:prstGeom prst="rect">
            <a:avLst/>
          </a:prstGeom>
          <a:noFill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9552" y="4437112"/>
            <a:ext cx="7632848" cy="144016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85520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27584" y="1340768"/>
            <a:ext cx="7449441" cy="446449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067944" y="1052736"/>
            <a:ext cx="2811468" cy="20162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85520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会认的字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7089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重点字词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11560" y="1412776"/>
            <a:ext cx="1462345" cy="122413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67544" y="3212976"/>
            <a:ext cx="7920880" cy="1938992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3600"/>
              </a:lnSpc>
            </a:pPr>
            <a:endParaRPr lang="en-US" altLang="zh-CN" sz="22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2200" b="1" smtClean="0">
                <a:latin typeface="+mn-ea"/>
                <a:cs typeface="Arial Unicode MS" pitchFamily="34" charset="-122"/>
              </a:rPr>
              <a:t>     méi</a:t>
            </a:r>
            <a:r>
              <a:rPr lang="zh-CN" altLang="en-US" sz="2200" b="1" smtClean="0">
                <a:latin typeface="+mn-ea"/>
              </a:rPr>
              <a:t>（没有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）      </a:t>
            </a:r>
            <a:r>
              <a:rPr lang="en-US" altLang="zh-CN" sz="2200" b="1" err="1" smtClean="0">
                <a:latin typeface="+mn-ea"/>
                <a:cs typeface="Arial Unicode MS" pitchFamily="34" charset="-122"/>
              </a:rPr>
              <a:t>bēn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</a:t>
            </a:r>
            <a:r>
              <a:rPr lang="zh-CN" altLang="en-US" sz="2200" b="1" smtClean="0">
                <a:latin typeface="+mn-ea"/>
              </a:rPr>
              <a:t>奔跑）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        </a:t>
            </a:r>
            <a:r>
              <a:rPr lang="en-US" altLang="zh-CN" sz="2200" b="1" err="1" smtClean="0">
                <a:latin typeface="+mn-ea"/>
                <a:cs typeface="Arial Unicode MS" pitchFamily="34" charset="-122"/>
              </a:rPr>
              <a:t>chōng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（冲毁）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</a:t>
            </a:r>
            <a:endParaRPr lang="en-US" altLang="zh-CN" sz="2200" b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zh-CN" altLang="en-US" sz="2200" b="1" smtClean="0">
                <a:latin typeface="+mn-ea"/>
                <a:cs typeface="Arial Unicode MS" pitchFamily="34" charset="-122"/>
              </a:rPr>
              <a:t> 没               奔                  冲</a:t>
            </a:r>
            <a:endParaRPr lang="en-US" altLang="zh-CN" sz="2200" b="1" err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2200" b="1" smtClean="0">
                <a:latin typeface="+mn-ea"/>
                <a:cs typeface="Arial Unicode MS" pitchFamily="34" charset="-122"/>
              </a:rPr>
              <a:t>     mò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（淹没）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   bèn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（投奔）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    chòng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（冲床）</a:t>
            </a:r>
            <a:endParaRPr lang="zh-CN" altLang="en-US" sz="2200" b="1" smtClean="0">
              <a:latin typeface="+mn-ea"/>
              <a:cs typeface="Arial Unicode MS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1560" y="321297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/>
              <a:t>多音字</a:t>
            </a:r>
            <a:endParaRPr lang="zh-CN" altLang="en-US" sz="2400" b="1"/>
          </a:p>
        </p:txBody>
      </p:sp>
      <p:sp>
        <p:nvSpPr>
          <p:cNvPr id="14" name="左大括号 13"/>
          <p:cNvSpPr/>
          <p:nvPr/>
        </p:nvSpPr>
        <p:spPr>
          <a:xfrm>
            <a:off x="1043608" y="4005064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左大括号 14"/>
          <p:cNvSpPr/>
          <p:nvPr/>
        </p:nvSpPr>
        <p:spPr>
          <a:xfrm>
            <a:off x="3419872" y="4077072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左大括号 15"/>
          <p:cNvSpPr/>
          <p:nvPr/>
        </p:nvSpPr>
        <p:spPr>
          <a:xfrm>
            <a:off x="6228184" y="4077072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611560" y="98072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句子分析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87624" y="1700808"/>
            <a:ext cx="684076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dirty="0" smtClean="0">
                <a:latin typeface="+mn-ea"/>
              </a:rPr>
              <a:t>    有时候我很温和，有时候我却很暴躁。</a:t>
            </a:r>
            <a:endParaRPr lang="zh-CN" altLang="en-US" b="1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en-US" altLang="zh-CN" b="1" dirty="0" smtClean="0">
                <a:latin typeface="+mn-ea"/>
              </a:rPr>
              <a:t>   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  <a:latin typeface="+mn-ea"/>
              </a:rPr>
              <a:t>温和”和“暴躁”两个拟人化的词语概括地写出水既能给人带来好处，又能给人带来灾难。</a:t>
            </a:r>
            <a:endParaRPr lang="en-US" altLang="zh-CN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b="1" dirty="0" smtClean="0">
                <a:latin typeface="+mn-ea"/>
              </a:rPr>
              <a:t>     我会变。太阳一晒，我就变成汽。升到天空，我又变成无数极小极小的点儿，连成一片，在空中飘浮。有时候我穿着白衣服，有时候我穿着黑衣服，早晨和傍晚我又把红袍披在身上。人们叫我“云”。</a:t>
            </a:r>
            <a:endParaRPr lang="en-US" altLang="zh-CN" b="1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zh-CN" altLang="en-US" b="1" dirty="0" smtClean="0">
                <a:solidFill>
                  <a:srgbClr val="FF0000"/>
                </a:solidFill>
                <a:latin typeface="+mn-ea"/>
              </a:rPr>
              <a:t>这句话连用两个“有时候”，写出空中云的两种形态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——</a:t>
            </a:r>
            <a:r>
              <a:rPr lang="zh-CN" altLang="en-US" b="1" dirty="0" smtClean="0">
                <a:solidFill>
                  <a:srgbClr val="FF0000"/>
                </a:solidFill>
                <a:latin typeface="+mn-ea"/>
              </a:rPr>
              <a:t>白云和乌云。“红袍”形象地写出朝霞和晚霞的绚丽。</a:t>
            </a:r>
            <a:endParaRPr lang="zh-CN" altLang="en-US" b="1" dirty="0" smtClean="0">
              <a:latin typeface="+mn-ea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15816" y="872784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15616" y="1772816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段落划分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59632" y="2409269"/>
            <a:ext cx="6840760" cy="2862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写水变成云的过程。</a:t>
            </a: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写水在遇冷之后的形态变化。</a:t>
            </a: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第三部分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写水的利与害以及人们正在想办法治理水害。</a:t>
            </a: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第四部分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以疑问句的形式结尾，照应了文题，使文章结构更完整。</a:t>
            </a:r>
            <a:endParaRPr lang="zh-CN" altLang="en-US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95536" y="800776"/>
            <a:ext cx="2191892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65827" y="3501008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827584" y="4149080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    本文以朴实而生动的语言，讲述了水的变化及其带来的利与害。要想让水全心全意地为人类服务，我们还需要更了解水、保护水资源。</a:t>
            </a:r>
            <a:endParaRPr lang="zh-CN" altLang="en-US" sz="2000" dirty="0" smtClean="0">
              <a:latin typeface="+mn-ea"/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99592" y="1484784"/>
            <a:ext cx="7056784" cy="194421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2545</Words>
  <Application>WPS 演示</Application>
  <PresentationFormat>全屏显示(4:3)</PresentationFormat>
  <Paragraphs>178</Paragraphs>
  <Slides>19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Arial Unicode MS</vt:lpstr>
      <vt:lpstr>Arial Unicode MS</vt:lpstr>
      <vt:lpstr>Calibri</vt:lpstr>
      <vt:lpstr>黑体</vt:lpstr>
      <vt:lpstr>楷体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2022-07-15T12:03:00Z</cp:lastPrinted>
  <dcterms:created xsi:type="dcterms:W3CDTF">2022-07-15T12:03:00Z</dcterms:created>
  <dcterms:modified xsi:type="dcterms:W3CDTF">2023-10-21T06:15:05Z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7F5C33E705004FD88A6CED56D957BA2D_12</vt:lpwstr>
  </property>
  <property fmtid="{D5CDD505-2E9C-101B-9397-08002B2CF9AE}" pid="3" name="KSOProductBuildVer">
    <vt:lpwstr>2052-12.1.0.15712</vt:lpwstr>
  </property>
</Properties>
</file>