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20"/>
  </p:handoutMasterIdLst>
  <p:sldIdLst>
    <p:sldId id="361" r:id="rId3"/>
    <p:sldId id="284" r:id="rId4"/>
    <p:sldId id="287" r:id="rId6"/>
    <p:sldId id="285" r:id="rId7"/>
    <p:sldId id="321" r:id="rId8"/>
    <p:sldId id="333" r:id="rId9"/>
    <p:sldId id="291" r:id="rId10"/>
    <p:sldId id="290" r:id="rId11"/>
    <p:sldId id="322" r:id="rId12"/>
    <p:sldId id="323" r:id="rId13"/>
    <p:sldId id="334" r:id="rId14"/>
    <p:sldId id="325" r:id="rId15"/>
    <p:sldId id="292" r:id="rId16"/>
    <p:sldId id="296" r:id="rId17"/>
    <p:sldId id="297" r:id="rId18"/>
    <p:sldId id="362" r:id="rId19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1" userDrawn="1">
          <p15:clr>
            <a:srgbClr val="A4A3A4"/>
          </p15:clr>
        </p15:guide>
        <p15:guide id="2" pos="39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9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744" y="-294"/>
      </p:cViewPr>
      <p:guideLst>
        <p:guide orient="horz" pos="2351"/>
        <p:guide pos="392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02C96-67DE-44C4-B2F0-1C33926576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6B7E2-0617-4AC1-993F-2E58B2FF18A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C7E3C-B80D-431C-A389-5E64AAFA3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A933B-6254-454F-847F-E67E3AE5F36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1.png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2020081920260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77950" y="5201920"/>
            <a:ext cx="1454150" cy="1586865"/>
          </a:xfrm>
          <a:prstGeom prst="rect">
            <a:avLst/>
          </a:prstGeom>
        </p:spPr>
      </p:pic>
      <p:pic>
        <p:nvPicPr>
          <p:cNvPr id="8" name="图片 7" descr="2020081920260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26665" y="5906135"/>
            <a:ext cx="294640" cy="480695"/>
          </a:xfrm>
          <a:prstGeom prst="rect">
            <a:avLst/>
          </a:prstGeom>
        </p:spPr>
      </p:pic>
      <p:pic>
        <p:nvPicPr>
          <p:cNvPr id="9" name="图片 8" descr="2020081920260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20520" y="5494020"/>
            <a:ext cx="610870" cy="996950"/>
          </a:xfrm>
          <a:prstGeom prst="rect">
            <a:avLst/>
          </a:prstGeom>
        </p:spPr>
      </p:pic>
      <p:pic>
        <p:nvPicPr>
          <p:cNvPr id="10" name="图片 9" descr="2020081920260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31390" y="5604510"/>
            <a:ext cx="478790" cy="78232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0" y="1870075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华文中宋" panose="02010600040101010101" charset="-122"/>
                <a:ea typeface="华文中宋" panose="02010600040101010101" charset="-122"/>
              </a:rPr>
              <a:t>3.</a:t>
            </a:r>
            <a:r>
              <a:rPr lang="zh-CN" altLang="en-US" sz="7200" dirty="0">
                <a:latin typeface="字魂166号-趣味体" panose="00000500000000000000" charset="-122"/>
                <a:ea typeface="字魂166号-趣味体" panose="00000500000000000000" charset="-122"/>
              </a:rPr>
              <a:t>植物妈妈有办法</a:t>
            </a:r>
            <a:endParaRPr lang="zh-CN" altLang="en-US" sz="7200" dirty="0">
              <a:latin typeface="字魂166号-趣味体" panose="00000500000000000000" charset="-122"/>
              <a:ea typeface="字魂166号-趣味体" panose="0000050000000000000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1710" y="478155"/>
            <a:ext cx="48317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华文中宋" panose="02010600040101010101" charset="-122"/>
                <a:ea typeface="华文中宋" panose="02010600040101010101" charset="-122"/>
              </a:rPr>
              <a:t>部编版小学语文二年级上册</a:t>
            </a:r>
            <a:endParaRPr lang="zh-CN" altLang="en-US" sz="2800" dirty="0"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14" name="图片 13" descr="2020081920260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47520" y="5621020"/>
            <a:ext cx="610870" cy="9969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708 -0.120926 L 0.025104 -0.122593 L 0.030677 -0.124167 L 0.03625 -0.130741 L 0.041771 -0.134074 L 0.047344 -0.138981 L 0.052917 -0.145556 L 0.058438 -0.152222 L 0.064948 -0.158796 L 0.072344 -0.167037 L 0.077917 -0.173611 L 0.083438 -0.180185 L 0.08901 -0.186759 L 0.094583 -0.193333 L 0.100104 -0.201574 L 0.105677 -0.209815 L 0.112135 -0.218056 L 0.117708 -0.22463 L 0.123281 -0.22787 L 0.12974 -0.23287 L 0.137135 -0.236111 L 0.143646 -0.241111 L 0.149167 -0.242685 L 0.1575 -0.244352 L 0.166771 -0.246019 L 0.175104 -0.246019 L 0.183437 -0.247685 L 0.190833 -0.250926 L 0.199167 -0.254259 L 0.20474 -0.255926 L 0.212135 -0.2575 L 0.219583 -0.264074 L 0.226042 -0.267407 L 0.2325 -0.272315 L 0.238073 -0.275648 L 0.244583 -0.280556 L 0.250104 -0.285556 L 0.255677 -0.28713 L 0.26125 -0.293704 L 0.267708 -0.298704 L 0.273281 -0.301944 L 0.27974 -0.306944 L 0.287135 -0.311852 L 0.293646 -0.316759 L 0.299167 -0.321759 L 0.306615 -0.326667 L 0.313073 -0.331574 L 0.320469 -0.334907 L 0.326979 -0.339815 L 0.3325 -0.344815 L 0.33901 -0.351389 L 0.345469 -0.35963 L 0.352917 -0.366204 L 0.358438 -0.372778 L 0.364948 -0.381019 L 0.372344 -0.389259 L 0.378802 -0.397407 L 0.385312 -0.402407 L 0.392708 -0.412222 L 0.400104 -0.42213 L 0.405677 -0.43037 L 0.41125 -0.438611 L 0.416771 -0.448519 L 0.421406 -0.458333 L 0.425104 -0.468241 L 0.430677 -0.474815 L 0.437135 -0.481389 L 0.443646 -0.48963 L 0.449167 -0.496204 L 0.45474 -0.502778 L 0.460312 -0.511019 L 0.465833 -0.517593 L 0.471406 -0.525833" pathEditMode="relative" ptsTypes="">
                                      <p:cBhvr>
                                        <p:cTn id="1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708 -0.058704 L 0.023229 -0.058704 L 0.030677 -0.063611 L 0.037135 -0.066944 L 0.043646 -0.073519 L 0.049167 -0.081759 L 0.05474 -0.093241 L 0.059375 -0.103148 L 0.063073 -0.113056 L 0.068646 -0.121296 L 0.072344 -0.131111 L 0.076042 -0.141019 L 0.081562 -0.154167 L 0.087135 -0.165741 L 0.092708 -0.177222 L 0.097344 -0.188796 L 0.102865 -0.200278 L 0.108438 -0.211759 L 0.114896 -0.225 L 0.118646 -0.236481 L 0.123229 -0.246389 L 0.128802 -0.259537 L 0.134375 -0.272685 L 0.140833 -0.285833 L 0.146406 -0.295741 L 0.150104 -0.305648 L 0.153802 -0.315463 L 0.1575 -0.327037 L 0.160313 -0.338519 L 0.161198 -0.350093 L 0.162135 -0.363241 L 0.164896 -0.376389 L 0.166771 -0.387963 L 0.167708 -0.397778 L 0.168646 -0.407685 L 0.170469 -0.417593 L 0.171406 -0.429074 L 0.172344 -0.445556 L 0.174167 -0.457037 L 0.176042 -0.466944 L 0.17974 -0.480093 L 0.183437 -0.491667 L 0.187135 -0.504815 L 0.192708 -0.516296 L 0.195469 -0.526204 L 0.201042 -0.537685 L 0.205677 -0.547593 L 0.211198 -0.554167 L 0.216771 -0.560741 L 0.223229 -0.570648 L 0.228802 -0.577222 L 0.233437 -0.58713 L 0.237135 -0.596944 L 0.242708 -0.606852 L 0.248229 -0.613426 L 0.253802 -0.621667 L 0.259375 -0.629907 L 0.265833 -0.636481 L 0.271406 -0.643056 L 0.276979 -0.646389 L 0.283437 -0.652963 L 0.289896 -0.656204 L 0.297344 -0.66287 L 0.303802 -0.669444 L 0.309375 -0.671019 L 0.314896 -0.677685 L 0.322344 -0.684259 L 0.32974 -0.689167" pathEditMode="relative" ptsTypes="">
                                      <p:cBhvr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426 -0.088611 L -0.031093 -0.093518 L -0.025572 -0.096851 L -0.015364 -0.105092 L -0.009791 -0.108333 L -0.001458 -0.114907 L 0.004063 -0.121573 L 0.008699 -0.133055 L 0.012396 -0.144536 L 0.014272 -0.154444 L 0.017032 -0.166018 L 0.02073 -0.180833 L 0.023542 -0.193981 L 0.026303 -0.205462 L 0.02724 -0.215371 L 0.02724 -0.225277 L 0.030001 -0.235092 L 0.030938 -0.245 L 0.033699 -0.254907 L 0.035574 -0.264722 L 0.038334 -0.274629 L 0.040209 -0.284536 L 0.043907 -0.294351 L 0.046667 -0.30426 L 0.050365 -0.31574 L 0.055001 -0.325649 L 0.059636 -0.337129 L 0.065209 -0.347037 L 0.068907 -0.358611 L 0.072605 -0.368425 L 0.078126 -0.378334 L 0.082761 -0.38824 L 0.088334 -0.396388 L 0.09573 -0.404629 L 0.101303 -0.409629 L 0.106876 -0.416203 L 0.112396 -0.421111 L 0.117969 -0.427685 L 0.123542 -0.432685 L 0.129063 -0.437592 L 0.135574 -0.445833 L 0.142032 -0.45074 L 0.147605 -0.457314 L 0.154063 -0.462314 L 0.159636 -0.468888 L 0.166094 -0.473797 L 0.171667 -0.477129 L 0.178126 -0.482036 L 0.184636 -0.485277 L 0.191094 -0.490277 L 0.198542 -0.493519 L 0.205001 -0.496851 L 0.212396 -0.498518 L 0.218907 -0.500092 L 0.230001 -0.505092 L 0.242032 -0.509999 L 0.253126 -0.513333 L 0.263334 -0.51824 L 0.273542 -0.521574 L 0.281876 -0.524814 L 0.289271 -0.526481 L 0.296667 -0.529722 L 0.304063 -0.533056 L 0.309636 -0.533056 L 0.315209 -0.536388 L 0.322605 -0.539629 L 0.330001 -0.541297 L 0.338334 -0.544536 L 0.346667 -0.54787 L 0.353126 -0.549536 L 0.361459 -0.552777 L 0.368907 -0.556111 L 0.376303 -0.557777 L 0.381876 -0.561018 L 0.388334 -0.564351 L 0.394792 -0.569259 L 0.400365 -0.572592 L 0.406876 -0.577499 L 0.412397 -0.582407 L 0.418907 -0.58574 L 0.426303 -0.592314 L 0.432761 -0.593981 L 0.442969 -0.602222 L 0.448542 -0.605462 L 0.455938 -0.612036 L 0.462396 -0.617036 L 0.469792 -0.621944 L 0.476303 -0.626851 L 0.482761 -0.630185 L 0.488334 -0.635092 L 0.493907 -0.640092" pathEditMode="relative" rAng="0" ptsTypes="">
                                      <p:cBhvr>
                                        <p:cTn id="1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00" y="-275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873 -0.031119 L 0.054506 -0.037313 L 0.06155 -0.041522 L 0.074576 -0.051927 L 0.081686 -0.056019 L 0.09232 -0.064319 L 0.099364 -0.072736 L 0.105279 -0.087233 L 0.109997 -0.101729 L 0.112391 -0.114239 L 0.115913 -0.128852 L 0.120631 -0.147557 L 0.124219 -0.164157 L 0.127742 -0.178654 L 0.128937 -0.191163 L 0.128937 -0.203672 L 0.13246 -0.216065 L 0.133656 -0.228573 L 0.137178 -0.241083 L 0.139572 -0.253475 L 0.143092 -0.265983 L 0.145486 -0.278492 L 0.150204 -0.290884 L 0.153726 -0.303393 L 0.158444 -0.31789 L 0.164359 -0.330399 L 0.170274 -0.344895 L 0.177385 -0.357404 L 0.182103 -0.372019 L 0.186822 -0.38441 L 0.193866 -0.396919 L 0.199781 -0.409428 L 0.206892 -0.419715 L 0.216329 -0.430121 L 0.22344 -0.436433 L 0.230551 -0.444734 L 0.237594 -0.450931 L 0.244705 -0.459231 L 0.251817 -0.465543 L 0.258861 -0.471739 L 0.267169 -0.482145 L 0.27541 -0.48834 L 0.28252 -0.49664 L 0.29076 -0.502953 L 0.297872 -0.511254 L 0.306112 -0.517451 L 0.313223 -0.521658 L 0.321464 -0.527854 L 0.329771 -0.531946 L 0.338011 -0.538259 L 0.347515 -0.542351 L 0.355756 -0.546559 L 0.365192 -0.548664 L 0.3735 -0.550651 L 0.387656 -0.556964 L 0.403007 -0.56316 L 0.417163 -0.567369 L 0.430188 -0.573565 L 0.443213 -0.577775 L 0.453847 -0.581865 L 0.463283 -0.58397 L 0.47272 -0.588063 L 0.482157 -0.59227 L 0.489268 -0.59227 L 0.49638 -0.596478 L 0.505816 -0.600571 L 0.515253 -0.602675 L 0.525887 -0.606766 L 0.536519 -0.610975 L 0.54476 -0.61308 L 0.555393 -0.617171 L 0.564896 -0.621381 L 0.574333 -0.623484 L 0.581445 -0.627576 L 0.589685 -0.631784 L 0.597925 -0.637981 L 0.605036 -0.642189 L 0.613344 -0.648384 L 0.620389 -0.654582 L 0.628696 -0.65879 L 0.638133 -0.66709 L 0.646373 -0.669195 L 0.659398 -0.6796 L 0.666509 -0.68369 L 0.675946 -0.69199 L 0.684186 -0.698304 L 0.693624 -0.704501 L 0.701931 -0.710696 L 0.710172 -0.714905 L 0.717283 -0.721101 L 0.724393 -0.727414" pathEditMode="relative" rAng="0" ptsTypes="">
                                      <p:cBhvr>
                                        <p:cTn id="1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00" y="-3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 rot="10800000" flipV="1">
            <a:off x="3982720" y="11131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5441315" y="1938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7269480" y="146367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659823" y="1600200"/>
            <a:ext cx="5607050" cy="20250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buNone/>
            </a:pP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苍耳妈妈有个好办法，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buNone/>
            </a:pP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她给孩子穿上带刺的铠甲。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buNone/>
            </a:pP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只要</a:t>
            </a:r>
            <a:r>
              <a:rPr lang="zh-CN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挂住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动物的皮毛，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buNone/>
            </a:pP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孩子们就能去田野、山洼。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468880" y="3900170"/>
            <a:ext cx="2768600" cy="2249488"/>
          </a:xfrm>
          <a:prstGeom prst="ellipse">
            <a:avLst/>
          </a:prstGeom>
          <a:blipFill dpi="0" rotWithShape="1">
            <a:blip r:embed="rId1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7068820" y="3839845"/>
            <a:ext cx="2849880" cy="2369820"/>
          </a:xfrm>
          <a:prstGeom prst="ellipse">
            <a:avLst/>
          </a:prstGeom>
          <a:blipFill dpi="0" rotWithShape="1">
            <a:blip r:embed="rId2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2071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 rot="10800000" flipV="1">
            <a:off x="3982720" y="11131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5441315" y="1938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7269480" y="146367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490913" y="1600200"/>
            <a:ext cx="5607050" cy="20250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buNone/>
            </a:pP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豌豆妈妈更有办法，	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buNone/>
            </a:pP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她让豆荚晒在太阳底下。	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buNone/>
            </a:pP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啪的一声，豆荚</a:t>
            </a:r>
            <a:r>
              <a:rPr lang="zh-CN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炸开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buNone/>
            </a:pP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孩子们就</a:t>
            </a:r>
            <a:r>
              <a:rPr lang="zh-CN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蹦着跳着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离开妈妈。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299970" y="3900170"/>
            <a:ext cx="2768600" cy="2249488"/>
          </a:xfrm>
          <a:prstGeom prst="ellipse">
            <a:avLst/>
          </a:prstGeom>
          <a:blipFill dpi="0" rotWithShape="1">
            <a:blip r:embed="rId1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6" name="图片 5" descr="timg (3)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41135" y="3721735"/>
            <a:ext cx="3606800" cy="23329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2071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 rot="10800000" flipV="1">
            <a:off x="3982720" y="11131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5441315" y="1938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7269480" y="146367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8195" name="矩形 13"/>
          <p:cNvSpPr/>
          <p:nvPr/>
        </p:nvSpPr>
        <p:spPr>
          <a:xfrm>
            <a:off x="2351723" y="2069465"/>
            <a:ext cx="7848600" cy="3046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课文共有（   ）个小节。写的是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　   　）（　　）（　  ）3种有办法的植物妈妈，只要我们（  　    　）还会发现许许多多的知识。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41950" y="2284095"/>
            <a:ext cx="42100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01925" y="2968625"/>
            <a:ext cx="17843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蒲公英</a:t>
            </a:r>
            <a:endParaRPr lang="zh-CN" altLang="en-US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88523" y="2968625"/>
            <a:ext cx="9956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苍耳</a:t>
            </a:r>
            <a:endParaRPr lang="zh-CN" altLang="en-US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69990" y="2968625"/>
            <a:ext cx="9956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豌豆</a:t>
            </a:r>
            <a:endParaRPr lang="zh-CN" altLang="en-US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61430" y="3735070"/>
            <a:ext cx="199834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仔细观察</a:t>
            </a:r>
            <a:endParaRPr lang="zh-CN" altLang="en-US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波形 3"/>
          <p:cNvSpPr/>
          <p:nvPr/>
        </p:nvSpPr>
        <p:spPr>
          <a:xfrm>
            <a:off x="918210" y="561658"/>
            <a:ext cx="2106613" cy="703263"/>
          </a:xfrm>
          <a:prstGeom prst="wave">
            <a:avLst>
              <a:gd name="adj1" fmla="val 8660"/>
              <a:gd name="adj2" fmla="val 1515"/>
            </a:avLst>
          </a:prstGeom>
          <a:solidFill>
            <a:srgbClr val="9DB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solidFill>
                  <a:srgbClr val="FEFEF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内容小结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solidFill>
                <a:srgbClr val="FEFEF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9" name="图片 8" descr="2020081920214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7155" y="0"/>
            <a:ext cx="1409065" cy="1524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6" grpId="0"/>
      <p:bldP spid="8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202008192026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565" y="79375"/>
            <a:ext cx="2917825" cy="1557655"/>
          </a:xfrm>
          <a:prstGeom prst="rect">
            <a:avLst/>
          </a:prstGeom>
        </p:spPr>
      </p:pic>
      <p:sp>
        <p:nvSpPr>
          <p:cNvPr id="61" name="文本框 66"/>
          <p:cNvSpPr txBox="1">
            <a:spLocks noChangeArrowheads="1"/>
          </p:cNvSpPr>
          <p:nvPr/>
        </p:nvSpPr>
        <p:spPr bwMode="auto">
          <a:xfrm>
            <a:off x="335280" y="191135"/>
            <a:ext cx="302260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spc="30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  <a:sym typeface="+mn-ea"/>
              </a:rPr>
              <a:t>当堂测评</a:t>
            </a:r>
            <a:endParaRPr lang="zh-CN" altLang="en-US" sz="3600" b="1" spc="30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charset="-122"/>
              <a:ea typeface="华文中宋" panose="02010600040101010101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 rot="10800000" flipV="1">
            <a:off x="3982720" y="11131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5441315" y="1938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 rot="10800000" flipV="1">
            <a:off x="7269480" y="146367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24" name="矩形 2"/>
          <p:cNvSpPr/>
          <p:nvPr/>
        </p:nvSpPr>
        <p:spPr>
          <a:xfrm>
            <a:off x="3322955" y="2090738"/>
            <a:ext cx="45720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读拼音，写词语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2947035" y="2091055"/>
            <a:ext cx="7560945" cy="3596640"/>
          </a:xfrm>
          <a:prstGeom prst="roundRect">
            <a:avLst/>
          </a:prstGeom>
          <a:noFill/>
          <a:ln>
            <a:solidFill>
              <a:srgbClr val="E5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2848928" y="2647633"/>
            <a:ext cx="828198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m"/>
              <a:defRPr sz="20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zypyyb" panose="02010600060101010101" pitchFamily="2" charset="-122"/>
                <a:ea typeface="zypyyb" panose="02010600060101010101" pitchFamily="2" charset="-122"/>
                <a:cs typeface="+mn-cs"/>
              </a:rPr>
              <a:t>  </a:t>
            </a:r>
            <a:r>
              <a:rPr kumimoji="0" lang="en-US" altLang="zh-CN" sz="240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bàn fǎ      rú guǒ    gào bié   sì hǎi wéi jiā </a:t>
            </a:r>
            <a:endParaRPr kumimoji="0" lang="en-US" altLang="zh-CN" sz="240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039745" y="4016375"/>
            <a:ext cx="8496300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m"/>
              <a:defRPr sz="20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40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chū fā      pí máo      nà lǐ      zhī shi</a:t>
            </a:r>
            <a:r>
              <a:rPr kumimoji="0" lang="en-US" altLang="zh-CN" sz="2400" b="0" i="0" u="none" strike="noStrike" kern="1200" cap="none" spc="0" normalizeH="0" baseline="0" noProof="0" err="1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19" name="Rectangle 2"/>
          <p:cNvSpPr/>
          <p:nvPr/>
        </p:nvSpPr>
        <p:spPr>
          <a:xfrm>
            <a:off x="2849245" y="3298825"/>
            <a:ext cx="85940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          ）     （        ）   （        ）   （                  ）</a:t>
            </a:r>
            <a:endParaRPr lang="zh-CN" altLang="en-US" sz="24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2"/>
          <p:cNvSpPr/>
          <p:nvPr/>
        </p:nvSpPr>
        <p:spPr>
          <a:xfrm>
            <a:off x="2849245" y="4747260"/>
            <a:ext cx="85940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          ）   （        ）    （          ）   （            ）</a:t>
            </a:r>
            <a:endParaRPr lang="zh-CN" altLang="en-US" sz="24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3296603" y="3372803"/>
            <a:ext cx="1079500" cy="570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Tx/>
              <a:buBlip>
                <a:blip r:embed="rId2"/>
              </a:buBlip>
              <a:defRPr sz="2000" kern="1200">
                <a:solidFill>
                  <a:srgbClr val="1A93C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 sz="1600" kern="12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30000"/>
              </a:lnSpc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</a:rPr>
              <a:t>办法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5216208" y="3373120"/>
            <a:ext cx="1079500" cy="570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Tx/>
              <a:buBlip>
                <a:blip r:embed="rId2"/>
              </a:buBlip>
              <a:defRPr sz="2000" kern="1200">
                <a:solidFill>
                  <a:srgbClr val="1A93C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 sz="1600" kern="12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30000"/>
              </a:lnSpc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</a:rPr>
              <a:t>如果</a:t>
            </a:r>
            <a:endParaRPr lang="zh-CN" altLang="en-US" sz="3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6815138" y="3373120"/>
            <a:ext cx="1079500" cy="570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Tx/>
              <a:buBlip>
                <a:blip r:embed="rId2"/>
              </a:buBlip>
              <a:defRPr sz="2000" kern="1200">
                <a:solidFill>
                  <a:srgbClr val="1A93C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 sz="1600" kern="12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30000"/>
              </a:lnSpc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</a:rPr>
              <a:t>告别</a:t>
            </a:r>
            <a:endParaRPr lang="zh-CN" altLang="en-US" sz="3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"/>
          <p:cNvSpPr txBox="1"/>
          <p:nvPr/>
        </p:nvSpPr>
        <p:spPr>
          <a:xfrm>
            <a:off x="8496935" y="3373120"/>
            <a:ext cx="1744980" cy="5708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Tx/>
              <a:buBlip>
                <a:blip r:embed="rId2"/>
              </a:buBlip>
              <a:defRPr sz="2000" kern="1200">
                <a:solidFill>
                  <a:srgbClr val="1A93C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 sz="1600" kern="12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30000"/>
              </a:lnSpc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</a:rPr>
              <a:t>四海为家</a:t>
            </a:r>
            <a:endParaRPr lang="zh-CN" altLang="en-US" sz="3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1"/>
          <p:cNvSpPr txBox="1"/>
          <p:nvPr/>
        </p:nvSpPr>
        <p:spPr>
          <a:xfrm>
            <a:off x="3388678" y="4783773"/>
            <a:ext cx="1079500" cy="570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Tx/>
              <a:buBlip>
                <a:blip r:embed="rId2"/>
              </a:buBlip>
              <a:defRPr sz="2000" kern="1200">
                <a:solidFill>
                  <a:srgbClr val="1A93C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 sz="1600" kern="12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30000"/>
              </a:lnSpc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</a:rPr>
              <a:t>出发</a:t>
            </a:r>
            <a:endParaRPr lang="zh-CN" altLang="en-US" sz="3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1"/>
          <p:cNvSpPr txBox="1"/>
          <p:nvPr/>
        </p:nvSpPr>
        <p:spPr>
          <a:xfrm>
            <a:off x="5068888" y="4784090"/>
            <a:ext cx="1079500" cy="570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Tx/>
              <a:buBlip>
                <a:blip r:embed="rId2"/>
              </a:buBlip>
              <a:defRPr sz="2000" kern="1200">
                <a:solidFill>
                  <a:srgbClr val="1A93C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 sz="1600" kern="12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30000"/>
              </a:lnSpc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</a:rPr>
              <a:t>皮毛</a:t>
            </a:r>
            <a:endParaRPr lang="zh-CN" altLang="en-US" sz="3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文本框 1"/>
          <p:cNvSpPr txBox="1"/>
          <p:nvPr/>
        </p:nvSpPr>
        <p:spPr>
          <a:xfrm>
            <a:off x="6864033" y="4783773"/>
            <a:ext cx="1079500" cy="570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Tx/>
              <a:buBlip>
                <a:blip r:embed="rId2"/>
              </a:buBlip>
              <a:defRPr sz="2000" kern="1200">
                <a:solidFill>
                  <a:srgbClr val="1A93C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 sz="1600" kern="12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30000"/>
              </a:lnSpc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</a:rPr>
              <a:t>那里</a:t>
            </a:r>
            <a:endParaRPr lang="zh-CN" altLang="en-US" sz="3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文本框 1"/>
          <p:cNvSpPr txBox="1"/>
          <p:nvPr/>
        </p:nvSpPr>
        <p:spPr>
          <a:xfrm>
            <a:off x="8692198" y="4784090"/>
            <a:ext cx="1079500" cy="570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Tx/>
              <a:buBlip>
                <a:blip r:embed="rId2"/>
              </a:buBlip>
              <a:defRPr sz="2000" kern="1200">
                <a:solidFill>
                  <a:srgbClr val="1A93C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 sz="1600" kern="12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30000"/>
              </a:lnSpc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</a:rPr>
              <a:t>知识</a:t>
            </a:r>
            <a:endParaRPr lang="zh-CN" altLang="en-US" sz="3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24" grpId="0"/>
      <p:bldP spid="28" grpId="0" animBg="1"/>
      <p:bldP spid="6" grpId="0"/>
      <p:bldP spid="2" grpId="0"/>
      <p:bldP spid="34819" grpId="0"/>
      <p:bldP spid="8" grpId="0"/>
      <p:bldP spid="9" grpId="0"/>
      <p:bldP spid="11" grpId="0"/>
      <p:bldP spid="12" grpId="0"/>
      <p:bldP spid="13" grpId="0"/>
      <p:bldP spid="23" grpId="0"/>
      <p:bldP spid="30" grpId="0"/>
      <p:bldP spid="37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 rot="10800000" flipV="1">
            <a:off x="3982720" y="11131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5441315" y="1938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7269480" y="146367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 rot="10800000" flipV="1">
            <a:off x="4109720" y="12401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 rot="10800000" flipV="1">
            <a:off x="5568315" y="2065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 rot="10800000" flipV="1">
            <a:off x="7396480" y="159067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415540" y="1743710"/>
            <a:ext cx="7156450" cy="3371850"/>
          </a:xfrm>
          <a:prstGeom prst="roundRect">
            <a:avLst/>
          </a:prstGeom>
          <a:noFill/>
          <a:ln>
            <a:solidFill>
              <a:srgbClr val="E5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5" name="矩形 19"/>
          <p:cNvSpPr/>
          <p:nvPr/>
        </p:nvSpPr>
        <p:spPr>
          <a:xfrm>
            <a:off x="2903220" y="1819275"/>
            <a:ext cx="517906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照样子，写词语。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254375" y="3934460"/>
            <a:ext cx="19621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明明白白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417820" y="3230245"/>
            <a:ext cx="145478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干干净净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442585" y="3934460"/>
            <a:ext cx="195389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平平安安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54375" y="3230245"/>
            <a:ext cx="162306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快快乐乐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Rectangle 2"/>
          <p:cNvSpPr/>
          <p:nvPr/>
        </p:nvSpPr>
        <p:spPr>
          <a:xfrm>
            <a:off x="2915285" y="2366963"/>
            <a:ext cx="6475095" cy="212280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许许多多（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AABB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式）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auto">
              <a:lnSpc>
                <a:spcPct val="20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（                ）（                ）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auto">
              <a:lnSpc>
                <a:spcPct val="20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                ）（                ）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25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253730" y="1436688"/>
            <a:ext cx="1549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 rot="10800000" flipV="1">
            <a:off x="3982720" y="11131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5441315" y="1938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 rot="10800000" flipV="1">
            <a:off x="4109720" y="12401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 rot="10800000" flipV="1">
            <a:off x="5568315" y="2065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 rot="10800000" flipV="1">
            <a:off x="7396480" y="159067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35842" name="Text Box 3"/>
          <p:cNvSpPr txBox="1"/>
          <p:nvPr/>
        </p:nvSpPr>
        <p:spPr>
          <a:xfrm>
            <a:off x="3057525" y="1776730"/>
            <a:ext cx="748411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用划线的词语造句。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43" name="矩形 8"/>
          <p:cNvSpPr/>
          <p:nvPr/>
        </p:nvSpPr>
        <p:spPr>
          <a:xfrm>
            <a:off x="2645410" y="2477770"/>
            <a:ext cx="693229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）孩子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已经长大，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就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得告别妈妈，四海为家。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______________________________________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只要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有风轻轻吹过，孩子们</a:t>
            </a:r>
            <a:r>
              <a:rPr lang="zh-CN" altLang="en-US" sz="2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就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乘着风纷纷出发。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______________________________________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644775" y="1590040"/>
            <a:ext cx="6680835" cy="4457700"/>
          </a:xfrm>
          <a:prstGeom prst="roundRect">
            <a:avLst/>
          </a:prstGeom>
          <a:noFill/>
          <a:ln>
            <a:solidFill>
              <a:srgbClr val="E5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35847" name="图片 3" descr="C:\Users\Administrator\Desktop\timg (4).jpgtimg (4)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14560" y="148590"/>
            <a:ext cx="2279650" cy="23355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10"/>
          <p:cNvSpPr/>
          <p:nvPr/>
        </p:nvSpPr>
        <p:spPr>
          <a:xfrm>
            <a:off x="3061970" y="3588702"/>
            <a:ext cx="45116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如果明天不下雨，我们就去爬山。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046095" y="5208905"/>
            <a:ext cx="42227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l"/>
            <a:r>
              <a:rPr lang="zh-CN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只要认真学习，就会获得知识。</a:t>
            </a:r>
            <a:endParaRPr lang="zh-CN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2008192022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33805" y="3020060"/>
            <a:ext cx="1866900" cy="1828800"/>
          </a:xfrm>
          <a:prstGeom prst="rect">
            <a:avLst/>
          </a:prstGeom>
        </p:spPr>
      </p:pic>
      <p:sp>
        <p:nvSpPr>
          <p:cNvPr id="5" name="对角圆角矩形 4"/>
          <p:cNvSpPr/>
          <p:nvPr/>
        </p:nvSpPr>
        <p:spPr>
          <a:xfrm>
            <a:off x="2230120" y="1148715"/>
            <a:ext cx="7732395" cy="3330575"/>
          </a:xfrm>
          <a:prstGeom prst="round2DiagRect">
            <a:avLst/>
          </a:prstGeom>
          <a:noFill/>
          <a:ln w="12700" cmpd="sng">
            <a:solidFill>
              <a:srgbClr val="92D05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202008192021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3515" y="194310"/>
            <a:ext cx="1743075" cy="18859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257232" y="2059305"/>
            <a:ext cx="567817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>
                <a:ln w="22225">
                  <a:solidFill>
                    <a:schemeClr val="accent2"/>
                  </a:solidFill>
                  <a:prstDash val="solid"/>
                </a:ln>
                <a:gradFill>
                  <a:gsLst>
                    <a:gs pos="0">
                      <a:srgbClr val="9EE256"/>
                    </a:gs>
                    <a:gs pos="100000">
                      <a:srgbClr val="52762D"/>
                    </a:gs>
                  </a:gsLst>
                  <a:lin scaled="0"/>
                </a:gradFill>
                <a:effectLst/>
                <a:latin typeface="华文中宋" panose="02010600040101010101" charset="-122"/>
                <a:ea typeface="华文中宋" panose="02010600040101010101" charset="-122"/>
              </a:rPr>
              <a:t>谢谢大家</a:t>
            </a:r>
            <a:endParaRPr lang="zh-CN" altLang="en-US" sz="9600" dirty="0">
              <a:ln w="22225">
                <a:solidFill>
                  <a:schemeClr val="accent2"/>
                </a:solidFill>
                <a:prstDash val="solid"/>
              </a:ln>
              <a:gradFill>
                <a:gsLst>
                  <a:gs pos="0">
                    <a:srgbClr val="9EE256"/>
                  </a:gs>
                  <a:gs pos="100000">
                    <a:srgbClr val="52762D"/>
                  </a:gs>
                </a:gsLst>
                <a:lin scaled="0"/>
              </a:gradFill>
              <a:effectLst/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8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0248900" y="126365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2008192026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565" y="79375"/>
            <a:ext cx="2917825" cy="1557655"/>
          </a:xfrm>
          <a:prstGeom prst="rect">
            <a:avLst/>
          </a:prstGeom>
        </p:spPr>
      </p:pic>
      <p:sp>
        <p:nvSpPr>
          <p:cNvPr id="61" name="文本框 66"/>
          <p:cNvSpPr txBox="1">
            <a:spLocks noChangeArrowheads="1"/>
          </p:cNvSpPr>
          <p:nvPr/>
        </p:nvSpPr>
        <p:spPr bwMode="auto">
          <a:xfrm>
            <a:off x="464185" y="191135"/>
            <a:ext cx="252349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资料链接</a:t>
            </a:r>
            <a:endParaRPr lang="zh-CN" altLang="en-US" sz="3600" b="1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 rot="10800000" flipV="1">
            <a:off x="6285230" y="1938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5441315" y="1938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7269480" y="146367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661853" y="1365092"/>
            <a:ext cx="5711825" cy="2306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</a:t>
            </a:r>
            <a:r>
              <a:rPr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靠水来传播</a:t>
            </a: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椰子：成熟以后，椰果落到海里</a:t>
            </a:r>
            <a:r>
              <a:rPr 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边</a:t>
            </a:r>
            <a:r>
              <a:rPr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随海水漂到远方</a:t>
            </a:r>
            <a:r>
              <a:rPr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睡莲：种子会浮起来，漂到其</a:t>
            </a:r>
            <a:r>
              <a:rPr 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他</a:t>
            </a:r>
            <a:r>
              <a:rPr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地方</a:t>
            </a:r>
            <a:r>
              <a:rPr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341" name="文本框 11"/>
          <p:cNvSpPr txBox="1">
            <a:spLocks noChangeArrowheads="1"/>
          </p:cNvSpPr>
          <p:nvPr/>
        </p:nvSpPr>
        <p:spPr bwMode="auto">
          <a:xfrm>
            <a:off x="5841365" y="762635"/>
            <a:ext cx="38404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3200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植物传播种子的方式</a:t>
            </a:r>
            <a:endParaRPr lang="zh-CN" altLang="en-US" sz="3200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875228" y="3827847"/>
            <a:ext cx="5170187" cy="23083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</a:t>
            </a:r>
            <a:r>
              <a:rPr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靠小鸟或其他动物来传播</a:t>
            </a:r>
            <a:endParaRPr lang="en-US" sz="24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24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樱桃</a:t>
            </a:r>
            <a:r>
              <a:rPr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、野葡萄、野山参：</a:t>
            </a:r>
            <a:r>
              <a:rPr sz="24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小鸟或其</a:t>
            </a:r>
            <a:endParaRPr lang="en-US" sz="24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24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他动物把种子吃进肚子</a:t>
            </a:r>
            <a:r>
              <a:rPr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，消化不掉</a:t>
            </a:r>
            <a:r>
              <a:rPr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</a:t>
            </a: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随粪便排出传播到四面八方</a:t>
            </a:r>
            <a:r>
              <a:rPr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12" name="图片 11" descr="C:\Users\Administrator\Desktop\timg (6).jpgtimg (6)&amp;pfm122&amp;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709853" y="4394200"/>
            <a:ext cx="2869565" cy="1831975"/>
          </a:xfrm>
          <a:prstGeom prst="rect">
            <a:avLst/>
          </a:prstGeom>
        </p:spPr>
      </p:pic>
      <p:pic>
        <p:nvPicPr>
          <p:cNvPr id="14" name="图片 13" descr="C:\Users\Administrator\Desktop\图片1.png图片1&amp;pfm122&amp;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75155" y="1637030"/>
            <a:ext cx="2107565" cy="2035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9" grpId="1"/>
      <p:bldP spid="14341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 rot="10800000" flipV="1">
            <a:off x="3982720" y="11131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5441315" y="1938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7269480" y="146367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pic>
        <p:nvPicPr>
          <p:cNvPr id="4" name="图片 3" descr="C:\Users\Administrator\Desktop\timg (7).jpgtimg (7)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015923" y="916940"/>
            <a:ext cx="2863850" cy="17811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315085" y="1113155"/>
            <a:ext cx="6701155" cy="3322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靠风来传播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红皮柳：是靠柳絮的飞扬把种子传播。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还有机械传播种子的方法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凤仙花：凤仙花的果实会弹裂，把种子弹向四方。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2" name="图片 11" descr="C:\Users\Administrator\Desktop\timg (8).jpgtimg (8)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330248" y="3893820"/>
            <a:ext cx="2234565" cy="167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202008192026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565" y="79375"/>
            <a:ext cx="2917825" cy="1557655"/>
          </a:xfrm>
          <a:prstGeom prst="rect">
            <a:avLst/>
          </a:prstGeom>
        </p:spPr>
      </p:pic>
      <p:sp>
        <p:nvSpPr>
          <p:cNvPr id="61" name="文本框 66"/>
          <p:cNvSpPr txBox="1">
            <a:spLocks noChangeArrowheads="1"/>
          </p:cNvSpPr>
          <p:nvPr/>
        </p:nvSpPr>
        <p:spPr bwMode="auto">
          <a:xfrm>
            <a:off x="421640" y="191135"/>
            <a:ext cx="2422525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  <a:sym typeface="+mn-ea"/>
              </a:rPr>
              <a:t>字词认读</a:t>
            </a:r>
            <a:endParaRPr lang="zh-CN" altLang="en-US" sz="3600" b="1" spc="3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charset="-122"/>
              <a:ea typeface="华文中宋" panose="02010600040101010101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 rot="10800000" flipV="1">
            <a:off x="3982720" y="11131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5441315" y="1938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7269480" y="146367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6147" name="文本框 3"/>
          <p:cNvSpPr txBox="1"/>
          <p:nvPr/>
        </p:nvSpPr>
        <p:spPr>
          <a:xfrm>
            <a:off x="3671570" y="2638425"/>
            <a:ext cx="702373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45720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植物    炸开    纷纷    知识     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lvl="0" indent="0" defTabSz="45720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底下    粗心    如果    准备    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lvl="0" indent="0" defTabSz="45720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离开    观察    旅行    得不到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lvl="0" indent="0" defTabSz="45720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带刺的铠甲           四海为家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0486" name="标题 1"/>
          <p:cNvSpPr>
            <a:spLocks noGrp="1"/>
          </p:cNvSpPr>
          <p:nvPr>
            <p:ph type="title"/>
          </p:nvPr>
        </p:nvSpPr>
        <p:spPr>
          <a:xfrm>
            <a:off x="8355965" y="1470660"/>
            <a:ext cx="3888105" cy="700405"/>
          </a:xfrm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你敢挑战吗？</a:t>
            </a:r>
            <a:endParaRPr lang="zh-CN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487" name="Picture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1178" y="1168400"/>
            <a:ext cx="903287" cy="1304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云形标注 10"/>
          <p:cNvSpPr/>
          <p:nvPr/>
        </p:nvSpPr>
        <p:spPr>
          <a:xfrm rot="4860000">
            <a:off x="8686800" y="782320"/>
            <a:ext cx="1134745" cy="2228850"/>
          </a:xfrm>
          <a:prstGeom prst="cloudCallout">
            <a:avLst/>
          </a:prstGeom>
          <a:noFill/>
          <a:ln>
            <a:solidFill>
              <a:srgbClr val="6598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147" grpId="0"/>
      <p:bldP spid="20486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 rot="10800000" flipV="1">
            <a:off x="3982720" y="11131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5441315" y="1938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7269480" y="146367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pic>
        <p:nvPicPr>
          <p:cNvPr id="7189" name="Picture 1" descr="C:\Users\Administrator\Desktop\课件图片素材\(WTXMRZ[TFJJ@1WKA(U2Y8W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540" y="691515"/>
            <a:ext cx="3514725" cy="12001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Group 291"/>
          <p:cNvGrpSpPr/>
          <p:nvPr/>
        </p:nvGrpSpPr>
        <p:grpSpPr>
          <a:xfrm>
            <a:off x="3668395" y="3467735"/>
            <a:ext cx="738505" cy="772160"/>
            <a:chOff x="0" y="0"/>
            <a:chExt cx="696" cy="698"/>
          </a:xfrm>
        </p:grpSpPr>
        <p:sp>
          <p:nvSpPr>
            <p:cNvPr id="14" name="Oval 292"/>
            <p:cNvSpPr>
              <a:spLocks noChangeArrowheads="1"/>
            </p:cNvSpPr>
            <p:nvPr/>
          </p:nvSpPr>
          <p:spPr bwMode="auto">
            <a:xfrm>
              <a:off x="0" y="0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76185E"/>
                </a:gs>
                <a:gs pos="100000">
                  <a:srgbClr val="FF33CC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 vert="eaVert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Oval 293"/>
            <p:cNvSpPr>
              <a:spLocks noChangeArrowheads="1"/>
            </p:cNvSpPr>
            <p:nvPr/>
          </p:nvSpPr>
          <p:spPr bwMode="auto">
            <a:xfrm>
              <a:off x="9" y="9"/>
              <a:ext cx="678" cy="680"/>
            </a:xfrm>
            <a:prstGeom prst="ellipse">
              <a:avLst/>
            </a:prstGeom>
            <a:gradFill rotWithShape="1">
              <a:gsLst>
                <a:gs pos="0">
                  <a:srgbClr val="FF33CC">
                    <a:alpha val="0"/>
                  </a:srgbClr>
                </a:gs>
                <a:gs pos="100000">
                  <a:srgbClr val="FFB8ED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 vert="eaVert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Oval 294"/>
            <p:cNvSpPr>
              <a:spLocks noChangeArrowheads="1"/>
            </p:cNvSpPr>
            <p:nvPr/>
          </p:nvSpPr>
          <p:spPr bwMode="auto">
            <a:xfrm>
              <a:off x="25" y="30"/>
              <a:ext cx="646" cy="636"/>
            </a:xfrm>
            <a:prstGeom prst="ellipse">
              <a:avLst/>
            </a:prstGeom>
            <a:gradFill rotWithShape="1">
              <a:gsLst>
                <a:gs pos="0">
                  <a:srgbClr val="CA28A2"/>
                </a:gs>
                <a:gs pos="100000">
                  <a:srgbClr val="FF33CC">
                    <a:alpha val="48000"/>
                  </a:srgbClr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 vert="eaVert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Oval 295"/>
            <p:cNvSpPr>
              <a:spLocks noChangeArrowheads="1"/>
            </p:cNvSpPr>
            <p:nvPr/>
          </p:nvSpPr>
          <p:spPr bwMode="auto">
            <a:xfrm>
              <a:off x="60" y="14"/>
              <a:ext cx="577" cy="5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33CC">
                    <a:alpha val="37999"/>
                  </a:srgbClr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 vert="eaVert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4" name="左大括号 23"/>
          <p:cNvSpPr/>
          <p:nvPr/>
        </p:nvSpPr>
        <p:spPr>
          <a:xfrm>
            <a:off x="4634865" y="2820035"/>
            <a:ext cx="358775" cy="1896110"/>
          </a:xfrm>
          <a:prstGeom prst="leftBrac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TextBox 22"/>
          <p:cNvSpPr txBox="1"/>
          <p:nvPr/>
        </p:nvSpPr>
        <p:spPr>
          <a:xfrm>
            <a:off x="5265103" y="2723833"/>
            <a:ext cx="160718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l"/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dé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得到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5265103" y="4036695"/>
            <a:ext cx="172021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l"/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děi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就得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3754438" y="3547110"/>
            <a:ext cx="5892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l"/>
            <a:r>
              <a:rPr lang="zh-CN" altLang="zh-CN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得</a:t>
            </a:r>
            <a:endParaRPr lang="zh-CN" altLang="zh-CN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 flipH="1">
            <a:off x="1756093" y="1113155"/>
            <a:ext cx="1276350" cy="5181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 eaLnBrk="1" fontAlgn="base" hangingPunct="1"/>
            <a:r>
              <a:rPr lang="zh-CN" altLang="en-US" sz="2800" b="1" i="1" strike="noStrike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多音字</a:t>
            </a:r>
            <a:endParaRPr lang="zh-CN" altLang="en-US" sz="2800" b="1" i="1" strike="noStrike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872730" y="2724150"/>
            <a:ext cx="1797050" cy="18103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8" grpId="0"/>
      <p:bldP spid="30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 rot="10800000" flipV="1">
            <a:off x="3982720" y="11131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5441315" y="1938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7269480" y="146367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pic>
        <p:nvPicPr>
          <p:cNvPr id="7189" name="Picture 1" descr="C:\Users\Administrator\Desktop\课件图片素材\(WTXMRZ[TFJJ@1WKA(U2Y8W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9480" y="173355"/>
            <a:ext cx="3514725" cy="12001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Group 291"/>
          <p:cNvGrpSpPr/>
          <p:nvPr/>
        </p:nvGrpSpPr>
        <p:grpSpPr>
          <a:xfrm>
            <a:off x="3247390" y="2524443"/>
            <a:ext cx="622300" cy="622300"/>
            <a:chOff x="0" y="0"/>
            <a:chExt cx="696" cy="698"/>
          </a:xfrm>
        </p:grpSpPr>
        <p:sp>
          <p:nvSpPr>
            <p:cNvPr id="14" name="Oval 292"/>
            <p:cNvSpPr>
              <a:spLocks noChangeArrowheads="1"/>
            </p:cNvSpPr>
            <p:nvPr/>
          </p:nvSpPr>
          <p:spPr bwMode="auto">
            <a:xfrm>
              <a:off x="0" y="0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76185E"/>
                </a:gs>
                <a:gs pos="100000">
                  <a:srgbClr val="FF33CC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 vert="eaVert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Oval 293"/>
            <p:cNvSpPr>
              <a:spLocks noChangeArrowheads="1"/>
            </p:cNvSpPr>
            <p:nvPr/>
          </p:nvSpPr>
          <p:spPr bwMode="auto">
            <a:xfrm>
              <a:off x="9" y="9"/>
              <a:ext cx="678" cy="680"/>
            </a:xfrm>
            <a:prstGeom prst="ellipse">
              <a:avLst/>
            </a:prstGeom>
            <a:gradFill rotWithShape="1">
              <a:gsLst>
                <a:gs pos="0">
                  <a:srgbClr val="FF33CC">
                    <a:alpha val="0"/>
                  </a:srgbClr>
                </a:gs>
                <a:gs pos="100000">
                  <a:srgbClr val="FFB8ED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 vert="eaVert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Oval 294"/>
            <p:cNvSpPr>
              <a:spLocks noChangeArrowheads="1"/>
            </p:cNvSpPr>
            <p:nvPr/>
          </p:nvSpPr>
          <p:spPr bwMode="auto">
            <a:xfrm>
              <a:off x="25" y="30"/>
              <a:ext cx="646" cy="636"/>
            </a:xfrm>
            <a:prstGeom prst="ellipse">
              <a:avLst/>
            </a:prstGeom>
            <a:gradFill rotWithShape="1">
              <a:gsLst>
                <a:gs pos="0">
                  <a:srgbClr val="CA28A2"/>
                </a:gs>
                <a:gs pos="100000">
                  <a:srgbClr val="FF33CC">
                    <a:alpha val="48000"/>
                  </a:srgbClr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 vert="eaVert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Oval 295"/>
            <p:cNvSpPr>
              <a:spLocks noChangeArrowheads="1"/>
            </p:cNvSpPr>
            <p:nvPr/>
          </p:nvSpPr>
          <p:spPr bwMode="auto">
            <a:xfrm>
              <a:off x="60" y="14"/>
              <a:ext cx="577" cy="5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33CC">
                    <a:alpha val="37999"/>
                  </a:srgbClr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 vert="eaVert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4" name="左大括号 23"/>
          <p:cNvSpPr/>
          <p:nvPr/>
        </p:nvSpPr>
        <p:spPr>
          <a:xfrm>
            <a:off x="4149090" y="2091055"/>
            <a:ext cx="358775" cy="1448435"/>
          </a:xfrm>
          <a:prstGeom prst="leftBrac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TextBox 22"/>
          <p:cNvSpPr txBox="1"/>
          <p:nvPr/>
        </p:nvSpPr>
        <p:spPr>
          <a:xfrm>
            <a:off x="4825048" y="2090738"/>
            <a:ext cx="138874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l"/>
            <a:r>
              <a:rPr lang="en-US" altLang="zh-CN" sz="240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wéi </a:t>
            </a:r>
            <a:r>
              <a:rPr lang="zh-CN" altLang="en-US" sz="240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</a:t>
            </a:r>
            <a:endParaRPr lang="zh-CN" altLang="en-US" sz="2400">
              <a:solidFill>
                <a:schemeClr val="tx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4825048" y="3112414"/>
            <a:ext cx="1697837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>
            <a:defPPr>
              <a:defRPr lang="zh-CN"/>
            </a:defPPr>
            <a:lvl1pPr lvl="0">
              <a:defRPr sz="240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/>
              <a:t>wèi </a:t>
            </a:r>
            <a:r>
              <a:rPr lang="zh-CN" altLang="en-US"/>
              <a:t>为什么</a:t>
            </a:r>
            <a:endParaRPr lang="zh-CN" altLang="en-US"/>
          </a:p>
        </p:txBody>
      </p:sp>
      <p:sp>
        <p:nvSpPr>
          <p:cNvPr id="30" name="TextBox 24"/>
          <p:cNvSpPr txBox="1"/>
          <p:nvPr/>
        </p:nvSpPr>
        <p:spPr>
          <a:xfrm>
            <a:off x="3314383" y="2604770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l"/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endParaRPr lang="zh-CN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 flipH="1">
            <a:off x="1914208" y="594995"/>
            <a:ext cx="1276350" cy="5181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 eaLnBrk="1" fontAlgn="base" hangingPunct="1"/>
            <a:r>
              <a:rPr lang="zh-CN" altLang="en-US" sz="2800" b="1" i="1" strike="noStrike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多音字</a:t>
            </a:r>
            <a:endParaRPr lang="zh-CN" altLang="en-US" sz="2800" b="1" i="1" strike="noStrike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679055" y="1953895"/>
            <a:ext cx="1494155" cy="1504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" name="Rectangle 6"/>
          <p:cNvSpPr>
            <a:spLocks noChangeArrowheads="1"/>
          </p:cNvSpPr>
          <p:nvPr/>
        </p:nvSpPr>
        <p:spPr bwMode="auto">
          <a:xfrm>
            <a:off x="3127375" y="3795713"/>
            <a:ext cx="7013575" cy="628650"/>
          </a:xfrm>
          <a:prstGeom prst="rect">
            <a:avLst/>
          </a:prstGeom>
          <a:noFill/>
          <a:ln w="3175" cap="rnd">
            <a:noFill/>
            <a:prstDash val="sysDot"/>
            <a:miter lim="800000"/>
          </a:ln>
        </p:spPr>
        <p:txBody>
          <a:bodyPr lIns="91439" tIns="45719" rIns="91439" bIns="45719"/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266700" algn="just" defTabSz="457200" rtl="0" eaLnBrk="0" fontAlgn="base" latinLnBrk="0" hangingPunct="0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</a:t>
            </a:r>
            <a:r>
              <a:rPr kumimoji="0" lang="zh-CN" altLang="en-US" sz="2400" i="0" u="none" strike="noStrike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因为(</a:t>
            </a:r>
            <a:r>
              <a:rPr kumimoji="0" lang="zh-CN" altLang="en-US" sz="2400" i="0" u="none" strike="noStrike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wèi</a:t>
            </a:r>
            <a:r>
              <a:rPr kumimoji="0" lang="zh-CN" altLang="en-US" sz="2400" i="0" u="none" strike="noStrike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)下雨，所以我们不去公园了</a:t>
            </a: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sz="240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24" name="圆角矩形 38"/>
          <p:cNvSpPr/>
          <p:nvPr/>
        </p:nvSpPr>
        <p:spPr>
          <a:xfrm>
            <a:off x="2361565" y="4867630"/>
            <a:ext cx="5935980" cy="510185"/>
          </a:xfrm>
          <a:prstGeom prst="roundRect">
            <a:avLst>
              <a:gd name="adj" fmla="val 16667"/>
            </a:avLst>
          </a:prstGeom>
          <a:noFill/>
          <a:ln w="19050">
            <a:noFill/>
          </a:ln>
        </p:spPr>
        <p:txBody>
          <a:bodyPr wrap="square" anchor="b"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Tx/>
              <a:buBlip>
                <a:blip r:embed="rId3"/>
              </a:buBlip>
              <a:defRPr sz="2000" kern="1200">
                <a:solidFill>
                  <a:srgbClr val="1A93C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 sz="1600" kern="12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457200"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zh-CN" altLang="en-US" sz="240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</a:rPr>
              <a:t>2.你们不要为(</a:t>
            </a:r>
            <a:r>
              <a:rPr lang="zh-CN" altLang="en-US" sz="24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</a:rPr>
              <a:t>wéi</a:t>
            </a:r>
            <a:r>
              <a:rPr lang="zh-CN" altLang="en-US" sz="240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</a:rPr>
              <a:t>)难他了。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8" grpId="0"/>
      <p:bldP spid="30" grpId="0"/>
      <p:bldP spid="40" grpId="0"/>
      <p:bldP spid="33" grpId="0"/>
      <p:bldP spid="174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202008192026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565" y="79375"/>
            <a:ext cx="2917825" cy="1557655"/>
          </a:xfrm>
          <a:prstGeom prst="rect">
            <a:avLst/>
          </a:prstGeom>
        </p:spPr>
      </p:pic>
      <p:sp>
        <p:nvSpPr>
          <p:cNvPr id="61" name="文本框 66"/>
          <p:cNvSpPr txBox="1">
            <a:spLocks noChangeArrowheads="1"/>
          </p:cNvSpPr>
          <p:nvPr/>
        </p:nvSpPr>
        <p:spPr bwMode="auto">
          <a:xfrm>
            <a:off x="402590" y="79375"/>
            <a:ext cx="2263775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Arial" panose="020B0604020202020204" pitchFamily="34" charset="0"/>
                <a:sym typeface="+mn-ea"/>
              </a:rPr>
              <a:t>句段感知</a:t>
            </a:r>
            <a:endParaRPr lang="zh-CN" altLang="en-US" sz="3600" b="1" spc="3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charset="-122"/>
              <a:ea typeface="华文中宋" panose="02010600040101010101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 rot="10800000" flipV="1">
            <a:off x="3982720" y="11131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5441315" y="1938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7269480" y="146367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11" name="文本框 99"/>
          <p:cNvSpPr txBox="1"/>
          <p:nvPr/>
        </p:nvSpPr>
        <p:spPr>
          <a:xfrm>
            <a:off x="3263900" y="2070100"/>
            <a:ext cx="43046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Tx/>
              <a:buBlip>
                <a:blip r:embed="rId2"/>
              </a:buBlip>
              <a:defRPr sz="2000" kern="1200">
                <a:solidFill>
                  <a:srgbClr val="1A93C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357505" indent="-357505" algn="just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 sz="1600" kern="12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304800" algn="l"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课文介绍了几种植物？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椭圆形标注 13"/>
          <p:cNvSpPr/>
          <p:nvPr/>
        </p:nvSpPr>
        <p:spPr>
          <a:xfrm rot="1980000">
            <a:off x="7542530" y="2124710"/>
            <a:ext cx="1496695" cy="855345"/>
          </a:xfrm>
          <a:prstGeom prst="wedgeEllipseCallout">
            <a:avLst>
              <a:gd name="adj1" fmla="val -62792"/>
              <a:gd name="adj2" fmla="val 34693"/>
            </a:avLst>
          </a:prstGeom>
          <a:noFill/>
          <a:ln>
            <a:solidFill>
              <a:srgbClr val="5F97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 rot="1920000">
            <a:off x="7536815" y="2306955"/>
            <a:ext cx="19970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三种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01875" y="1938655"/>
            <a:ext cx="770890" cy="784860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1774190" y="2830195"/>
            <a:ext cx="2800985" cy="1879600"/>
          </a:xfrm>
          <a:prstGeom prst="ellipse">
            <a:avLst/>
          </a:prstGeom>
          <a:blipFill dpi="0" rotWithShape="1">
            <a:blip r:embed="rId4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890193" y="3037523"/>
            <a:ext cx="2876550" cy="1825625"/>
          </a:xfrm>
          <a:prstGeom prst="ellipse">
            <a:avLst/>
          </a:prstGeom>
          <a:blipFill dpi="0" rotWithShape="1">
            <a:blip r:embed="rId5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681538" y="4224020"/>
            <a:ext cx="3041650" cy="1924050"/>
          </a:xfrm>
          <a:prstGeom prst="ellipse">
            <a:avLst/>
          </a:prstGeom>
          <a:blipFill dpi="0" rotWithShape="1">
            <a:blip r:embed="rId6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4" name="TextBox 15"/>
          <p:cNvSpPr txBox="1"/>
          <p:nvPr/>
        </p:nvSpPr>
        <p:spPr>
          <a:xfrm>
            <a:off x="7983855" y="5111750"/>
            <a:ext cx="613410" cy="95567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444500" indent="-444500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Pct val="80000"/>
              <a:buBlip>
                <a:blip r:embed="rId7"/>
              </a:buBlip>
              <a:defRPr sz="2000" kern="1200">
                <a:solidFill>
                  <a:srgbClr val="8B8E2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44500" indent="-444500" algn="just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B1D19B"/>
              </a:buClr>
              <a:buFont typeface="幼圆" panose="02010509060101010101" pitchFamily="49" charset="-122"/>
              <a:buChar char=" "/>
              <a:defRPr sz="1600" kern="1200">
                <a:solidFill>
                  <a:srgbClr val="727E6C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</a:rPr>
              <a:t>豌豆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1"/>
          <p:cNvSpPr txBox="1"/>
          <p:nvPr/>
        </p:nvSpPr>
        <p:spPr>
          <a:xfrm>
            <a:off x="4666933" y="3037840"/>
            <a:ext cx="613410" cy="1384300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444500" indent="-444500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Pct val="80000"/>
              <a:buBlip>
                <a:blip r:embed="rId7"/>
              </a:buBlip>
              <a:defRPr sz="2000" kern="1200">
                <a:solidFill>
                  <a:srgbClr val="8B8E2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44500" indent="-444500" algn="just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B1D19B"/>
              </a:buClr>
              <a:buFont typeface="幼圆" panose="02010509060101010101" pitchFamily="49" charset="-122"/>
              <a:buChar char=" "/>
              <a:defRPr sz="1600" kern="1200">
                <a:solidFill>
                  <a:srgbClr val="727E6C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</a:rPr>
              <a:t>蒲公英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10768013" y="3468053"/>
            <a:ext cx="613410" cy="954087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444500" indent="-444500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Pct val="80000"/>
              <a:buBlip>
                <a:blip r:embed="rId7"/>
              </a:buBlip>
              <a:defRPr sz="2000" kern="1200">
                <a:solidFill>
                  <a:srgbClr val="8B8E2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44500" indent="-444500" algn="just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B1D19B"/>
              </a:buClr>
              <a:buFont typeface="幼圆" panose="02010509060101010101" pitchFamily="49" charset="-122"/>
              <a:buChar char=" "/>
              <a:defRPr sz="1600" kern="1200">
                <a:solidFill>
                  <a:srgbClr val="727E6C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</a:rPr>
              <a:t>苍耳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11" grpId="0"/>
      <p:bldP spid="14" grpId="0" animBg="1"/>
      <p:bldP spid="6" grpId="0"/>
      <p:bldP spid="9" grpId="0" animBg="1"/>
      <p:bldP spid="12" grpId="0" animBg="1"/>
      <p:bldP spid="23" grpId="0" animBg="1"/>
      <p:bldP spid="24" grpId="0"/>
      <p:bldP spid="28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 rot="10800000" flipV="1">
            <a:off x="3982720" y="11131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5441315" y="1938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7269480" y="146367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637790" y="608330"/>
            <a:ext cx="7440930" cy="11620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20000"/>
              </a:lnSpc>
              <a:buNone/>
            </a:pP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蒲公英、苍耳、豌豆这些植物妈妈都是靠什么送自己的孩子去旅行的呢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4"/>
              </a:clrFrom>
              <a:clrTo>
                <a:srgbClr val="F6F6F4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136890" y="2399665"/>
            <a:ext cx="1712913" cy="1190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40090" y="4160203"/>
            <a:ext cx="1616075" cy="1558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椭圆 5"/>
          <p:cNvSpPr/>
          <p:nvPr/>
        </p:nvSpPr>
        <p:spPr>
          <a:xfrm>
            <a:off x="5858828" y="2399665"/>
            <a:ext cx="1563688" cy="1528763"/>
          </a:xfrm>
          <a:prstGeom prst="ellipse">
            <a:avLst/>
          </a:prstGeom>
          <a:blipFill dpi="0" rotWithShape="1">
            <a:blip r:embed="rId3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1" name="图片 10" descr="C:\Users\Administrator\Desktop\timg (1).jpgtimg (1)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02300" y="4678045"/>
            <a:ext cx="1890395" cy="1092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椭圆 11"/>
          <p:cNvSpPr/>
          <p:nvPr/>
        </p:nvSpPr>
        <p:spPr>
          <a:xfrm>
            <a:off x="2847340" y="2345690"/>
            <a:ext cx="1739900" cy="1477963"/>
          </a:xfrm>
          <a:prstGeom prst="ellipse">
            <a:avLst/>
          </a:prstGeom>
          <a:blipFill dpi="0" rotWithShape="1">
            <a:blip r:embed="rId5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847340" y="4414203"/>
            <a:ext cx="1920875" cy="1277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文本框 29"/>
          <p:cNvSpPr txBox="1"/>
          <p:nvPr/>
        </p:nvSpPr>
        <p:spPr>
          <a:xfrm>
            <a:off x="2525078" y="3823653"/>
            <a:ext cx="644525" cy="4781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风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363528" y="3698240"/>
            <a:ext cx="644525" cy="8655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buNone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动物</a:t>
            </a:r>
            <a:endParaRPr lang="zh-CN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716203" y="3642678"/>
            <a:ext cx="644525" cy="8655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buNone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太阳</a:t>
            </a:r>
            <a:endParaRPr lang="zh-CN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2071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6" grpId="0" animBg="1"/>
      <p:bldP spid="12" grpId="0" animBg="1"/>
      <p:bldP spid="30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 rot="10800000" flipV="1">
            <a:off x="3982720" y="11131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5441315" y="193865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7269480" y="1463675"/>
            <a:ext cx="984250" cy="15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">
                <a:solidFill>
                  <a:schemeClr val="bg1"/>
                </a:solidFill>
              </a:rPr>
              <a:t>小学学科网  xuekeedu.com</a:t>
            </a:r>
            <a:endParaRPr lang="zh-CN" altLang="en-US" sz="40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08668" y="1938338"/>
            <a:ext cx="4864100" cy="20250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buNone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蒲公英妈妈准备了</a:t>
            </a:r>
            <a:r>
              <a:rPr lang="zh-CN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降落伞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buNone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把它送给自己的娃娃。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buNone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只要有风轻轻吹过，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buNone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孩子们就</a:t>
            </a:r>
            <a:r>
              <a:rPr lang="zh-CN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乘着风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纷纷</a:t>
            </a:r>
            <a:r>
              <a:rPr lang="zh-CN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出发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219450" y="4249420"/>
            <a:ext cx="5916613" cy="2062163"/>
          </a:xfrm>
          <a:prstGeom prst="ellipse">
            <a:avLst/>
          </a:prstGeom>
          <a:blipFill dpi="0" rotWithShape="1"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8" name="内容占位符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03618" y="1265847"/>
            <a:ext cx="2215198" cy="19214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447723" y="2064703"/>
            <a:ext cx="1968500" cy="1771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波形 8"/>
          <p:cNvSpPr/>
          <p:nvPr/>
        </p:nvSpPr>
        <p:spPr>
          <a:xfrm>
            <a:off x="3576955" y="1112838"/>
            <a:ext cx="2106613" cy="703263"/>
          </a:xfrm>
          <a:prstGeom prst="wave">
            <a:avLst>
              <a:gd name="adj1" fmla="val 8660"/>
              <a:gd name="adj2" fmla="val 151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1200" cap="none" spc="0" normalizeH="0" baseline="0" noProof="0">
                <a:ln>
                  <a:noFill/>
                </a:ln>
                <a:solidFill>
                  <a:srgbClr val="FEFEF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情景朗读</a:t>
            </a:r>
            <a:endParaRPr kumimoji="0" lang="zh-CN" altLang="en-US" sz="3200" i="0" u="none" strike="noStrike" kern="1200" cap="none" spc="0" normalizeH="0" baseline="0" noProof="0">
              <a:ln>
                <a:noFill/>
              </a:ln>
              <a:solidFill>
                <a:srgbClr val="FEFEF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2071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GE1MjY5YTZiOTE4NWJmMzQzMDMxMDc5Zjk0YmIyZGM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2083</Words>
  <Application>WPS 演示</Application>
  <PresentationFormat>自定义</PresentationFormat>
  <Paragraphs>252</Paragraphs>
  <Slides>16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3" baseType="lpstr">
      <vt:lpstr>Arial</vt:lpstr>
      <vt:lpstr>宋体</vt:lpstr>
      <vt:lpstr>Wingdings</vt:lpstr>
      <vt:lpstr>华文中宋</vt:lpstr>
      <vt:lpstr>字魂166号-趣味体</vt:lpstr>
      <vt:lpstr>微软雅黑</vt:lpstr>
      <vt:lpstr>Calibri</vt:lpstr>
      <vt:lpstr>Times New Roman</vt:lpstr>
      <vt:lpstr>幼圆</vt:lpstr>
      <vt:lpstr>楷体</vt:lpstr>
      <vt:lpstr>黑体</vt:lpstr>
      <vt:lpstr>zypyyb</vt:lpstr>
      <vt:lpstr>Arial</vt:lpstr>
      <vt:lpstr>Arial Unicode MS</vt:lpstr>
      <vt:lpstr>等线</vt:lpstr>
      <vt:lpstr>等线 Light</vt:lpstr>
      <vt:lpstr>第一PPT模板网-WWW.1PPT.COM</vt:lpstr>
      <vt:lpstr>PowerPoint 演示文稿</vt:lpstr>
      <vt:lpstr>PowerPoint 演示文稿</vt:lpstr>
      <vt:lpstr>PowerPoint 演示文稿</vt:lpstr>
      <vt:lpstr>你敢挑战吗？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2022-09-27T20:31:00Z</cp:lastPrinted>
  <dcterms:created xsi:type="dcterms:W3CDTF">2022-09-27T20:31:00Z</dcterms:created>
  <dcterms:modified xsi:type="dcterms:W3CDTF">2023-10-21T06:16:20Z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A572E06046BF4CD18BBB5F20E3A17E4E_12</vt:lpwstr>
  </property>
  <property fmtid="{D5CDD505-2E9C-101B-9397-08002B2CF9AE}" pid="3" name="KSOProductBuildVer">
    <vt:lpwstr>2052-12.1.0.15712</vt:lpwstr>
  </property>
</Properties>
</file>