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42"/>
  </p:handoutMasterIdLst>
  <p:sldIdLst>
    <p:sldId id="354" r:id="rId3"/>
    <p:sldId id="269" r:id="rId4"/>
    <p:sldId id="273" r:id="rId5"/>
    <p:sldId id="331" r:id="rId6"/>
    <p:sldId id="274" r:id="rId7"/>
    <p:sldId id="332" r:id="rId8"/>
    <p:sldId id="277" r:id="rId9"/>
    <p:sldId id="333" r:id="rId10"/>
    <p:sldId id="323" r:id="rId11"/>
    <p:sldId id="309" r:id="rId12"/>
    <p:sldId id="310" r:id="rId13"/>
    <p:sldId id="311" r:id="rId14"/>
    <p:sldId id="334" r:id="rId15"/>
    <p:sldId id="335" r:id="rId16"/>
    <p:sldId id="336" r:id="rId17"/>
    <p:sldId id="337" r:id="rId18"/>
    <p:sldId id="303" r:id="rId19"/>
    <p:sldId id="327" r:id="rId20"/>
    <p:sldId id="328" r:id="rId21"/>
    <p:sldId id="329" r:id="rId22"/>
    <p:sldId id="341" r:id="rId23"/>
    <p:sldId id="340" r:id="rId24"/>
    <p:sldId id="342" r:id="rId25"/>
    <p:sldId id="338" r:id="rId26"/>
    <p:sldId id="339" r:id="rId27"/>
    <p:sldId id="343" r:id="rId28"/>
    <p:sldId id="344" r:id="rId29"/>
    <p:sldId id="345" r:id="rId30"/>
    <p:sldId id="346" r:id="rId31"/>
    <p:sldId id="319" r:id="rId32"/>
    <p:sldId id="320" r:id="rId33"/>
    <p:sldId id="347" r:id="rId34"/>
    <p:sldId id="348" r:id="rId35"/>
    <p:sldId id="349" r:id="rId36"/>
    <p:sldId id="350" r:id="rId37"/>
    <p:sldId id="351" r:id="rId38"/>
    <p:sldId id="352" r:id="rId39"/>
    <p:sldId id="353" r:id="rId40"/>
    <p:sldId id="321" r:id="rId41"/>
  </p:sldIdLst>
  <p:sldSz cx="9144000" cy="5143500" type="screen16x9"/>
  <p:notesSz cx="6858000" cy="9144000"/>
  <p:custDataLst>
    <p:tags r:id="rId4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83" userDrawn="1">
          <p15:clr>
            <a:srgbClr val="A4A3A4"/>
          </p15:clr>
        </p15:guide>
        <p15:guide id="2" pos="431" userDrawn="1">
          <p15:clr>
            <a:srgbClr val="A4A3A4"/>
          </p15:clr>
        </p15:guide>
        <p15:guide id="3" pos="26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 autoAdjust="0"/>
    <p:restoredTop sz="9466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1983"/>
        <p:guide pos="431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4003" y="10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tags" Target="tags/tag2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handoutMaster" Target="handoutMasters/handoutMaster1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64FC8-8300-42FF-B214-DBA3EDE9A3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AC0BB-6590-4996-9DEC-B63401AE9E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7.png"/><Relationship Id="rId3" Type="http://schemas.openxmlformats.org/officeDocument/2006/relationships/image" Target="../media/image26.GIF"/><Relationship Id="rId2" Type="http://schemas.openxmlformats.org/officeDocument/2006/relationships/image" Target="../media/image24.pn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GIF"/><Relationship Id="rId2" Type="http://schemas.openxmlformats.org/officeDocument/2006/relationships/image" Target="../media/image24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GIF"/><Relationship Id="rId2" Type="http://schemas.openxmlformats.org/officeDocument/2006/relationships/image" Target="../media/image24.pn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GIF"/><Relationship Id="rId2" Type="http://schemas.openxmlformats.org/officeDocument/2006/relationships/image" Target="../media/image24.png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file:///C:\Users\Administrator\AppData\Local\Temp\wps\INetCache\2793653a9660cad6e4a2088c0f3ef6d8" TargetMode="External"/><Relationship Id="rId5" Type="http://schemas.openxmlformats.org/officeDocument/2006/relationships/image" Target="../media/image31.jpe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file:///C:\Users\Administrator\AppData\Local\Temp\wps\INetCache\f11d82cd8f2b6313761775764d0f3ebb" TargetMode="External"/><Relationship Id="rId5" Type="http://schemas.openxmlformats.org/officeDocument/2006/relationships/image" Target="../media/image32.jpe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5.png"/><Relationship Id="rId4" Type="http://schemas.openxmlformats.org/officeDocument/2006/relationships/image" Target="../media/image39.jpeg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2.png"/><Relationship Id="rId7" Type="http://schemas.openxmlformats.org/officeDocument/2006/relationships/image" Target="../media/image21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file:///C:\Users\Administrator\AppData\Local\Temp\wps\INetCache\63e1dcaa4e9954b1529fcad678c3a32c" TargetMode="External"/><Relationship Id="rId1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3843814" y="244858"/>
            <a:ext cx="637699" cy="682461"/>
            <a:chOff x="4312426" y="962812"/>
            <a:chExt cx="896190" cy="1048567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312426" y="962812"/>
              <a:ext cx="896190" cy="1012024"/>
            </a:xfrm>
            <a:prstGeom prst="rect">
              <a:avLst/>
            </a:prstGeom>
          </p:spPr>
        </p:pic>
        <p:sp>
          <p:nvSpPr>
            <p:cNvPr id="44" name="文本框 43"/>
            <p:cNvSpPr txBox="1"/>
            <p:nvPr/>
          </p:nvSpPr>
          <p:spPr>
            <a:xfrm>
              <a:off x="4435418" y="1018324"/>
              <a:ext cx="620049" cy="993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</a:rPr>
                <a:t>2</a:t>
              </a:r>
              <a:endParaRPr lang="en-US" altLang="zh-CN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44"/>
          <p:cNvGrpSpPr/>
          <p:nvPr userDrawn="1"/>
        </p:nvGrpSpPr>
        <p:grpSpPr>
          <a:xfrm>
            <a:off x="4454843" y="244792"/>
            <a:ext cx="646271" cy="682586"/>
            <a:chOff x="5339818" y="914030"/>
            <a:chExt cx="969348" cy="1096827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339818" y="914030"/>
              <a:ext cx="969348" cy="1091279"/>
            </a:xfrm>
            <a:prstGeom prst="rect">
              <a:avLst/>
            </a:prstGeom>
          </p:spPr>
        </p:pic>
        <p:sp>
          <p:nvSpPr>
            <p:cNvPr id="47" name="文本框 46"/>
            <p:cNvSpPr txBox="1"/>
            <p:nvPr/>
          </p:nvSpPr>
          <p:spPr>
            <a:xfrm>
              <a:off x="5496388" y="972287"/>
              <a:ext cx="678967" cy="1038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</a:rPr>
                <a:t>0</a:t>
              </a:r>
              <a:endParaRPr lang="en-US" altLang="zh-CN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/>
          <p:cNvGrpSpPr/>
          <p:nvPr userDrawn="1"/>
        </p:nvGrpSpPr>
        <p:grpSpPr>
          <a:xfrm>
            <a:off x="5097780" y="204312"/>
            <a:ext cx="531495" cy="669014"/>
            <a:chOff x="6480295" y="929559"/>
            <a:chExt cx="768163" cy="995767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480295" y="1041329"/>
              <a:ext cx="768163" cy="883997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6483681" y="929559"/>
              <a:ext cx="678389" cy="962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</a:rPr>
                <a:t>2</a:t>
              </a:r>
              <a:endParaRPr lang="en-US" altLang="zh-CN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 userDrawn="1"/>
        </p:nvGrpSpPr>
        <p:grpSpPr>
          <a:xfrm>
            <a:off x="5704178" y="244793"/>
            <a:ext cx="522315" cy="645160"/>
            <a:chOff x="7542534" y="914079"/>
            <a:chExt cx="768163" cy="1036985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542534" y="1016554"/>
              <a:ext cx="768163" cy="890093"/>
            </a:xfrm>
            <a:prstGeom prst="rect">
              <a:avLst/>
            </a:prstGeom>
          </p:spPr>
        </p:pic>
        <p:sp>
          <p:nvSpPr>
            <p:cNvPr id="53" name="文本框 52"/>
            <p:cNvSpPr txBox="1"/>
            <p:nvPr/>
          </p:nvSpPr>
          <p:spPr>
            <a:xfrm>
              <a:off x="7554948" y="914079"/>
              <a:ext cx="632655" cy="1036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bg1"/>
                  </a:solidFill>
                </a:rPr>
                <a:t>2</a:t>
              </a:r>
              <a:endParaRPr lang="en-US" sz="3600" b="1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占位符 5"/>
          <p:cNvSpPr txBox="1"/>
          <p:nvPr/>
        </p:nvSpPr>
        <p:spPr>
          <a:xfrm>
            <a:off x="0" y="1203598"/>
            <a:ext cx="9144000" cy="151216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人教部编版语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文二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年级上册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识字1 场景歌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657185" y="1630680"/>
            <a:ext cx="7829631" cy="3017520"/>
          </a:xfrm>
          <a:prstGeom prst="roundRect">
            <a:avLst>
              <a:gd name="adj" fmla="val 10360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9"/>
          <p:cNvGrpSpPr/>
          <p:nvPr/>
        </p:nvGrpSpPr>
        <p:grpSpPr>
          <a:xfrm>
            <a:off x="408353" y="790794"/>
            <a:ext cx="1465056" cy="624955"/>
            <a:chOff x="779572" y="628120"/>
            <a:chExt cx="1571587" cy="67039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4" name="组合 2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1054242" y="805175"/>
              <a:ext cx="102348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易读错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38" name="矩形 37"/>
          <p:cNvSpPr/>
          <p:nvPr/>
        </p:nvSpPr>
        <p:spPr>
          <a:xfrm>
            <a:off x="1037516" y="1861795"/>
            <a:ext cx="504056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en-US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领”在本课读</a:t>
            </a:r>
            <a:r>
              <a:rPr lang="en-US" altLang="zh-CN" sz="2200" kern="100" dirty="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l</a:t>
            </a:r>
            <a:r>
              <a:rPr lang="en-US" altLang="zh-CN" sz="2200" kern="100" dirty="0" err="1">
                <a:latin typeface="taozhi.cn_PY" panose="02000500000000000000" pitchFamily="2" charset="0"/>
                <a:cs typeface="Times New Roman" panose="02020603050405020304" pitchFamily="18" charset="0"/>
              </a:rPr>
              <a:t>ǐng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，不读</a:t>
            </a:r>
            <a:r>
              <a:rPr lang="en-US" altLang="zh-CN" sz="2200" kern="100" dirty="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l</a:t>
            </a:r>
            <a:r>
              <a:rPr lang="en-US" altLang="zh-CN" sz="2200" kern="100" dirty="0" err="1">
                <a:latin typeface="taozhi.cn_PY" panose="02000500000000000000" pitchFamily="2" charset="0"/>
                <a:cs typeface="Times New Roman" panose="02020603050405020304" pitchFamily="18" charset="0"/>
                <a:sym typeface="+mn-ea"/>
              </a:rPr>
              <a:t>ǐn</a:t>
            </a:r>
            <a:r>
              <a:rPr lang="en-US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en-US" altLang="zh-CN" sz="22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“巾”读</a:t>
            </a:r>
            <a:r>
              <a:rPr lang="en-US" altLang="zh-CN" sz="2200" kern="100" dirty="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lang="en-US" altLang="zh-CN" sz="2200" kern="100" dirty="0" err="1">
                <a:latin typeface="taozhi.cn_PY" panose="02000500000000000000" pitchFamily="2" charset="0"/>
                <a:cs typeface="Times New Roman" panose="02020603050405020304" pitchFamily="18" charset="0"/>
              </a:rPr>
              <a:t>īn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，不读</a:t>
            </a:r>
            <a:r>
              <a:rPr lang="en-US" altLang="zh-CN" sz="2200" kern="100" dirty="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j</a:t>
            </a:r>
            <a:r>
              <a:rPr lang="en-US" altLang="zh-CN" sz="2200" kern="100" dirty="0" err="1">
                <a:latin typeface="taozhi.cn_PY" panose="02000500000000000000" pitchFamily="2" charset="0"/>
                <a:cs typeface="Times New Roman" panose="02020603050405020304" pitchFamily="18" charset="0"/>
                <a:sym typeface="+mn-ea"/>
              </a:rPr>
              <a:t>īng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，</a:t>
            </a:r>
            <a:endParaRPr lang="en-US" altLang="zh-CN" sz="22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en-US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艘”是平舌音，读</a:t>
            </a:r>
            <a:r>
              <a:rPr lang="en-US" altLang="zh-CN" sz="2200" kern="100" dirty="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sz="2200" kern="100" dirty="0" err="1">
                <a:latin typeface="taozhi.cn_PY" panose="02000500000000000000" pitchFamily="2" charset="0"/>
                <a:ea typeface="楷体" panose="02010609060101010101" pitchFamily="49" charset="-122"/>
                <a:cs typeface="Calibri" panose="020F0502020204030204" pitchFamily="34" charset="0"/>
              </a:rPr>
              <a:t>ōu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sz="22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“翠”字读</a:t>
            </a:r>
            <a:r>
              <a:rPr lang="en-US" altLang="zh-CN" sz="2200" kern="100" dirty="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cu</a:t>
            </a:r>
            <a:r>
              <a:rPr lang="en-US" altLang="zh-CN" sz="2200" kern="100" dirty="0" err="1">
                <a:latin typeface="taozhi.cn_PY" panose="02000500000000000000" pitchFamily="2" charset="0"/>
                <a:cs typeface="Times New Roman" panose="02020603050405020304" pitchFamily="18" charset="0"/>
              </a:rPr>
              <a:t>ì</a:t>
            </a:r>
            <a:r>
              <a:rPr lang="en-US" altLang="zh-CN" sz="22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不读</a:t>
            </a:r>
            <a:r>
              <a:rPr lang="en-US" altLang="zh-CN" sz="2200" kern="100" dirty="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chu</a:t>
            </a:r>
            <a:r>
              <a:rPr lang="en-US" altLang="zh-CN" sz="2200" kern="100" dirty="0" err="1">
                <a:latin typeface="taozhi.cn_PY" panose="02000500000000000000" pitchFamily="2" charset="0"/>
                <a:cs typeface="Times New Roman" panose="02020603050405020304" pitchFamily="18" charset="0"/>
                <a:sym typeface="+mn-ea"/>
              </a:rPr>
              <a:t>ì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sz="22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en-US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号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en-US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en-US" altLang="zh-CN" sz="2200" kern="10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铜号</a:t>
            </a:r>
            <a:r>
              <a:rPr lang="zh-CN" altLang="en-US" sz="22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en-US" altLang="zh-CN" sz="2200" kern="10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一词中读四声</a:t>
            </a:r>
            <a:r>
              <a:rPr lang="en-US" altLang="zh-CN" sz="2200" kern="100" dirty="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en-US" altLang="zh-CN" sz="2200" kern="100" dirty="0" err="1">
                <a:latin typeface="taozhi.cn_PY" panose="02000500000000000000" pitchFamily="2" charset="0"/>
                <a:cs typeface="Times New Roman" panose="02020603050405020304" pitchFamily="18" charset="0"/>
              </a:rPr>
              <a:t>ào</a:t>
            </a:r>
            <a:r>
              <a:rPr lang="zh-CN" altLang="zh-CN" sz="2200" kern="100" dirty="0">
                <a:latin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kern="100" dirty="0"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532914" y="1280160"/>
            <a:ext cx="8078173" cy="3589019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9"/>
          <p:cNvGrpSpPr/>
          <p:nvPr/>
        </p:nvGrpSpPr>
        <p:grpSpPr>
          <a:xfrm>
            <a:off x="499793" y="519991"/>
            <a:ext cx="1465056" cy="624955"/>
            <a:chOff x="779572" y="628120"/>
            <a:chExt cx="1571587" cy="67039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4" name="组合 2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1054242" y="797630"/>
              <a:ext cx="102348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会写字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grpSp>
        <p:nvGrpSpPr>
          <p:cNvPr id="30" name="Group 3"/>
          <p:cNvGrpSpPr/>
          <p:nvPr/>
        </p:nvGrpSpPr>
        <p:grpSpPr>
          <a:xfrm>
            <a:off x="2106124" y="1629986"/>
            <a:ext cx="815737" cy="862562"/>
            <a:chOff x="4782" y="920"/>
            <a:chExt cx="662" cy="700"/>
          </a:xfrm>
        </p:grpSpPr>
        <p:grpSp>
          <p:nvGrpSpPr>
            <p:cNvPr id="38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40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1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42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39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008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号</a:t>
              </a:r>
              <a:endParaRPr lang="en-US" altLang="zh-CN" sz="540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900334" y="255279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上下结构</a:t>
            </a:r>
            <a:endParaRPr lang="zh-CN" altLang="zh-CN" sz="200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3" name="Group 3"/>
          <p:cNvGrpSpPr/>
          <p:nvPr/>
        </p:nvGrpSpPr>
        <p:grpSpPr>
          <a:xfrm>
            <a:off x="3424384" y="1629986"/>
            <a:ext cx="815737" cy="862562"/>
            <a:chOff x="4782" y="920"/>
            <a:chExt cx="662" cy="700"/>
          </a:xfrm>
        </p:grpSpPr>
        <p:grpSp>
          <p:nvGrpSpPr>
            <p:cNvPr id="44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46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7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48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45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巾</a:t>
              </a:r>
              <a:endParaRPr lang="en-US" altLang="zh-CN" sz="5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3370994" y="255279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独体字</a:t>
            </a:r>
            <a:endParaRPr lang="zh-CN" altLang="zh-CN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0" name="Group 3"/>
          <p:cNvGrpSpPr/>
          <p:nvPr/>
        </p:nvGrpSpPr>
        <p:grpSpPr>
          <a:xfrm>
            <a:off x="4757884" y="1629986"/>
            <a:ext cx="815737" cy="862562"/>
            <a:chOff x="4782" y="920"/>
            <a:chExt cx="662" cy="700"/>
          </a:xfrm>
        </p:grpSpPr>
        <p:grpSp>
          <p:nvGrpSpPr>
            <p:cNvPr id="51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5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55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52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处</a:t>
              </a:r>
              <a:endParaRPr lang="en-US" altLang="zh-CN" sz="54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4704494" y="255279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半包围</a:t>
            </a:r>
            <a:endParaRPr lang="zh-CN" altLang="zh-CN" sz="200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1" name="Group 3"/>
          <p:cNvGrpSpPr/>
          <p:nvPr/>
        </p:nvGrpSpPr>
        <p:grpSpPr>
          <a:xfrm>
            <a:off x="6099004" y="1629986"/>
            <a:ext cx="815737" cy="862562"/>
            <a:chOff x="4782" y="920"/>
            <a:chExt cx="662" cy="700"/>
          </a:xfrm>
        </p:grpSpPr>
        <p:grpSp>
          <p:nvGrpSpPr>
            <p:cNvPr id="72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7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76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73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园</a:t>
              </a:r>
              <a:endParaRPr lang="en-US" altLang="zh-CN" sz="540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6045614" y="255279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全包围</a:t>
            </a:r>
            <a:endParaRPr lang="zh-CN" altLang="zh-CN" sz="2000">
              <a:solidFill>
                <a:schemeClr val="accent4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9" name="Group 3"/>
          <p:cNvGrpSpPr/>
          <p:nvPr/>
        </p:nvGrpSpPr>
        <p:grpSpPr>
          <a:xfrm>
            <a:off x="1130764" y="3214946"/>
            <a:ext cx="815737" cy="862562"/>
            <a:chOff x="4782" y="920"/>
            <a:chExt cx="662" cy="700"/>
          </a:xfrm>
        </p:grpSpPr>
        <p:grpSp>
          <p:nvGrpSpPr>
            <p:cNvPr id="80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82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84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81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桥</a:t>
              </a:r>
              <a:endParaRPr lang="en-US" altLang="zh-CN" sz="5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3966706" y="424443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左右结构</a:t>
            </a:r>
            <a:endParaRPr lang="zh-CN" altLang="zh-CN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6" name="Group 3"/>
          <p:cNvGrpSpPr/>
          <p:nvPr/>
        </p:nvGrpSpPr>
        <p:grpSpPr>
          <a:xfrm>
            <a:off x="2337772" y="3214946"/>
            <a:ext cx="815737" cy="862562"/>
            <a:chOff x="4782" y="920"/>
            <a:chExt cx="662" cy="700"/>
          </a:xfrm>
        </p:grpSpPr>
        <p:grpSp>
          <p:nvGrpSpPr>
            <p:cNvPr id="87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8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91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88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群</a:t>
              </a:r>
              <a:endParaRPr lang="en-US" altLang="zh-CN" sz="5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2" name="Group 3"/>
          <p:cNvGrpSpPr/>
          <p:nvPr/>
        </p:nvGrpSpPr>
        <p:grpSpPr>
          <a:xfrm>
            <a:off x="3544780" y="3214946"/>
            <a:ext cx="815737" cy="862562"/>
            <a:chOff x="4782" y="920"/>
            <a:chExt cx="662" cy="700"/>
          </a:xfrm>
        </p:grpSpPr>
        <p:grpSp>
          <p:nvGrpSpPr>
            <p:cNvPr id="93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95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6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97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94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队</a:t>
              </a:r>
              <a:endParaRPr lang="en-US" altLang="zh-CN" sz="5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4" name="Group 3"/>
          <p:cNvGrpSpPr/>
          <p:nvPr/>
        </p:nvGrpSpPr>
        <p:grpSpPr>
          <a:xfrm>
            <a:off x="4751788" y="3214946"/>
            <a:ext cx="815737" cy="862562"/>
            <a:chOff x="4782" y="920"/>
            <a:chExt cx="662" cy="700"/>
          </a:xfrm>
        </p:grpSpPr>
        <p:grpSp>
          <p:nvGrpSpPr>
            <p:cNvPr id="105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107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8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109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106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旗</a:t>
              </a:r>
              <a:endParaRPr lang="en-US" altLang="zh-CN" sz="5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0" name="Group 3"/>
          <p:cNvGrpSpPr/>
          <p:nvPr/>
        </p:nvGrpSpPr>
        <p:grpSpPr>
          <a:xfrm>
            <a:off x="5958796" y="3214946"/>
            <a:ext cx="815737" cy="862562"/>
            <a:chOff x="4782" y="920"/>
            <a:chExt cx="662" cy="700"/>
          </a:xfrm>
        </p:grpSpPr>
        <p:grpSp>
          <p:nvGrpSpPr>
            <p:cNvPr id="111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11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115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112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铜</a:t>
              </a:r>
              <a:endParaRPr lang="en-US" altLang="zh-CN" sz="5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6" name="Group 3"/>
          <p:cNvGrpSpPr/>
          <p:nvPr/>
        </p:nvGrpSpPr>
        <p:grpSpPr>
          <a:xfrm>
            <a:off x="7165804" y="3214946"/>
            <a:ext cx="815737" cy="862562"/>
            <a:chOff x="4782" y="920"/>
            <a:chExt cx="662" cy="700"/>
          </a:xfrm>
        </p:grpSpPr>
        <p:grpSp>
          <p:nvGrpSpPr>
            <p:cNvPr id="117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11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121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118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领</a:t>
              </a:r>
              <a:endParaRPr lang="en-US" altLang="zh-CN" sz="5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525345" y="1347614"/>
            <a:ext cx="8093311" cy="3498706"/>
          </a:xfrm>
          <a:prstGeom prst="roundRect">
            <a:avLst>
              <a:gd name="adj" fmla="val 8031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244431" y="617824"/>
            <a:ext cx="26551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重难点字书写指导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95536" y="987574"/>
            <a:ext cx="998500" cy="1224136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1513139" y="185990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513139" y="259446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513139" y="333893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362347" y="1859904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半包围结构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362347" y="261406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62347" y="3361220"/>
            <a:ext cx="5814392" cy="1363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第二笔横撇的折点抵竖中线，捺从横中线起笔，笔程长，捺脚低；“卜”竖起笔略高，在竖中线方，点收笔于横中线。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93502" y="1679428"/>
            <a:ext cx="1527596" cy="152759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525345" y="1347614"/>
            <a:ext cx="8093311" cy="3498706"/>
          </a:xfrm>
          <a:prstGeom prst="roundRect">
            <a:avLst>
              <a:gd name="adj" fmla="val 8031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244431" y="617824"/>
            <a:ext cx="26551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重难点字书写指导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95536" y="987574"/>
            <a:ext cx="998500" cy="1224136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1513139" y="185990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513139" y="259446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513139" y="333893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415687" y="185990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全包围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415687" y="261406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囗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62347" y="3361220"/>
            <a:ext cx="5814392" cy="1363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国字框上下同宽，左右两竖直挺平行；“元”字的第二横在横中线上侧，竖弯钩的竖在竖中线右侧。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93502" y="1679428"/>
            <a:ext cx="1527596" cy="1527596"/>
          </a:xfrm>
          <a:prstGeom prst="rect">
            <a:avLst/>
          </a:prstGeom>
        </p:spPr>
      </p:pic>
      <p:pic>
        <p:nvPicPr>
          <p:cNvPr id="52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2560300" y="115443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/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525345" y="1347614"/>
            <a:ext cx="8093311" cy="3498706"/>
          </a:xfrm>
          <a:prstGeom prst="roundRect">
            <a:avLst>
              <a:gd name="adj" fmla="val 8031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244431" y="617824"/>
            <a:ext cx="26551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重难点字书写指导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95536" y="987574"/>
            <a:ext cx="998500" cy="1224136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1513139" y="205802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513139" y="279258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513139" y="35370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415687" y="205802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左右结构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415687" y="281218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方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62347" y="3559340"/>
            <a:ext cx="5814392" cy="91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左窄右宽，顶部左低右高。右边部分上下紧凑。“其”的横与横之间要等距。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93502" y="1862308"/>
            <a:ext cx="1527596" cy="152759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/>
      <p:bldP spid="39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525345" y="1347614"/>
            <a:ext cx="8093311" cy="3498706"/>
          </a:xfrm>
          <a:prstGeom prst="roundRect">
            <a:avLst>
              <a:gd name="adj" fmla="val 8031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244431" y="617824"/>
            <a:ext cx="26551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重难点字书写指导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95536" y="987574"/>
            <a:ext cx="998500" cy="1224136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1513139" y="205802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513139" y="279258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513139" y="35370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415687" y="205802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上下结构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415687" y="281218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85207" y="3559340"/>
            <a:ext cx="59312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上小下大，上紧下松。“口”略小；下部长横在横中线稍上，竖折折钩的竖短且微斜，第一个折与“口”下方同宽，钩在竖中线上顿笔出钩。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93502" y="1862308"/>
            <a:ext cx="1527596" cy="152759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/>
      <p:bldP spid="39" grpId="0"/>
      <p:bldP spid="40" grpId="0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525345" y="1347614"/>
            <a:ext cx="8093311" cy="3498706"/>
          </a:xfrm>
          <a:prstGeom prst="roundRect">
            <a:avLst>
              <a:gd name="adj" fmla="val 8031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244431" y="617824"/>
            <a:ext cx="26551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重难点字书写指导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95536" y="987574"/>
            <a:ext cx="998500" cy="1224136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1490279" y="186752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490279" y="260208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部首：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490279" y="33465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392827" y="186752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左右结构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392827" y="262168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页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39486" y="3368840"/>
            <a:ext cx="6170093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左窄右宽，“领”的左部第二笔是点；“页”横画起 笔在竖中线上，竖靠竖中线，长撇伸向“令”下方。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93502" y="1664188"/>
            <a:ext cx="1527596" cy="152759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/>
      <p:bldP spid="39" grpId="0"/>
      <p:bldP spid="40" grpId="0"/>
      <p:bldP spid="41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678840" y="1303020"/>
            <a:ext cx="7786321" cy="3319780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649226" y="1516430"/>
            <a:ext cx="1845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0"/>
              </a:spcAft>
              <a:defRPr/>
            </a:pPr>
            <a:r>
              <a:rPr lang="zh-CN" altLang="en-US" sz="3200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3200" dirty="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640834" y="4300473"/>
            <a:ext cx="1801372" cy="530353"/>
            <a:chOff x="3671314" y="4402073"/>
            <a:chExt cx="1801372" cy="530353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26" name="矩形 25">
              <a:hlinkClick r:id="rId3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组合 9"/>
          <p:cNvGrpSpPr/>
          <p:nvPr/>
        </p:nvGrpSpPr>
        <p:grpSpPr>
          <a:xfrm>
            <a:off x="395536" y="555526"/>
            <a:ext cx="2428017" cy="624955"/>
            <a:chOff x="779572" y="628120"/>
            <a:chExt cx="1571587" cy="670397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9" name="组合 4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37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文本框 5"/>
            <p:cNvSpPr txBox="1"/>
            <p:nvPr/>
          </p:nvSpPr>
          <p:spPr>
            <a:xfrm>
              <a:off x="851757" y="796462"/>
              <a:ext cx="144763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第二阶：我会阅读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41" name="Rectangle 5"/>
          <p:cNvSpPr>
            <a:spLocks noChangeArrowheads="1"/>
          </p:cNvSpPr>
          <p:nvPr/>
        </p:nvSpPr>
        <p:spPr bwMode="auto">
          <a:xfrm>
            <a:off x="2029001" y="2167938"/>
            <a:ext cx="5172871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理解词语。</a:t>
            </a:r>
            <a:endParaRPr lang="zh-CN" altLang="en-US" sz="24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理解内容：圈画出量词，并说说哪</a:t>
            </a:r>
            <a:endParaRPr lang="en-US" altLang="zh-CN" sz="24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个量词表示数量多。</a:t>
            </a:r>
            <a:endParaRPr lang="zh-CN" altLang="en-US" sz="24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3.“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一”的变声。</a:t>
            </a:r>
            <a:endParaRPr lang="zh-CN" altLang="en-US" sz="24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720948" y="1603582"/>
            <a:ext cx="7702105" cy="2927778"/>
          </a:xfrm>
          <a:prstGeom prst="roundRect">
            <a:avLst>
              <a:gd name="adj" fmla="val 1192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9"/>
          <p:cNvGrpSpPr/>
          <p:nvPr/>
        </p:nvGrpSpPr>
        <p:grpSpPr>
          <a:xfrm>
            <a:off x="499793" y="611431"/>
            <a:ext cx="1465056" cy="624955"/>
            <a:chOff x="779572" y="628120"/>
            <a:chExt cx="1571587" cy="67039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4" name="组合 2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907108" y="797630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词语听写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835798" y="2225040"/>
            <a:ext cx="5472405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花园 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石桥 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队旗 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铜号 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红领巾 欢笑 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到处 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人群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9" name="CustomShape 1"/>
          <p:cNvSpPr/>
          <p:nvPr/>
        </p:nvSpPr>
        <p:spPr>
          <a:xfrm>
            <a:off x="1259632" y="1779662"/>
            <a:ext cx="3052445" cy="1196340"/>
          </a:xfrm>
          <a:prstGeom prst="roundRect">
            <a:avLst>
              <a:gd name="adj" fmla="val 7534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>
            <a:solidFill>
              <a:srgbClr val="FF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grpSp>
        <p:nvGrpSpPr>
          <p:cNvPr id="30" name="Group 2"/>
          <p:cNvGrpSpPr/>
          <p:nvPr/>
        </p:nvGrpSpPr>
        <p:grpSpPr>
          <a:xfrm>
            <a:off x="2072302" y="1566462"/>
            <a:ext cx="1505520" cy="454320"/>
            <a:chOff x="1776600" y="1031400"/>
            <a:chExt cx="1505520" cy="454320"/>
          </a:xfrm>
        </p:grpSpPr>
        <p:sp>
          <p:nvSpPr>
            <p:cNvPr id="31" name="CustomShape 3"/>
            <p:cNvSpPr/>
            <p:nvPr/>
          </p:nvSpPr>
          <p:spPr>
            <a:xfrm>
              <a:off x="1776600" y="1064520"/>
              <a:ext cx="1505520" cy="421200"/>
            </a:xfrm>
            <a:prstGeom prst="roundRect">
              <a:avLst>
                <a:gd name="adj" fmla="val 50000"/>
              </a:avLst>
            </a:prstGeom>
            <a:solidFill>
              <a:srgbClr val="F669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32" name="CustomShape 4"/>
            <p:cNvSpPr/>
            <p:nvPr/>
          </p:nvSpPr>
          <p:spPr>
            <a:xfrm>
              <a:off x="2187720" y="1031400"/>
              <a:ext cx="1017720" cy="425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sz="2200" b="0" strike="noStrike" spc="-1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近义词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sp>
        <p:nvSpPr>
          <p:cNvPr id="36" name="CustomShape 5"/>
          <p:cNvSpPr/>
          <p:nvPr/>
        </p:nvSpPr>
        <p:spPr>
          <a:xfrm>
            <a:off x="1843197" y="2170187"/>
            <a:ext cx="2352675" cy="64262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strike="noStrike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欢笑</a:t>
            </a:r>
            <a:r>
              <a:rPr lang="en-US" sz="2400" b="0" strike="noStrike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 b="0" strike="noStrike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欢乐</a:t>
            </a:r>
            <a:endParaRPr lang="zh-CN" altLang="en-US" sz="2400" b="0" strike="noStrike" spc="-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CustomShape 6"/>
          <p:cNvSpPr/>
          <p:nvPr/>
        </p:nvSpPr>
        <p:spPr>
          <a:xfrm>
            <a:off x="4642277" y="1779662"/>
            <a:ext cx="3253740" cy="1196340"/>
          </a:xfrm>
          <a:prstGeom prst="roundRect">
            <a:avLst>
              <a:gd name="adj" fmla="val 7534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>
            <a:solidFill>
              <a:srgbClr val="FF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grpSp>
        <p:nvGrpSpPr>
          <p:cNvPr id="38" name="Group 7"/>
          <p:cNvGrpSpPr/>
          <p:nvPr/>
        </p:nvGrpSpPr>
        <p:grpSpPr>
          <a:xfrm>
            <a:off x="5340342" y="1566462"/>
            <a:ext cx="1505520" cy="454320"/>
            <a:chOff x="6009840" y="1031400"/>
            <a:chExt cx="1505520" cy="454320"/>
          </a:xfrm>
        </p:grpSpPr>
        <p:sp>
          <p:nvSpPr>
            <p:cNvPr id="39" name="CustomShape 8"/>
            <p:cNvSpPr/>
            <p:nvPr/>
          </p:nvSpPr>
          <p:spPr>
            <a:xfrm flipH="1">
              <a:off x="6009840" y="1064520"/>
              <a:ext cx="1505520" cy="421200"/>
            </a:xfrm>
            <a:prstGeom prst="roundRect">
              <a:avLst>
                <a:gd name="adj" fmla="val 50000"/>
              </a:avLst>
            </a:prstGeom>
            <a:solidFill>
              <a:srgbClr val="F669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40" name="CustomShape 9"/>
            <p:cNvSpPr/>
            <p:nvPr/>
          </p:nvSpPr>
          <p:spPr>
            <a:xfrm>
              <a:off x="6095520" y="1031400"/>
              <a:ext cx="1017720" cy="425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zh-CN" sz="2200" b="0" strike="noStrike" spc="-1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反义词</a:t>
              </a:r>
              <a:endParaRPr lang="en-US" sz="2200" b="0" strike="noStrike" spc="-1">
                <a:latin typeface="Arial" panose="020B0604020202020204"/>
              </a:endParaRPr>
            </a:p>
          </p:txBody>
        </p:sp>
      </p:grpSp>
      <p:sp>
        <p:nvSpPr>
          <p:cNvPr id="47" name="CustomShape 5"/>
          <p:cNvSpPr/>
          <p:nvPr/>
        </p:nvSpPr>
        <p:spPr>
          <a:xfrm>
            <a:off x="5267404" y="2164862"/>
            <a:ext cx="2352675" cy="64262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strike="noStrike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欢笑</a:t>
            </a:r>
            <a:r>
              <a:rPr lang="en-US" sz="2400" b="0" strike="noStrike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 b="0" strike="noStrike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痛哭</a:t>
            </a:r>
            <a:endParaRPr lang="zh-CN" altLang="en-US" sz="2400" b="0" strike="noStrike" spc="-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 additive="repl"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grpSp>
        <p:nvGrpSpPr>
          <p:cNvPr id="12" name="组合 9"/>
          <p:cNvGrpSpPr/>
          <p:nvPr/>
        </p:nvGrpSpPr>
        <p:grpSpPr>
          <a:xfrm>
            <a:off x="673078" y="555526"/>
            <a:ext cx="2428017" cy="624955"/>
            <a:chOff x="779572" y="628120"/>
            <a:chExt cx="1571587" cy="67039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4" name="组合 4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8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文本框 5"/>
            <p:cNvSpPr txBox="1"/>
            <p:nvPr/>
          </p:nvSpPr>
          <p:spPr>
            <a:xfrm>
              <a:off x="851757" y="796462"/>
              <a:ext cx="144763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第一阶：我爱识字</a:t>
              </a:r>
              <a:endPara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0" name="圆角矩形 19"/>
          <p:cNvSpPr/>
          <p:nvPr/>
        </p:nvSpPr>
        <p:spPr>
          <a:xfrm>
            <a:off x="678840" y="1417320"/>
            <a:ext cx="7786321" cy="3215640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664084" y="1739950"/>
            <a:ext cx="1815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0"/>
              </a:spcAft>
              <a:defRPr/>
            </a:pPr>
            <a:r>
              <a:rPr lang="zh-CN" altLang="en-US" sz="32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3200" kern="1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386598" y="2664821"/>
            <a:ext cx="2370804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识记生字。</a:t>
            </a:r>
            <a:endParaRPr lang="zh-CN" altLang="en-US" sz="28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写字。</a:t>
            </a:r>
            <a:endParaRPr lang="zh-CN" altLang="en-US" sz="28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640834" y="4219193"/>
            <a:ext cx="1801372" cy="530353"/>
            <a:chOff x="3671314" y="4402073"/>
            <a:chExt cx="1801372" cy="530353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26" name="矩形 25">
              <a:hlinkClick r:id="rId6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608776" y="1237957"/>
            <a:ext cx="7926449" cy="3524543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9"/>
          <p:cNvGrpSpPr/>
          <p:nvPr/>
        </p:nvGrpSpPr>
        <p:grpSpPr>
          <a:xfrm>
            <a:off x="499793" y="498890"/>
            <a:ext cx="1465056" cy="624955"/>
            <a:chOff x="779572" y="628120"/>
            <a:chExt cx="1571587" cy="67039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4" name="组合 2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907108" y="797630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理解词语</a:t>
              </a:r>
              <a:endPara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57352" y="1316697"/>
            <a:ext cx="4680520" cy="3372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海鸥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鸟，头和颈部褐色，翅膀外缘白色，内缘灰色，躯干白色，爪黑色。常成群在海上或内陆河流附近飞翔，吃鱼、螺、昆虫等，也吃谷物和植物嫩叶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【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军舰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有武器装备能执行作战任务的军用舰艇的统称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【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一方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一方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作为数量词，一般用来形容方形的物品，如：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一方砚台、一方手帕。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”“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一方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也专指用地、土地，如，人们生活中的常用语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一方水土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/>
          <p:nvPr/>
        </p:nvPicPr>
        <p:blipFill>
          <a:blip r:embed="rId5" r:link="rId6" cstate="email"/>
          <a:stretch>
            <a:fillRect/>
          </a:stretch>
        </p:blipFill>
        <p:spPr>
          <a:xfrm>
            <a:off x="5684520" y="1747406"/>
            <a:ext cx="2456180" cy="2152764"/>
          </a:xfrm>
          <a:prstGeom prst="roundRect">
            <a:avLst>
              <a:gd name="adj" fmla="val 10060"/>
            </a:avLst>
          </a:prstGeom>
          <a:noFill/>
          <a:ln w="9525">
            <a:noFill/>
          </a:ln>
        </p:spPr>
      </p:pic>
      <p:sp>
        <p:nvSpPr>
          <p:cNvPr id="21" name="矩形 20"/>
          <p:cNvSpPr/>
          <p:nvPr/>
        </p:nvSpPr>
        <p:spPr>
          <a:xfrm>
            <a:off x="6506856" y="396907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海鸥</a:t>
            </a:r>
            <a:endParaRPr lang="zh-CN" altLang="zh-CN" sz="24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608776" y="1473088"/>
            <a:ext cx="7926449" cy="3350017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9"/>
          <p:cNvGrpSpPr/>
          <p:nvPr/>
        </p:nvGrpSpPr>
        <p:grpSpPr>
          <a:xfrm>
            <a:off x="499793" y="596862"/>
            <a:ext cx="1465056" cy="624955"/>
            <a:chOff x="779572" y="628120"/>
            <a:chExt cx="1571587" cy="67039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4" name="组合 2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907108" y="797630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理解词语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810646" y="2057388"/>
            <a:ext cx="468052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鱼塘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养鱼的池子。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小溪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原指山里的小河沟，现在泛</a:t>
            </a:r>
            <a:endParaRPr lang="en-US" altLang="zh-CN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指小河沟里的小水流。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翠竹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翠，青绿色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青绿色的竹子。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红领巾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借指少年先锋队员。</a:t>
            </a:r>
            <a:endParaRPr lang="en-US" altLang="zh-CN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1951" y="4223801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红领巾</a:t>
            </a:r>
            <a:endParaRPr lang="zh-CN" altLang="zh-CN" sz="24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/>
          <p:nvPr/>
        </p:nvPicPr>
        <p:blipFill>
          <a:blip r:embed="rId5" r:link="rId6" cstate="email"/>
          <a:stretch>
            <a:fillRect/>
          </a:stretch>
        </p:blipFill>
        <p:spPr>
          <a:xfrm>
            <a:off x="5776216" y="2034387"/>
            <a:ext cx="2342349" cy="2096161"/>
          </a:xfrm>
          <a:prstGeom prst="roundRect">
            <a:avLst>
              <a:gd name="adj" fmla="val 9558"/>
            </a:avLst>
          </a:prstGeom>
          <a:noFill/>
          <a:ln w="9525">
            <a:noFill/>
          </a:ln>
        </p:spPr>
      </p:pic>
    </p:spTree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220282" y="1249152"/>
            <a:ext cx="1380850" cy="432347"/>
            <a:chOff x="467544" y="1131590"/>
            <a:chExt cx="1380850" cy="432347"/>
          </a:xfrm>
        </p:grpSpPr>
        <p:sp>
          <p:nvSpPr>
            <p:cNvPr id="4" name="圆角矩形 3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一只海鸥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996830" y="1249152"/>
            <a:ext cx="1380850" cy="432347"/>
            <a:chOff x="467544" y="1131590"/>
            <a:chExt cx="1380850" cy="432347"/>
          </a:xfrm>
        </p:grpSpPr>
        <p:sp>
          <p:nvSpPr>
            <p:cNvPr id="8" name="圆角矩形 7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一条帆船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773378" y="1249152"/>
            <a:ext cx="1380850" cy="432347"/>
            <a:chOff x="467544" y="1131590"/>
            <a:chExt cx="1380850" cy="432347"/>
          </a:xfrm>
        </p:grpSpPr>
        <p:sp>
          <p:nvSpPr>
            <p:cNvPr id="11" name="圆角矩形 10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一艘军舰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49927" y="1249152"/>
            <a:ext cx="1380850" cy="432347"/>
            <a:chOff x="467544" y="1131590"/>
            <a:chExt cx="1380850" cy="432347"/>
          </a:xfrm>
        </p:grpSpPr>
        <p:sp>
          <p:nvSpPr>
            <p:cNvPr id="14" name="圆角矩形 13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一处港湾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9694" y="2402295"/>
            <a:ext cx="3906130" cy="2957853"/>
            <a:chOff x="389694" y="2402295"/>
            <a:chExt cx="3906130" cy="2957853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89694" y="2402295"/>
              <a:ext cx="3906130" cy="2957853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697849" y="3650388"/>
              <a:ext cx="3570208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描写的是一幅海港风景图。</a:t>
              </a:r>
              <a:endParaRPr lang="zh-CN" altLang="en-US" sz="2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78995" y="1274076"/>
            <a:ext cx="414811" cy="40568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9669" y="1274076"/>
            <a:ext cx="414811" cy="40568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7218" y="1274076"/>
            <a:ext cx="414811" cy="40568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14141" y="1274076"/>
            <a:ext cx="414811" cy="405686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777240" y="314597"/>
            <a:ext cx="7589520" cy="508362"/>
            <a:chOff x="777240" y="340723"/>
            <a:chExt cx="7589520" cy="508362"/>
          </a:xfrm>
        </p:grpSpPr>
        <p:sp>
          <p:nvSpPr>
            <p:cNvPr id="24" name="圆角矩形 23"/>
            <p:cNvSpPr/>
            <p:nvPr/>
          </p:nvSpPr>
          <p:spPr>
            <a:xfrm>
              <a:off x="777240" y="340723"/>
              <a:ext cx="7589520" cy="50836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859307" y="349976"/>
              <a:ext cx="742538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请圈画出表示数量的词？再说说哪个量词表示数量多？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736793" y="1707654"/>
            <a:ext cx="1937888" cy="1331178"/>
          </a:xfrm>
          <a:prstGeom prst="round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9319" y="1707654"/>
            <a:ext cx="1947296" cy="1331178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25533" y="1707654"/>
            <a:ext cx="1998963" cy="1331178"/>
          </a:xfrm>
          <a:prstGeom prst="round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33413" y="1707655"/>
            <a:ext cx="1994463" cy="1331178"/>
          </a:xfrm>
          <a:prstGeom prst="round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59307" y="844989"/>
            <a:ext cx="74253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请圈画出表示数量的词？再说说哪个量词表示数量多？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20282" y="3489432"/>
            <a:ext cx="1380850" cy="432347"/>
            <a:chOff x="467544" y="1131590"/>
            <a:chExt cx="1380850" cy="432347"/>
          </a:xfrm>
        </p:grpSpPr>
        <p:sp>
          <p:nvSpPr>
            <p:cNvPr id="9" name="圆角矩形 8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一方鱼塘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996830" y="3489432"/>
            <a:ext cx="1380850" cy="432347"/>
            <a:chOff x="467544" y="1131590"/>
            <a:chExt cx="1380850" cy="432347"/>
          </a:xfrm>
        </p:grpSpPr>
        <p:sp>
          <p:nvSpPr>
            <p:cNvPr id="12" name="圆角矩形 11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一块稻田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73378" y="3489432"/>
            <a:ext cx="1380850" cy="432347"/>
            <a:chOff x="467544" y="1131590"/>
            <a:chExt cx="1380850" cy="432347"/>
          </a:xfrm>
        </p:grpSpPr>
        <p:sp>
          <p:nvSpPr>
            <p:cNvPr id="15" name="圆角矩形 14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一行垂柳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549927" y="3489432"/>
            <a:ext cx="1380850" cy="432347"/>
            <a:chOff x="467544" y="1131590"/>
            <a:chExt cx="1380850" cy="432347"/>
          </a:xfrm>
        </p:grpSpPr>
        <p:sp>
          <p:nvSpPr>
            <p:cNvPr id="18" name="圆角矩形 17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一座花园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578995" y="3514356"/>
            <a:ext cx="414811" cy="40568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54455" y="3514356"/>
            <a:ext cx="414811" cy="40568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22295" y="3514356"/>
            <a:ext cx="414811" cy="40568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05375" y="3514356"/>
            <a:ext cx="414811" cy="405686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2618935" y="2295615"/>
            <a:ext cx="3906130" cy="2957853"/>
            <a:chOff x="389694" y="2402295"/>
            <a:chExt cx="3906130" cy="2957853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89694" y="2402295"/>
              <a:ext cx="3906130" cy="2957853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804529" y="3627528"/>
              <a:ext cx="341632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描写了山村的景象。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77240" y="314597"/>
            <a:ext cx="7589520" cy="508362"/>
            <a:chOff x="777240" y="340723"/>
            <a:chExt cx="7589520" cy="508362"/>
          </a:xfrm>
        </p:grpSpPr>
        <p:sp>
          <p:nvSpPr>
            <p:cNvPr id="5" name="圆角矩形 4"/>
            <p:cNvSpPr/>
            <p:nvPr/>
          </p:nvSpPr>
          <p:spPr>
            <a:xfrm>
              <a:off x="777240" y="340723"/>
              <a:ext cx="7589520" cy="50836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859307" y="349976"/>
              <a:ext cx="742538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请圈画出表示数量的词？再说说哪个量词表示数量多？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20282" y="1215769"/>
            <a:ext cx="1380850" cy="432347"/>
            <a:chOff x="467544" y="1131590"/>
            <a:chExt cx="1380850" cy="432347"/>
          </a:xfrm>
        </p:grpSpPr>
        <p:sp>
          <p:nvSpPr>
            <p:cNvPr id="8" name="圆角矩形 7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一道小溪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96830" y="1215769"/>
            <a:ext cx="1380850" cy="432347"/>
            <a:chOff x="467544" y="1131590"/>
            <a:chExt cx="1380850" cy="432347"/>
          </a:xfrm>
        </p:grpSpPr>
        <p:sp>
          <p:nvSpPr>
            <p:cNvPr id="11" name="圆角矩形 10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一座石桥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73378" y="1215769"/>
            <a:ext cx="1380850" cy="432347"/>
            <a:chOff x="467544" y="1131590"/>
            <a:chExt cx="1380850" cy="432347"/>
          </a:xfrm>
        </p:grpSpPr>
        <p:sp>
          <p:nvSpPr>
            <p:cNvPr id="14" name="圆角矩形 13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一丛翠竹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49927" y="1215769"/>
            <a:ext cx="1380850" cy="432347"/>
            <a:chOff x="467544" y="1131590"/>
            <a:chExt cx="1380850" cy="432347"/>
          </a:xfrm>
        </p:grpSpPr>
        <p:sp>
          <p:nvSpPr>
            <p:cNvPr id="17" name="圆角矩形 16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一群飞鸟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8995" y="1232824"/>
            <a:ext cx="414811" cy="40568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89694" y="2402295"/>
            <a:ext cx="3906130" cy="2957853"/>
            <a:chOff x="389694" y="2402295"/>
            <a:chExt cx="3906130" cy="295785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89694" y="2402295"/>
              <a:ext cx="3906130" cy="2957853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819769" y="3589428"/>
              <a:ext cx="341632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描写了公园的景色。</a:t>
              </a:r>
              <a:endPara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73419" y="1232824"/>
            <a:ext cx="414811" cy="40568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33467" y="1232824"/>
            <a:ext cx="414811" cy="40568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14140" y="1232824"/>
            <a:ext cx="414811" cy="40568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777240" y="510540"/>
            <a:ext cx="7589520" cy="508362"/>
            <a:chOff x="777240" y="340723"/>
            <a:chExt cx="7589520" cy="508362"/>
          </a:xfrm>
        </p:grpSpPr>
        <p:sp>
          <p:nvSpPr>
            <p:cNvPr id="4" name="圆角矩形 3"/>
            <p:cNvSpPr/>
            <p:nvPr/>
          </p:nvSpPr>
          <p:spPr>
            <a:xfrm>
              <a:off x="777240" y="340723"/>
              <a:ext cx="7589520" cy="50836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859307" y="349976"/>
              <a:ext cx="742538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请圈画出表示数量的词？再说说哪个量词表示数量多？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72088" y="1399375"/>
            <a:ext cx="1380850" cy="432347"/>
            <a:chOff x="467544" y="1131590"/>
            <a:chExt cx="1380850" cy="432347"/>
          </a:xfrm>
        </p:grpSpPr>
        <p:sp>
          <p:nvSpPr>
            <p:cNvPr id="7" name="圆角矩形 6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一面队旗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13207" y="1399375"/>
            <a:ext cx="1380850" cy="432347"/>
            <a:chOff x="467544" y="1131590"/>
            <a:chExt cx="1380850" cy="432347"/>
          </a:xfrm>
        </p:grpSpPr>
        <p:sp>
          <p:nvSpPr>
            <p:cNvPr id="10" name="圆角矩形 9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一把铜号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454326" y="1399375"/>
            <a:ext cx="2068436" cy="432347"/>
            <a:chOff x="467543" y="1131590"/>
            <a:chExt cx="2068436" cy="432347"/>
          </a:xfrm>
        </p:grpSpPr>
        <p:sp>
          <p:nvSpPr>
            <p:cNvPr id="13" name="圆角矩形 12"/>
            <p:cNvSpPr/>
            <p:nvPr/>
          </p:nvSpPr>
          <p:spPr>
            <a:xfrm>
              <a:off x="467543" y="1131590"/>
              <a:ext cx="1973589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55950" y="1163827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一队“红领巾”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883030" y="1399375"/>
            <a:ext cx="1380850" cy="432347"/>
            <a:chOff x="467544" y="1131590"/>
            <a:chExt cx="1380850" cy="432347"/>
          </a:xfrm>
        </p:grpSpPr>
        <p:sp>
          <p:nvSpPr>
            <p:cNvPr id="16" name="圆角矩形 15"/>
            <p:cNvSpPr/>
            <p:nvPr/>
          </p:nvSpPr>
          <p:spPr>
            <a:xfrm>
              <a:off x="467544" y="1131590"/>
              <a:ext cx="1380850" cy="429421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55950" y="116382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一片欢笑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9694" y="2402295"/>
            <a:ext cx="3906130" cy="2957853"/>
            <a:chOff x="389694" y="2402295"/>
            <a:chExt cx="3906130" cy="2957853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89694" y="2402295"/>
              <a:ext cx="3906130" cy="2957853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758809" y="3513228"/>
              <a:ext cx="328808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　　描写了少先队员郊游</a:t>
              </a:r>
              <a:endParaRPr lang="en-US" altLang="zh-CN" sz="2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22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的场景。</a:t>
              </a:r>
              <a:endParaRPr lang="zh-CN" altLang="en-US" sz="2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24995" y="1405544"/>
            <a:ext cx="414811" cy="40568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67435" y="1405544"/>
            <a:ext cx="414811" cy="405686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99982" y="1405544"/>
            <a:ext cx="414811" cy="40568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47549" y="1405544"/>
            <a:ext cx="414811" cy="40568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59307" y="1058349"/>
            <a:ext cx="74253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请圈画出表示数量的词？再说说哪个量词表示数量多？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48107" y="2532162"/>
            <a:ext cx="60477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行、丛、群、队等都表示数量多。</a:t>
            </a:r>
            <a:endParaRPr lang="zh-CN" altLang="en-US" sz="3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475838" y="1303020"/>
            <a:ext cx="8192325" cy="352008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402449" y="596682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27635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词语搭配练习</a:t>
            </a:r>
            <a:endParaRPr lang="zh-CN" altLang="en-US" sz="2800">
              <a:solidFill>
                <a:srgbClr val="276359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63588" y="1635646"/>
            <a:ext cx="741682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形容少：一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>
                <a:latin typeface="+mj-ea"/>
                <a:ea typeface="+mj-ea"/>
              </a:rPr>
              <a:t>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飞鸟 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>
                <a:latin typeface="+mj-ea"/>
                <a:ea typeface="+mj-ea"/>
              </a:rPr>
              <a:t>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翠竹 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>
                <a:latin typeface="+mj-ea"/>
                <a:ea typeface="+mj-ea"/>
              </a:rPr>
              <a:t>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铜号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形容多：一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>
                <a:latin typeface="+mj-ea"/>
                <a:ea typeface="+mj-ea"/>
              </a:rPr>
              <a:t>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飞鸟 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>
                <a:latin typeface="+mj-ea"/>
                <a:ea typeface="+mj-ea"/>
              </a:rPr>
              <a:t>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翠竹  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>
                <a:latin typeface="+mj-ea"/>
                <a:ea typeface="+mj-ea"/>
              </a:rPr>
              <a:t>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铜号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13025" y="1736725"/>
            <a:ext cx="488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只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46625" y="1736725"/>
            <a:ext cx="488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棵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80225" y="1736725"/>
            <a:ext cx="488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把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13025" y="2285365"/>
            <a:ext cx="488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群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46625" y="2285365"/>
            <a:ext cx="488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从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880225" y="2285365"/>
            <a:ext cx="488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堆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19107" y="3219822"/>
            <a:ext cx="1231395" cy="139598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092192" y="3624871"/>
            <a:ext cx="3880108" cy="981407"/>
            <a:chOff x="3253740" y="3384853"/>
            <a:chExt cx="3880108" cy="981407"/>
          </a:xfrm>
        </p:grpSpPr>
        <p:sp>
          <p:nvSpPr>
            <p:cNvPr id="5" name="圆角矩形标注 4"/>
            <p:cNvSpPr/>
            <p:nvPr/>
          </p:nvSpPr>
          <p:spPr>
            <a:xfrm>
              <a:off x="3253740" y="3384853"/>
              <a:ext cx="3880108" cy="981407"/>
            </a:xfrm>
            <a:prstGeom prst="wedgeRoundRectCallout">
              <a:avLst>
                <a:gd name="adj1" fmla="val -58059"/>
                <a:gd name="adj2" fmla="val 1128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338716" y="3494556"/>
              <a:ext cx="3694544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群：量词，用于成群的人或物。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丛：量词，用于聚集在一起的草木。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6" grpId="0"/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475838" y="1303020"/>
            <a:ext cx="8192325" cy="352008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83448" y="680502"/>
            <a:ext cx="791614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rgbClr val="27635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文中有八个“一”读</a:t>
            </a:r>
            <a:r>
              <a:rPr lang="en-US" altLang="zh-CN" sz="2200" err="1">
                <a:solidFill>
                  <a:srgbClr val="276359"/>
                </a:solidFill>
                <a:latin typeface="taozhi.cn_PY" panose="02000500000000000000" pitchFamily="2" charset="0"/>
                <a:ea typeface="黑体" panose="02010609060101010101" pitchFamily="49" charset="-122"/>
                <a:cs typeface="宋体" panose="02010600030101010101" pitchFamily="2" charset="-122"/>
              </a:rPr>
              <a:t>yí</a:t>
            </a:r>
            <a:r>
              <a:rPr lang="zh-CN" altLang="en-US" sz="2200">
                <a:solidFill>
                  <a:srgbClr val="27635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，八个“一”读</a:t>
            </a:r>
            <a:r>
              <a:rPr lang="en-US" altLang="zh-CN" sz="2200" err="1">
                <a:solidFill>
                  <a:srgbClr val="276359"/>
                </a:solidFill>
                <a:latin typeface="taozhi.cn_PY" panose="02000500000000000000" pitchFamily="2" charset="0"/>
                <a:ea typeface="黑体" panose="02010609060101010101" pitchFamily="49" charset="-122"/>
                <a:cs typeface="宋体" panose="02010600030101010101" pitchFamily="2" charset="-122"/>
              </a:rPr>
              <a:t>yì</a:t>
            </a:r>
            <a:r>
              <a:rPr lang="zh-CN" altLang="en-US" sz="2200">
                <a:solidFill>
                  <a:srgbClr val="27635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。你发现了什么规律？</a:t>
            </a:r>
            <a:endParaRPr lang="zh-CN" altLang="en-US" sz="2200">
              <a:solidFill>
                <a:srgbClr val="276359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0530" y="1523026"/>
            <a:ext cx="6522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“一”在四声前读</a:t>
            </a:r>
            <a:r>
              <a:rPr lang="zh-CN" altLang="en-US" sz="2400">
                <a:latin typeface="taozhi.cn_PY" panose="02000500000000000000" pitchFamily="2" charset="0"/>
                <a:ea typeface="楷体" panose="02010609060101010101" pitchFamily="49" charset="-122"/>
              </a:rPr>
              <a:t>yí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，在一、二、三声前读</a:t>
            </a:r>
            <a:r>
              <a:rPr lang="zh-CN" altLang="en-US" sz="2400">
                <a:latin typeface="taozhi.cn_PY" panose="02000500000000000000" pitchFamily="2" charset="0"/>
                <a:ea typeface="楷体" panose="02010609060101010101" pitchFamily="49" charset="-122"/>
              </a:rPr>
              <a:t>yì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1" name="表格 20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367683" y="2166756"/>
          <a:ext cx="6408634" cy="2399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317"/>
                <a:gridCol w="3204317"/>
              </a:tblGrid>
              <a:tr h="479977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cPr/>
                </a:tc>
              </a:tr>
              <a:tr h="47997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80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80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997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80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997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zh-CN" sz="180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997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80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zh-CN" sz="1800" b="1">
                        <a:solidFill>
                          <a:srgbClr val="276359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1472600" y="2227222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方法总结：“一”的变调情况如下表：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22500" y="2687179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例词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66019" y="3167239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一、第一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622500" y="3647299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一处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53058" y="4127359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一只、一群、一把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564584" y="2687179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读音规律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78874" y="3167239"/>
            <a:ext cx="21820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单用或在词尾读</a:t>
            </a:r>
            <a:r>
              <a:rPr lang="en-US" altLang="zh-CN" sz="2000" err="1">
                <a:latin typeface="taozhi.cn_PY" panose="02000500000000000000" pitchFamily="2" charset="0"/>
                <a:ea typeface="楷体" panose="02010609060101010101" pitchFamily="49" charset="-122"/>
              </a:rPr>
              <a:t>yī</a:t>
            </a:r>
            <a:endParaRPr lang="zh-CN" altLang="en-US" sz="2000">
              <a:latin typeface="taozhi.cn_PY" panose="02000500000000000000" pitchFamily="2" charset="0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334553" y="3647299"/>
            <a:ext cx="16706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在四声前读</a:t>
            </a:r>
            <a:r>
              <a:rPr lang="en-US" altLang="zh-CN" sz="2000" err="1">
                <a:latin typeface="taozhi.cn_PY" panose="02000500000000000000" pitchFamily="2" charset="0"/>
                <a:ea typeface="楷体" panose="02010609060101010101" pitchFamily="49" charset="-122"/>
              </a:rPr>
              <a:t>yí</a:t>
            </a:r>
            <a:endParaRPr lang="zh-CN" altLang="en-US" sz="2000">
              <a:latin typeface="taozhi.cn_PY" panose="02000500000000000000" pitchFamily="2" charset="0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821592" y="4127359"/>
            <a:ext cx="26965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在一、二、三声前读</a:t>
            </a:r>
            <a:r>
              <a:rPr lang="en-US" altLang="zh-CN" sz="2000" err="1">
                <a:latin typeface="taozhi.cn_PY" panose="02000500000000000000" pitchFamily="2" charset="0"/>
                <a:ea typeface="楷体" panose="02010609060101010101" pitchFamily="49" charset="-122"/>
              </a:rPr>
              <a:t>yì</a:t>
            </a:r>
            <a:endParaRPr lang="en-US" altLang="zh-CN" sz="2000">
              <a:latin typeface="taozhi.cn_PY" panose="02000500000000000000" pitchFamily="2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608776" y="1237957"/>
            <a:ext cx="7926449" cy="3524543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9"/>
          <p:cNvGrpSpPr/>
          <p:nvPr/>
        </p:nvGrpSpPr>
        <p:grpSpPr>
          <a:xfrm>
            <a:off x="499793" y="498890"/>
            <a:ext cx="1465056" cy="624955"/>
            <a:chOff x="779572" y="628120"/>
            <a:chExt cx="1571587" cy="67039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4" name="组合 2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907108" y="797630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结构示图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996172" y="2784884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场景歌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2335314" y="1923678"/>
            <a:ext cx="214361" cy="2296888"/>
          </a:xfrm>
          <a:prstGeom prst="leftBrace">
            <a:avLst>
              <a:gd name="adj1" fmla="val 55439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grpSp>
        <p:nvGrpSpPr>
          <p:cNvPr id="10" name="组合 9"/>
          <p:cNvGrpSpPr/>
          <p:nvPr/>
        </p:nvGrpSpPr>
        <p:grpSpPr>
          <a:xfrm>
            <a:off x="2518199" y="1935092"/>
            <a:ext cx="5416868" cy="461665"/>
            <a:chOff x="2051324" y="1898996"/>
            <a:chExt cx="5416868" cy="461665"/>
          </a:xfrm>
        </p:grpSpPr>
        <p:sp>
          <p:nvSpPr>
            <p:cNvPr id="4" name="矩形 3"/>
            <p:cNvSpPr/>
            <p:nvPr/>
          </p:nvSpPr>
          <p:spPr>
            <a:xfrm>
              <a:off x="2051324" y="1898996"/>
              <a:ext cx="54168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港湾风景　　　海鸥 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帆船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 军舰</a:t>
              </a:r>
              <a:r>
                <a:rPr lang="en-US" altLang="zh-CN" sz="240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港湾 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右箭头 4"/>
            <p:cNvSpPr/>
            <p:nvPr/>
          </p:nvSpPr>
          <p:spPr>
            <a:xfrm>
              <a:off x="3527918" y="2015903"/>
              <a:ext cx="552047" cy="22873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518199" y="2525098"/>
            <a:ext cx="5262979" cy="461665"/>
            <a:chOff x="2051324" y="2480293"/>
            <a:chExt cx="5262979" cy="461665"/>
          </a:xfrm>
        </p:grpSpPr>
        <p:sp>
          <p:nvSpPr>
            <p:cNvPr id="19" name="矩形 18"/>
            <p:cNvSpPr/>
            <p:nvPr/>
          </p:nvSpPr>
          <p:spPr>
            <a:xfrm>
              <a:off x="2051324" y="2480293"/>
              <a:ext cx="526297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田园风光　　　鱼塘 稻田 垂柳 花园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右箭头 25"/>
            <p:cNvSpPr/>
            <p:nvPr/>
          </p:nvSpPr>
          <p:spPr>
            <a:xfrm>
              <a:off x="3527918" y="2597200"/>
              <a:ext cx="552047" cy="22873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18199" y="3115104"/>
            <a:ext cx="5262979" cy="461665"/>
            <a:chOff x="2051324" y="3087716"/>
            <a:chExt cx="5262979" cy="461665"/>
          </a:xfrm>
        </p:grpSpPr>
        <p:sp>
          <p:nvSpPr>
            <p:cNvPr id="28" name="矩形 27"/>
            <p:cNvSpPr/>
            <p:nvPr/>
          </p:nvSpPr>
          <p:spPr>
            <a:xfrm>
              <a:off x="2051324" y="3087716"/>
              <a:ext cx="526297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公园景色　　　小溪 石桥 翠竹 飞鸟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右箭头 29"/>
            <p:cNvSpPr/>
            <p:nvPr/>
          </p:nvSpPr>
          <p:spPr>
            <a:xfrm>
              <a:off x="3527918" y="3204623"/>
              <a:ext cx="552047" cy="22873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518199" y="3705109"/>
            <a:ext cx="5570756" cy="461665"/>
            <a:chOff x="2051324" y="3669013"/>
            <a:chExt cx="5570756" cy="461665"/>
          </a:xfrm>
        </p:grpSpPr>
        <p:sp>
          <p:nvSpPr>
            <p:cNvPr id="29" name="矩形 28"/>
            <p:cNvSpPr/>
            <p:nvPr/>
          </p:nvSpPr>
          <p:spPr>
            <a:xfrm>
              <a:off x="2051324" y="3669013"/>
              <a:ext cx="557075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活动场面　　　队旗 铜号 红领巾 欢笑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右箭头 30"/>
            <p:cNvSpPr/>
            <p:nvPr/>
          </p:nvSpPr>
          <p:spPr>
            <a:xfrm>
              <a:off x="3527918" y="3792452"/>
              <a:ext cx="552047" cy="22873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43" name="圆角矩形 42"/>
          <p:cNvSpPr/>
          <p:nvPr/>
        </p:nvSpPr>
        <p:spPr>
          <a:xfrm>
            <a:off x="697851" y="1396680"/>
            <a:ext cx="7748298" cy="3316848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4" name="组合 9"/>
          <p:cNvGrpSpPr/>
          <p:nvPr/>
        </p:nvGrpSpPr>
        <p:grpSpPr>
          <a:xfrm>
            <a:off x="438833" y="478374"/>
            <a:ext cx="1465056" cy="624955"/>
            <a:chOff x="779572" y="628120"/>
            <a:chExt cx="1571587" cy="670397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6" name="组合 15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1054510" y="796462"/>
              <a:ext cx="102348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会认字</a:t>
              </a:r>
              <a:endPara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3" name="TextBox 7"/>
          <p:cNvSpPr txBox="1"/>
          <p:nvPr/>
        </p:nvSpPr>
        <p:spPr>
          <a:xfrm>
            <a:off x="2171576" y="1800185"/>
            <a:ext cx="4800849" cy="2554545"/>
          </a:xfrm>
          <a:prstGeom prst="rect">
            <a:avLst/>
          </a:prstGeom>
          <a:noFill/>
          <a:ln w="222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帆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船  </a:t>
            </a:r>
            <a:r>
              <a:rPr lang="en-US" altLang="zh-CN" sz="40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4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艘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40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军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人  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舰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队</a:t>
            </a:r>
            <a:r>
              <a:rPr lang="en-US" altLang="zh-CN" sz="40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稻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田</a:t>
            </a:r>
            <a:r>
              <a:rPr lang="en-US" altLang="zh-CN" sz="40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翠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7"/>
          <p:cNvSpPr txBox="1"/>
          <p:nvPr/>
        </p:nvSpPr>
        <p:spPr>
          <a:xfrm>
            <a:off x="2171576" y="1797645"/>
            <a:ext cx="4800849" cy="2554545"/>
          </a:xfrm>
          <a:prstGeom prst="rect">
            <a:avLst/>
          </a:prstGeom>
          <a:noFill/>
          <a:ln w="222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帆船  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一艘  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军人  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舰队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稻田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翠竹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36"/>
          <p:cNvSpPr txBox="1">
            <a:spLocks noChangeArrowheads="1"/>
          </p:cNvSpPr>
          <p:nvPr/>
        </p:nvSpPr>
        <p:spPr bwMode="auto">
          <a:xfrm>
            <a:off x="2140730" y="1900463"/>
            <a:ext cx="7428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>
                <a:solidFill>
                  <a:srgbClr val="0070C0"/>
                </a:solidFill>
                <a:latin typeface="taozhi.cn_PY" panose="02000500000000000000" pitchFamily="2" charset="0"/>
              </a:rPr>
              <a:t>fān</a:t>
            </a:r>
            <a:endParaRPr lang="en-US" altLang="zh-CN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26" name="TextBox 36"/>
          <p:cNvSpPr txBox="1">
            <a:spLocks noChangeArrowheads="1"/>
          </p:cNvSpPr>
          <p:nvPr/>
        </p:nvSpPr>
        <p:spPr bwMode="auto">
          <a:xfrm>
            <a:off x="4450224" y="1900463"/>
            <a:ext cx="7083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s</a:t>
            </a:r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  <a:cs typeface="Calibri" panose="020F0502020204030204" pitchFamily="34" charset="0"/>
              </a:rPr>
              <a:t>ōu</a:t>
            </a:r>
            <a:endParaRPr lang="en-US" altLang="zh-CN" sz="2400" err="1">
              <a:solidFill>
                <a:srgbClr val="0070C0"/>
              </a:solidFill>
              <a:latin typeface="taozhi.cn_PY" panose="020005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27" name="TextBox 36"/>
          <p:cNvSpPr txBox="1">
            <a:spLocks noChangeArrowheads="1"/>
          </p:cNvSpPr>
          <p:nvPr/>
        </p:nvSpPr>
        <p:spPr bwMode="auto">
          <a:xfrm>
            <a:off x="5718116" y="1900463"/>
            <a:ext cx="7054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jūn</a:t>
            </a:r>
            <a:endParaRPr lang="en-US" altLang="zh-CN" sz="2400" err="1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28" name="TextBox 36"/>
          <p:cNvSpPr txBox="1">
            <a:spLocks noChangeArrowheads="1"/>
          </p:cNvSpPr>
          <p:nvPr/>
        </p:nvSpPr>
        <p:spPr bwMode="auto">
          <a:xfrm>
            <a:off x="2054233" y="3110974"/>
            <a:ext cx="984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jiàn</a:t>
            </a:r>
            <a:endParaRPr lang="en-US" altLang="zh-CN" sz="2400" err="1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29" name="TextBox 36"/>
          <p:cNvSpPr txBox="1">
            <a:spLocks noChangeArrowheads="1"/>
          </p:cNvSpPr>
          <p:nvPr/>
        </p:nvSpPr>
        <p:spPr bwMode="auto">
          <a:xfrm>
            <a:off x="3843017" y="3127484"/>
            <a:ext cx="984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dào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31" name="TextBox 36"/>
          <p:cNvSpPr txBox="1">
            <a:spLocks noChangeArrowheads="1"/>
          </p:cNvSpPr>
          <p:nvPr/>
        </p:nvSpPr>
        <p:spPr bwMode="auto">
          <a:xfrm>
            <a:off x="5719750" y="3127537"/>
            <a:ext cx="6701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cuì</a:t>
            </a:r>
            <a:endParaRPr lang="en-US" altLang="zh-CN" sz="2400" err="1">
              <a:solidFill>
                <a:srgbClr val="0070C0"/>
              </a:solidFill>
              <a:latin typeface="taozhi.cn_PY" panose="02000500000000000000" pitchFamily="2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1" grpId="0"/>
      <p:bldP spid="31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678840" y="1386840"/>
            <a:ext cx="7786321" cy="3284220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635896" y="1526590"/>
            <a:ext cx="1872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0"/>
              </a:spcAft>
              <a:defRPr/>
            </a:pPr>
            <a:r>
              <a:rPr lang="zh-CN" altLang="en-US" sz="32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32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640834" y="4379213"/>
            <a:ext cx="1801372" cy="530353"/>
            <a:chOff x="3671314" y="4402073"/>
            <a:chExt cx="1801372" cy="530353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26" name="矩形 25">
              <a:hlinkClick r:id="rId3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组合 9"/>
          <p:cNvGrpSpPr/>
          <p:nvPr/>
        </p:nvGrpSpPr>
        <p:grpSpPr>
          <a:xfrm>
            <a:off x="395536" y="555526"/>
            <a:ext cx="2428017" cy="624955"/>
            <a:chOff x="779572" y="628120"/>
            <a:chExt cx="1571587" cy="670397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9" name="组合 4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37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文本框 5"/>
            <p:cNvSpPr txBox="1"/>
            <p:nvPr/>
          </p:nvSpPr>
          <p:spPr>
            <a:xfrm>
              <a:off x="851757" y="796462"/>
              <a:ext cx="144763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第三阶：我想试试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41" name="Rectangle 5"/>
          <p:cNvSpPr>
            <a:spLocks noChangeArrowheads="1"/>
          </p:cNvSpPr>
          <p:nvPr/>
        </p:nvSpPr>
        <p:spPr bwMode="auto">
          <a:xfrm>
            <a:off x="3635897" y="2188360"/>
            <a:ext cx="187220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课后习题。</a:t>
            </a:r>
            <a:endParaRPr lang="zh-CN" altLang="en-US" sz="22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内容拓展：</a:t>
            </a:r>
            <a:endParaRPr lang="zh-CN" altLang="en-US" sz="22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solidFill>
                  <a:srgbClr val="0070C0"/>
                </a:solidFill>
                <a:latin typeface="+mj-ea"/>
                <a:ea typeface="+mj-ea"/>
              </a:rPr>
              <a:t>  (</a:t>
            </a:r>
            <a:r>
              <a:rPr lang="en-US" altLang="zh-CN" sz="2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200">
                <a:solidFill>
                  <a:srgbClr val="0070C0"/>
                </a:solidFill>
                <a:latin typeface="+mj-ea"/>
                <a:ea typeface="+mj-ea"/>
              </a:rPr>
              <a:t>)</a:t>
            </a:r>
            <a:r>
              <a:rPr lang="zh-CN" altLang="en-US" sz="2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量词歌</a:t>
            </a:r>
            <a:endParaRPr lang="zh-CN" altLang="en-US" sz="22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solidFill>
                  <a:srgbClr val="0070C0"/>
                </a:solidFill>
                <a:latin typeface="+mj-ea"/>
                <a:ea typeface="+mj-ea"/>
              </a:rPr>
              <a:t>  (</a:t>
            </a:r>
            <a:r>
              <a:rPr lang="en-US" altLang="zh-CN" sz="2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200">
                <a:solidFill>
                  <a:srgbClr val="0070C0"/>
                </a:solidFill>
                <a:latin typeface="+mj-ea"/>
                <a:ea typeface="+mj-ea"/>
              </a:rPr>
              <a:t>)</a:t>
            </a:r>
            <a:r>
              <a:rPr lang="zh-CN" altLang="en-US" sz="2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拍手歌</a:t>
            </a:r>
            <a:endParaRPr lang="zh-CN" altLang="en-US" sz="22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20531" y="1363980"/>
            <a:ext cx="8102938" cy="335280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区分“你、我、他”"/>
          <p:cNvSpPr txBox="1">
            <a:spLocks noChangeArrowheads="1"/>
          </p:cNvSpPr>
          <p:nvPr/>
        </p:nvSpPr>
        <p:spPr bwMode="auto">
          <a:xfrm>
            <a:off x="695300" y="1486185"/>
            <a:ext cx="1716460" cy="523220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朗读课文。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6" name="文本框 2"/>
          <p:cNvSpPr txBox="1">
            <a:spLocks noChangeArrowheads="1"/>
          </p:cNvSpPr>
          <p:nvPr/>
        </p:nvSpPr>
        <p:spPr bwMode="auto">
          <a:xfrm>
            <a:off x="777674" y="2082180"/>
            <a:ext cx="7710574" cy="24929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老师来指导</a:t>
            </a:r>
            <a:endParaRPr lang="zh-CN" altLang="en-US" sz="24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全文描绘了</a:t>
            </a:r>
            <a:r>
              <a:rPr lang="en-US" altLang="zh-CN" sz="24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幅场景图，以儿歌的形式分</a:t>
            </a:r>
            <a:r>
              <a:rPr lang="en-US" altLang="zh-CN" sz="24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小节呈现，语言整齐，节奏明快。朗读时，要特别注意“一”的变调。 每一小节有</a:t>
            </a:r>
            <a:r>
              <a:rPr lang="en-US" altLang="zh-CN" sz="24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个短语，短语与短语之间要注意停顿，同时略有节奏的快慢变化，以及语调的高低变化。</a:t>
            </a:r>
            <a:endParaRPr lang="zh-CN" altLang="en-US" sz="2400" dirty="0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9"/>
          <p:cNvGrpSpPr/>
          <p:nvPr/>
        </p:nvGrpSpPr>
        <p:grpSpPr>
          <a:xfrm>
            <a:off x="507413" y="563366"/>
            <a:ext cx="1465056" cy="624955"/>
            <a:chOff x="779572" y="628120"/>
            <a:chExt cx="1571587" cy="67039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855548" y="789456"/>
              <a:ext cx="143618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r>
                <a:rPr lang="en-US" altLang="zh-CN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66946" y="1493520"/>
            <a:ext cx="8410109" cy="318262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9"/>
          <p:cNvGrpSpPr/>
          <p:nvPr/>
        </p:nvGrpSpPr>
        <p:grpSpPr>
          <a:xfrm>
            <a:off x="507413" y="563366"/>
            <a:ext cx="1465056" cy="624955"/>
            <a:chOff x="779572" y="628120"/>
            <a:chExt cx="1571587" cy="67039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855548" y="789456"/>
              <a:ext cx="143618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481995" y="1821590"/>
            <a:ext cx="6730713" cy="430887"/>
            <a:chOff x="832515" y="1877470"/>
            <a:chExt cx="6730713" cy="430887"/>
          </a:xfrm>
        </p:grpSpPr>
        <p:sp>
          <p:nvSpPr>
            <p:cNvPr id="4" name="矩形 3"/>
            <p:cNvSpPr/>
            <p:nvPr/>
          </p:nvSpPr>
          <p:spPr>
            <a:xfrm>
              <a:off x="832515" y="1877470"/>
              <a:ext cx="300595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一只海鸥，一条帆船。</a:t>
              </a:r>
              <a:endParaRPr lang="zh-CN" altLang="en-US" sz="22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4557277" y="1877470"/>
              <a:ext cx="300595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一道小溪，一座石桥。</a:t>
              </a:r>
              <a:endParaRPr lang="zh-CN" altLang="en-US" sz="220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1995" y="2538002"/>
            <a:ext cx="7577099" cy="430887"/>
            <a:chOff x="832515" y="2578510"/>
            <a:chExt cx="7577099" cy="430887"/>
          </a:xfrm>
        </p:grpSpPr>
        <p:sp>
          <p:nvSpPr>
            <p:cNvPr id="24" name="矩形 23"/>
            <p:cNvSpPr/>
            <p:nvPr/>
          </p:nvSpPr>
          <p:spPr>
            <a:xfrm>
              <a:off x="832515" y="2578510"/>
              <a:ext cx="385233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一艘　军舰，一处</a:t>
              </a:r>
              <a:r>
                <a:rPr lang="zh-CN" altLang="en-US" sz="22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／　</a:t>
              </a:r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港湾。</a:t>
              </a:r>
              <a:endParaRPr lang="zh-CN" altLang="en-US" sz="22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4557277" y="2578510"/>
              <a:ext cx="385233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一丛　翠竹，一群</a:t>
              </a:r>
              <a:r>
                <a:rPr lang="zh-CN" altLang="en-US" sz="22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／　</a:t>
              </a:r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飞鸟。</a:t>
              </a:r>
              <a:endParaRPr lang="zh-CN" altLang="en-US" sz="220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81995" y="3254414"/>
            <a:ext cx="6730713" cy="430887"/>
            <a:chOff x="832515" y="3310426"/>
            <a:chExt cx="6730713" cy="430887"/>
          </a:xfrm>
        </p:grpSpPr>
        <p:sp>
          <p:nvSpPr>
            <p:cNvPr id="25" name="矩形 24"/>
            <p:cNvSpPr/>
            <p:nvPr/>
          </p:nvSpPr>
          <p:spPr>
            <a:xfrm>
              <a:off x="832515" y="3310426"/>
              <a:ext cx="3288080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一方　鱼塘，一块稻田。</a:t>
              </a:r>
              <a:endParaRPr lang="zh-CN" altLang="en-US" sz="2200"/>
            </a:p>
          </p:txBody>
        </p:sp>
        <p:sp>
          <p:nvSpPr>
            <p:cNvPr id="30" name="矩形 29"/>
            <p:cNvSpPr/>
            <p:nvPr/>
          </p:nvSpPr>
          <p:spPr>
            <a:xfrm>
              <a:off x="4557277" y="3310426"/>
              <a:ext cx="300595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一面队旗，一把铜号。</a:t>
              </a:r>
              <a:endParaRPr lang="zh-CN" altLang="en-US" sz="220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1995" y="3970826"/>
            <a:ext cx="8423484" cy="430887"/>
            <a:chOff x="832515" y="4026706"/>
            <a:chExt cx="8423484" cy="430887"/>
          </a:xfrm>
        </p:grpSpPr>
        <p:sp>
          <p:nvSpPr>
            <p:cNvPr id="27" name="矩形 26"/>
            <p:cNvSpPr/>
            <p:nvPr/>
          </p:nvSpPr>
          <p:spPr>
            <a:xfrm>
              <a:off x="832515" y="4026706"/>
              <a:ext cx="3288080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一行垂柳，一座</a:t>
              </a:r>
              <a:r>
                <a:rPr lang="zh-CN" altLang="en-US" sz="22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／　</a:t>
              </a:r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花园</a:t>
              </a:r>
              <a:endParaRPr lang="zh-CN" altLang="en-US" sz="2200"/>
            </a:p>
          </p:txBody>
        </p:sp>
        <p:sp>
          <p:nvSpPr>
            <p:cNvPr id="31" name="矩形 30"/>
            <p:cNvSpPr/>
            <p:nvPr/>
          </p:nvSpPr>
          <p:spPr>
            <a:xfrm>
              <a:off x="4557277" y="4026706"/>
              <a:ext cx="469872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一队　“红领巾”，一片</a:t>
              </a:r>
              <a:r>
                <a:rPr lang="zh-CN" altLang="en-US" sz="22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／　</a:t>
              </a:r>
              <a:r>
                <a:rPr lang="zh-CN" altLang="en-US" sz="2200">
                  <a:latin typeface="楷体" panose="02010609060101010101" pitchFamily="49" charset="-122"/>
                  <a:ea typeface="楷体" panose="02010609060101010101" pitchFamily="49" charset="-122"/>
                </a:rPr>
                <a:t>欢笑。</a:t>
              </a:r>
              <a:endParaRPr lang="zh-CN" altLang="en-US" sz="2200"/>
            </a:p>
          </p:txBody>
        </p:sp>
      </p:grpSp>
      <p:sp>
        <p:nvSpPr>
          <p:cNvPr id="11" name="椭圆 10"/>
          <p:cNvSpPr/>
          <p:nvPr/>
        </p:nvSpPr>
        <p:spPr>
          <a:xfrm>
            <a:off x="949732" y="222508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341652" y="222508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949732" y="293120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2341652" y="293120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 rot="18900000">
            <a:off x="1112520" y="2748281"/>
            <a:ext cx="3149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rot="2700000">
            <a:off x="3047999" y="2748280"/>
            <a:ext cx="3149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>
            <a:off x="949732" y="364240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341652" y="364240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/>
          <p:nvPr/>
        </p:nvCxnSpPr>
        <p:spPr>
          <a:xfrm rot="18900000">
            <a:off x="1112521" y="3469641"/>
            <a:ext cx="3149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rot="2700000">
            <a:off x="2759248" y="4191000"/>
            <a:ext cx="3149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949732" y="435868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341652" y="435868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686091" y="222508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6109255" y="222508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682959" y="293120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6074879" y="293120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7" name="直接箭头连接符 46"/>
          <p:cNvCxnSpPr/>
          <p:nvPr/>
        </p:nvCxnSpPr>
        <p:spPr>
          <a:xfrm rot="18900000">
            <a:off x="4866372" y="2748281"/>
            <a:ext cx="3149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 rot="2700000">
            <a:off x="6774350" y="2748280"/>
            <a:ext cx="3149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>
            <a:off x="4689834" y="364240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081754" y="364240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682959" y="435868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7188660" y="4358685"/>
            <a:ext cx="60960" cy="6096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箭头连接符 52"/>
          <p:cNvCxnSpPr/>
          <p:nvPr/>
        </p:nvCxnSpPr>
        <p:spPr>
          <a:xfrm rot="18900000">
            <a:off x="4886999" y="4198412"/>
            <a:ext cx="3149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弧形 53"/>
          <p:cNvSpPr/>
          <p:nvPr/>
        </p:nvSpPr>
        <p:spPr>
          <a:xfrm rot="18810600">
            <a:off x="7575560" y="4096347"/>
            <a:ext cx="364385" cy="364385"/>
          </a:xfrm>
          <a:prstGeom prst="arc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20531" y="1363980"/>
            <a:ext cx="8102938" cy="335280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区分“你、我、他”"/>
          <p:cNvSpPr txBox="1">
            <a:spLocks noChangeArrowheads="1"/>
          </p:cNvSpPr>
          <p:nvPr/>
        </p:nvSpPr>
        <p:spPr bwMode="auto">
          <a:xfrm>
            <a:off x="695300" y="1486185"/>
            <a:ext cx="3372644" cy="461665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2.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说一说，看谁说得多。</a:t>
            </a:r>
            <a:endParaRPr lang="zh-CN" altLang="zh-CN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6" name="文本框 2"/>
          <p:cNvSpPr txBox="1">
            <a:spLocks noChangeArrowheads="1"/>
          </p:cNvSpPr>
          <p:nvPr/>
        </p:nvSpPr>
        <p:spPr bwMode="auto">
          <a:xfrm>
            <a:off x="802629" y="2047804"/>
            <a:ext cx="7538742" cy="25299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这是量词填空题，目的是让我们准确地使用量词。我们在填写时先读一读“鱼塘、稻田、石桥、翠竹、海鸥、帆船”这些词语，然后想想应如何和前面的数字“一”进行搭配，形容一个事物，是否可以用多个量词。就如“一只海鸥”还可以说成“一群海鸥”，可以分别试着填一填，再读一读，体会一下是否合适。</a:t>
            </a:r>
            <a:endParaRPr lang="zh-CN" altLang="en-US" sz="2200" dirty="0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9"/>
          <p:cNvGrpSpPr/>
          <p:nvPr/>
        </p:nvGrpSpPr>
        <p:grpSpPr>
          <a:xfrm>
            <a:off x="507413" y="563366"/>
            <a:ext cx="1465056" cy="624955"/>
            <a:chOff x="779572" y="628120"/>
            <a:chExt cx="1571587" cy="67039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840798" y="796831"/>
              <a:ext cx="143618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20531" y="1363979"/>
            <a:ext cx="8102938" cy="3503653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区分“你、我、他”"/>
          <p:cNvSpPr txBox="1">
            <a:spLocks noChangeArrowheads="1"/>
          </p:cNvSpPr>
          <p:nvPr/>
        </p:nvSpPr>
        <p:spPr bwMode="auto">
          <a:xfrm>
            <a:off x="695300" y="1424308"/>
            <a:ext cx="3372644" cy="461665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2.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说一说，看谁说得多。</a:t>
            </a:r>
            <a:endParaRPr lang="zh-CN" altLang="zh-CN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grpSp>
        <p:nvGrpSpPr>
          <p:cNvPr id="15" name="组合 9"/>
          <p:cNvGrpSpPr/>
          <p:nvPr/>
        </p:nvGrpSpPr>
        <p:grpSpPr>
          <a:xfrm>
            <a:off x="507413" y="563366"/>
            <a:ext cx="1465056" cy="624955"/>
            <a:chOff x="779572" y="628120"/>
            <a:chExt cx="1571587" cy="67039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840798" y="796831"/>
              <a:ext cx="143618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428526" y="2011505"/>
            <a:ext cx="6286948" cy="27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>
                <a:latin typeface="+mj-ea"/>
                <a:ea typeface="+mj-ea"/>
              </a:rPr>
              <a:t>( 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鱼塘　　 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鱼塘 　　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鱼塘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>
                <a:latin typeface="+mj-ea"/>
                <a:ea typeface="+mj-ea"/>
              </a:rPr>
              <a:t>( 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鱼塘 　　一</a:t>
            </a:r>
            <a:r>
              <a:rPr lang="en-US" altLang="zh-CN" sz="2200">
                <a:latin typeface="+mj-ea"/>
              </a:rPr>
              <a:t>( 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稻田　　 一</a:t>
            </a:r>
            <a:r>
              <a:rPr lang="en-US" altLang="zh-CN" sz="2200">
                <a:latin typeface="+mj-ea"/>
              </a:rPr>
              <a:t>( 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稻田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稻田 　　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石桥 　　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石桥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翠竹 　　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翠竹　　 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翠竹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海鸥 　　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海鸥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　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海鸥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200">
                <a:latin typeface="+mj-ea"/>
                <a:ea typeface="+mj-ea"/>
              </a:rPr>
              <a:t>( 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海鸥 　　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帆船 　　一</a:t>
            </a:r>
            <a:r>
              <a:rPr lang="en-US" altLang="zh-CN" sz="2200">
                <a:latin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200">
                <a:latin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帆船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08783" y="2081223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08783" y="2514360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08783" y="2961247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亩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908783" y="3387509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丛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908783" y="3827521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908783" y="4267533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50094" y="2081223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150094" y="2514360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50094" y="2961247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座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150094" y="3387509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150094" y="3827521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150094" y="4267533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384530" y="2081223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84530" y="2514360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块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384530" y="2961247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孔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384530" y="3387509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384530" y="3827521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</a:t>
            </a:r>
            <a:endParaRPr lang="zh-CN" altLang="en-US" sz="2200">
              <a:solidFill>
                <a:srgbClr val="C00000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84530" y="4267533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队</a:t>
            </a:r>
            <a:endParaRPr lang="zh-CN" altLang="en-US" sz="22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20531" y="1363979"/>
            <a:ext cx="8102938" cy="3503653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区分“你、我、他”"/>
          <p:cNvSpPr txBox="1">
            <a:spLocks noChangeArrowheads="1"/>
          </p:cNvSpPr>
          <p:nvPr/>
        </p:nvSpPr>
        <p:spPr bwMode="auto">
          <a:xfrm>
            <a:off x="672440" y="1462408"/>
            <a:ext cx="7816240" cy="430887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r>
              <a:rPr lang="en-US" altLang="zh-CN" sz="2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3.</a:t>
            </a:r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选一张你喜欢的照片或图画，仿照课文，说说上面有些什么。</a:t>
            </a:r>
            <a:endParaRPr lang="zh-CN" altLang="zh-CN" sz="2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grpSp>
        <p:nvGrpSpPr>
          <p:cNvPr id="15" name="组合 9"/>
          <p:cNvGrpSpPr/>
          <p:nvPr/>
        </p:nvGrpSpPr>
        <p:grpSpPr>
          <a:xfrm>
            <a:off x="507413" y="563366"/>
            <a:ext cx="1465056" cy="624955"/>
            <a:chOff x="779572" y="628120"/>
            <a:chExt cx="1571587" cy="67039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840798" y="796831"/>
              <a:ext cx="143618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868526" y="2095985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老师来指导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71618" y="284147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208978" y="284147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海鸥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946338" y="284147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一条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683698" y="284147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帆船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7" name="左大括号 6"/>
          <p:cNvSpPr/>
          <p:nvPr/>
        </p:nvSpPr>
        <p:spPr>
          <a:xfrm rot="16200000">
            <a:off x="1801346" y="3050784"/>
            <a:ext cx="207565" cy="725236"/>
          </a:xfrm>
          <a:prstGeom prst="leftBrace">
            <a:avLst>
              <a:gd name="adj1" fmla="val 44474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左大括号 45"/>
          <p:cNvSpPr/>
          <p:nvPr/>
        </p:nvSpPr>
        <p:spPr>
          <a:xfrm rot="16200000">
            <a:off x="3548867" y="3050784"/>
            <a:ext cx="207565" cy="725236"/>
          </a:xfrm>
          <a:prstGeom prst="leftBrace">
            <a:avLst>
              <a:gd name="adj1" fmla="val 44474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左大括号 46"/>
          <p:cNvSpPr/>
          <p:nvPr/>
        </p:nvSpPr>
        <p:spPr>
          <a:xfrm rot="16200000">
            <a:off x="5281149" y="3050785"/>
            <a:ext cx="207565" cy="725236"/>
          </a:xfrm>
          <a:prstGeom prst="leftBrace">
            <a:avLst>
              <a:gd name="adj1" fmla="val 44474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左大括号 47"/>
          <p:cNvSpPr/>
          <p:nvPr/>
        </p:nvSpPr>
        <p:spPr>
          <a:xfrm rot="16200000">
            <a:off x="7033750" y="3050785"/>
            <a:ext cx="207565" cy="725236"/>
          </a:xfrm>
          <a:prstGeom prst="leftBrace">
            <a:avLst>
              <a:gd name="adj1" fmla="val 44474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1403038" y="3580616"/>
            <a:ext cx="10310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</a:rPr>
              <a:t>数量词</a:t>
            </a:r>
            <a:endParaRPr lang="zh-CN" altLang="en-US" sz="2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003238" y="3580616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</a:rPr>
              <a:t>事物名称</a:t>
            </a:r>
            <a:endParaRPr lang="zh-CN" altLang="en-US" sz="2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854898" y="3580616"/>
            <a:ext cx="10310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</a:rPr>
              <a:t>数量词</a:t>
            </a:r>
            <a:endParaRPr lang="zh-CN" altLang="en-US" sz="2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485578" y="3580616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</a:rPr>
              <a:t>事物名称</a:t>
            </a:r>
            <a:endParaRPr lang="zh-CN" altLang="en-US" sz="2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2" grpId="0"/>
      <p:bldP spid="43" grpId="0"/>
      <p:bldP spid="45" grpId="0"/>
      <p:bldP spid="7" grpId="0" animBg="1"/>
      <p:bldP spid="46" grpId="0" animBg="1"/>
      <p:bldP spid="47" grpId="0" animBg="1"/>
      <p:bldP spid="48" grpId="0" animBg="1"/>
      <p:bldP spid="49" grpId="0"/>
      <p:bldP spid="50" grpId="0"/>
      <p:bldP spid="53" grpId="0"/>
      <p:bldP spid="5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20531" y="1363980"/>
            <a:ext cx="8102938" cy="335280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区分“你、我、他”"/>
          <p:cNvSpPr txBox="1">
            <a:spLocks noChangeArrowheads="1"/>
          </p:cNvSpPr>
          <p:nvPr/>
        </p:nvSpPr>
        <p:spPr bwMode="auto">
          <a:xfrm>
            <a:off x="672440" y="1486185"/>
            <a:ext cx="7981156" cy="430887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r>
              <a:rPr lang="en-US" altLang="zh-CN" sz="2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3.</a:t>
            </a:r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选一张你喜欢的照片或图画，仿照课文，说说上面有些什么。</a:t>
            </a:r>
            <a:endParaRPr lang="zh-CN" altLang="zh-CN" sz="2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6" name="文本框 2"/>
          <p:cNvSpPr txBox="1">
            <a:spLocks noChangeArrowheads="1"/>
          </p:cNvSpPr>
          <p:nvPr/>
        </p:nvSpPr>
        <p:spPr bwMode="auto">
          <a:xfrm>
            <a:off x="802629" y="2047804"/>
            <a:ext cx="7538742" cy="25299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先认真读一读课文中的句子，找出这些句子的结构特征：数量词</a:t>
            </a:r>
            <a:r>
              <a:rPr lang="en-US" altLang="zh-CN" sz="22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2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事物名称。然后选出一张自己喜欢的照片或图画，仔细观察图片上有哪些场景，每处场景都有哪些景观，并仔细思考每处景观可以用哪些数量词来描述。最后仿照课文，按照“数量词</a:t>
            </a:r>
            <a:r>
              <a:rPr lang="en-US" altLang="zh-CN" sz="22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200" dirty="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事物名称”的结构形式，说说照片或图画上的内容。注意用词要准确，内容要有意义。</a:t>
            </a:r>
            <a:endParaRPr lang="zh-CN" altLang="en-US" sz="2200" dirty="0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9"/>
          <p:cNvGrpSpPr/>
          <p:nvPr/>
        </p:nvGrpSpPr>
        <p:grpSpPr>
          <a:xfrm>
            <a:off x="507413" y="563366"/>
            <a:ext cx="1465056" cy="624955"/>
            <a:chOff x="779572" y="628120"/>
            <a:chExt cx="1571587" cy="67039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840798" y="796831"/>
              <a:ext cx="143618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20531" y="1363980"/>
            <a:ext cx="8102938" cy="335280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区分“你、我、他”"/>
          <p:cNvSpPr txBox="1">
            <a:spLocks noChangeArrowheads="1"/>
          </p:cNvSpPr>
          <p:nvPr/>
        </p:nvSpPr>
        <p:spPr bwMode="auto">
          <a:xfrm>
            <a:off x="672440" y="1486185"/>
            <a:ext cx="7981156" cy="430887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r>
              <a:rPr lang="en-US" altLang="zh-CN" sz="2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3.</a:t>
            </a:r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选一张你喜欢的照片或图画，仿照课文，说说上面有些什么。</a:t>
            </a:r>
            <a:endParaRPr lang="zh-CN" altLang="zh-CN" sz="2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6" name="文本框 2"/>
          <p:cNvSpPr txBox="1">
            <a:spLocks noChangeArrowheads="1"/>
          </p:cNvSpPr>
          <p:nvPr/>
        </p:nvSpPr>
        <p:spPr bwMode="auto">
          <a:xfrm>
            <a:off x="2651311" y="2047804"/>
            <a:ext cx="3841379" cy="25299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一块草地，一簇鲜花。</a:t>
            </a:r>
            <a:endParaRPr lang="zh-CN" altLang="en-US" sz="2200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一片树木，一户人家。</a:t>
            </a:r>
            <a:endParaRPr lang="zh-CN" altLang="en-US" sz="2200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一条小溪，一座石桥。</a:t>
            </a:r>
            <a:endParaRPr lang="zh-CN" altLang="en-US" sz="2200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一株大树，一群小鸟。</a:t>
            </a:r>
            <a:endParaRPr lang="zh-CN" altLang="en-US" sz="2200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一队	“红领巾”，一面队旗。</a:t>
            </a:r>
            <a:endParaRPr lang="zh-CN" altLang="en-US" sz="2200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一阵歌声，一片笑语。</a:t>
            </a:r>
            <a:endParaRPr lang="zh-CN" altLang="en-US" sz="2200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9"/>
          <p:cNvGrpSpPr/>
          <p:nvPr/>
        </p:nvGrpSpPr>
        <p:grpSpPr>
          <a:xfrm>
            <a:off x="507413" y="563366"/>
            <a:ext cx="1465056" cy="624955"/>
            <a:chOff x="779572" y="628120"/>
            <a:chExt cx="1571587" cy="67039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840798" y="796831"/>
              <a:ext cx="143618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47560" y="-44286"/>
            <a:ext cx="9415427" cy="5187786"/>
          </a:xfrm>
          <a:prstGeom prst="rect">
            <a:avLst/>
          </a:prstGeom>
        </p:spPr>
      </p:pic>
      <p:grpSp>
        <p:nvGrpSpPr>
          <p:cNvPr id="3" name="组合 1"/>
          <p:cNvGrpSpPr/>
          <p:nvPr/>
        </p:nvGrpSpPr>
        <p:grpSpPr>
          <a:xfrm>
            <a:off x="627817" y="280318"/>
            <a:ext cx="1465056" cy="624955"/>
            <a:chOff x="779572" y="628120"/>
            <a:chExt cx="1571587" cy="67039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89605" y="628120"/>
              <a:ext cx="1204863" cy="179868"/>
            </a:xfrm>
            <a:prstGeom prst="rect">
              <a:avLst/>
            </a:prstGeom>
          </p:spPr>
        </p:pic>
        <p:grpSp>
          <p:nvGrpSpPr>
            <p:cNvPr id="5" name="组合 9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9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10"/>
            <p:cNvSpPr txBox="1"/>
            <p:nvPr/>
          </p:nvSpPr>
          <p:spPr>
            <a:xfrm>
              <a:off x="909358" y="783191"/>
              <a:ext cx="1298617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我想试试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3923856" y="1276985"/>
            <a:ext cx="1296288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量词歌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883410" y="1863245"/>
            <a:ext cx="5472514" cy="18062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　　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一头牛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两匹马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三条鲤鱼四只鸭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五本书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六支笔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七棵果树八朵花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九架飞机十辆车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量词千万莫用差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小朋友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试一试</a:t>
            </a:r>
            <a:r>
              <a:rPr 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2400" dirty="0" err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换换就要闹笑话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endParaRPr lang="zh-CN" altLang="en-US" sz="24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749131" y="1280160"/>
            <a:ext cx="7645738" cy="359664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9"/>
          <p:cNvGrpSpPr/>
          <p:nvPr/>
        </p:nvGrpSpPr>
        <p:grpSpPr>
          <a:xfrm>
            <a:off x="507413" y="481891"/>
            <a:ext cx="1465056" cy="624955"/>
            <a:chOff x="779572" y="628120"/>
            <a:chExt cx="1571587" cy="67039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96419" y="797630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我想试试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2603500" y="1409482"/>
            <a:ext cx="3868916" cy="34163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你拍一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我拍一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一只海鸥展翅飞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r>
              <a:rPr lang="en-US" alt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  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你拍二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我拍二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两艘军舰停一块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你拍三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我拍三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三条渔船在扬帆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你拍四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我拍四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四个渔民去早市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你拍五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我拍五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五根鱼竿清可数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 你拍六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我拍六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六块水田稻苗秀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你拍七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我拍七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七棵垂柳站河堤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你拍八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我拍八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八张渔网捞鱼虾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你拍九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我拍九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九首渔歌唱一宿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 你拍十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我拍十</a:t>
            </a:r>
            <a:r>
              <a:rPr lang="zh-CN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，</a:t>
            </a:r>
            <a:r>
              <a:rPr sz="1800" err="1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十名同学把树植</a:t>
            </a: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rPr>
              <a:t>。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23856" y="606425"/>
            <a:ext cx="1296288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拍手歌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54037" y="3219822"/>
            <a:ext cx="1801372" cy="173736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634237" y="3219822"/>
            <a:ext cx="1801372" cy="173736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43" name="圆角矩形 42"/>
          <p:cNvSpPr/>
          <p:nvPr/>
        </p:nvSpPr>
        <p:spPr>
          <a:xfrm>
            <a:off x="967693" y="1518600"/>
            <a:ext cx="7208615" cy="305340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4" name="组合 9"/>
          <p:cNvGrpSpPr/>
          <p:nvPr/>
        </p:nvGrpSpPr>
        <p:grpSpPr>
          <a:xfrm>
            <a:off x="536403" y="642462"/>
            <a:ext cx="1465056" cy="624955"/>
            <a:chOff x="779572" y="628120"/>
            <a:chExt cx="1571587" cy="670397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6" name="组合 15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921757" y="796462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识字提纲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2749116" y="1878115"/>
            <a:ext cx="367288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识记生字。</a:t>
            </a:r>
            <a:endParaRPr lang="en-US" altLang="zh-CN" sz="24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字理：处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队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号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形声：园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桥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群 铜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领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象形：旗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巾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写字。</a:t>
            </a:r>
            <a:endParaRPr lang="en-US" altLang="zh-CN" sz="24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513860" y="524094"/>
            <a:ext cx="1465056" cy="624955"/>
            <a:chOff x="779572" y="628120"/>
            <a:chExt cx="1571587" cy="67039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17349" y="797630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字理识字</a:t>
              </a:r>
              <a:endPara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1" name="圆角矩形 10"/>
          <p:cNvSpPr/>
          <p:nvPr/>
        </p:nvSpPr>
        <p:spPr>
          <a:xfrm>
            <a:off x="519810" y="1325880"/>
            <a:ext cx="8104380" cy="3511339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0359" y="1385897"/>
            <a:ext cx="2595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字理识字：</a:t>
            </a:r>
            <a:r>
              <a:rPr lang="zh-CN" altLang="en-US" sz="28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旗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的演变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604936" y="2233856"/>
            <a:ext cx="768200" cy="53617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988670" y="2233856"/>
            <a:ext cx="865786" cy="53617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357743" y="2175073"/>
            <a:ext cx="473336" cy="64772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269011" y="2215243"/>
            <a:ext cx="829674" cy="644089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6384097" y="1726665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>
                <a:latin typeface="楷体" panose="02010609060101010101" pitchFamily="49" charset="-122"/>
                <a:ea typeface="楷体" panose="02010609060101010101" pitchFamily="49" charset="-122"/>
              </a:rPr>
              <a:t>旗</a:t>
            </a:r>
            <a:endParaRPr lang="zh-CN" altLang="en-US" sz="8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97570" y="3419203"/>
            <a:ext cx="7348861" cy="1349899"/>
            <a:chOff x="897570" y="3363686"/>
            <a:chExt cx="7348861" cy="1349899"/>
          </a:xfrm>
        </p:grpSpPr>
        <p:sp>
          <p:nvSpPr>
            <p:cNvPr id="29" name="圆角矩形 28"/>
            <p:cNvSpPr/>
            <p:nvPr/>
          </p:nvSpPr>
          <p:spPr>
            <a:xfrm>
              <a:off x="897570" y="3363686"/>
              <a:ext cx="7348861" cy="1316215"/>
            </a:xfrm>
            <a:prstGeom prst="roundRect">
              <a:avLst>
                <a:gd name="adj" fmla="val 13039"/>
              </a:avLst>
            </a:prstGeom>
            <a:solidFill>
              <a:srgbClr val="CAECD9"/>
            </a:solidFill>
            <a:ln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965628" y="3402457"/>
              <a:ext cx="7193710" cy="13111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　　旗：甲古文上的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“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旗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”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是象形字，像一面旗帜在木杆上飘动。金文后一款及其以后的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“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  <a:sym typeface="+mn-ea"/>
                </a:rPr>
                <a:t>旗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”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，另加上表示读音的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“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斤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”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或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“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其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”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，“旗”变成形声字。</a:t>
              </a:r>
              <a:endPara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662918" y="2934852"/>
            <a:ext cx="668802" cy="381337"/>
            <a:chOff x="1591073" y="2934852"/>
            <a:chExt cx="668802" cy="381337"/>
          </a:xfrm>
        </p:grpSpPr>
        <p:sp>
          <p:nvSpPr>
            <p:cNvPr id="12" name="圆角矩形 11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商甲</a:t>
              </a:r>
              <a:endParaRPr lang="zh-CN" altLang="en-US" sz="180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73708" y="2934852"/>
            <a:ext cx="668802" cy="381337"/>
            <a:chOff x="1591073" y="2934852"/>
            <a:chExt cx="668802" cy="381337"/>
          </a:xfrm>
        </p:grpSpPr>
        <p:sp>
          <p:nvSpPr>
            <p:cNvPr id="25" name="圆角矩形 24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周金</a:t>
              </a:r>
              <a:endParaRPr lang="zh-CN" altLang="en-US" sz="180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262428" y="2934852"/>
            <a:ext cx="668802" cy="381337"/>
            <a:chOff x="1591073" y="2934852"/>
            <a:chExt cx="668802" cy="381337"/>
          </a:xfrm>
        </p:grpSpPr>
        <p:sp>
          <p:nvSpPr>
            <p:cNvPr id="39" name="圆角矩形 38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秦篆</a:t>
              </a:r>
              <a:endParaRPr lang="zh-CN" altLang="en-US" sz="180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372771" y="2934852"/>
            <a:ext cx="668802" cy="381337"/>
            <a:chOff x="1591073" y="2934852"/>
            <a:chExt cx="668802" cy="381337"/>
          </a:xfrm>
        </p:grpSpPr>
        <p:sp>
          <p:nvSpPr>
            <p:cNvPr id="42" name="圆角矩形 41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汉隶</a:t>
              </a:r>
              <a:endParaRPr lang="zh-CN" altLang="en-US" sz="1800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65994" y="2934852"/>
            <a:ext cx="668802" cy="381337"/>
            <a:chOff x="1591073" y="2934852"/>
            <a:chExt cx="668802" cy="381337"/>
          </a:xfrm>
        </p:grpSpPr>
        <p:sp>
          <p:nvSpPr>
            <p:cNvPr id="45" name="圆角矩形 44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今楷</a:t>
              </a:r>
              <a:endParaRPr lang="zh-CN" altLang="en-US" sz="180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513860" y="524094"/>
            <a:ext cx="1465056" cy="624955"/>
            <a:chOff x="779572" y="628120"/>
            <a:chExt cx="1571587" cy="67039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17349" y="797630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字理识字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1" name="圆角矩形 10"/>
          <p:cNvSpPr/>
          <p:nvPr/>
        </p:nvSpPr>
        <p:spPr>
          <a:xfrm>
            <a:off x="519810" y="1325880"/>
            <a:ext cx="8104380" cy="3511339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0359" y="1385897"/>
            <a:ext cx="2595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字理识字：</a:t>
            </a:r>
            <a:r>
              <a:rPr lang="zh-CN" altLang="en-US" sz="2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巾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的演变</a:t>
            </a:r>
            <a:endParaRPr lang="zh-CN" altLang="zh-CN" sz="20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619795" y="2054323"/>
            <a:ext cx="715705" cy="71570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928224" y="2054323"/>
            <a:ext cx="715705" cy="71570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212313" y="2103773"/>
            <a:ext cx="631829" cy="63182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224513" y="1999575"/>
            <a:ext cx="859757" cy="859757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6397160" y="1661351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>
                <a:latin typeface="楷体" panose="02010609060101010101" pitchFamily="49" charset="-122"/>
                <a:ea typeface="楷体" panose="02010609060101010101" pitchFamily="49" charset="-122"/>
              </a:rPr>
              <a:t>巾</a:t>
            </a:r>
            <a:endParaRPr lang="zh-CN" altLang="en-US" sz="7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14545" y="3419203"/>
            <a:ext cx="7600329" cy="1349899"/>
            <a:chOff x="814545" y="3363686"/>
            <a:chExt cx="7600329" cy="1349899"/>
          </a:xfrm>
        </p:grpSpPr>
        <p:sp>
          <p:nvSpPr>
            <p:cNvPr id="29" name="圆角矩形 28"/>
            <p:cNvSpPr/>
            <p:nvPr/>
          </p:nvSpPr>
          <p:spPr>
            <a:xfrm>
              <a:off x="814545" y="3363686"/>
              <a:ext cx="7514911" cy="1316215"/>
            </a:xfrm>
            <a:prstGeom prst="roundRect">
              <a:avLst>
                <a:gd name="adj" fmla="val 13039"/>
              </a:avLst>
            </a:prstGeom>
            <a:solidFill>
              <a:srgbClr val="CAECD9"/>
            </a:solidFill>
            <a:ln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848062" y="3402457"/>
              <a:ext cx="7566812" cy="13111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　　巾：象形字，本义指方形的布块、丝帛。从甲骨文到楷书，写法一直没有什么变化，看上去就像一块搭在竿子晾晒的布帛。中间的长竖是竹竿或支架，两旁下垂的是布帛。</a:t>
              </a:r>
              <a:endPara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662918" y="2869538"/>
            <a:ext cx="668802" cy="381337"/>
            <a:chOff x="1591073" y="2934852"/>
            <a:chExt cx="668802" cy="381337"/>
          </a:xfrm>
        </p:grpSpPr>
        <p:sp>
          <p:nvSpPr>
            <p:cNvPr id="12" name="圆角矩形 11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商甲</a:t>
              </a:r>
              <a:endParaRPr lang="zh-CN" altLang="en-US" sz="180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949610" y="2869538"/>
            <a:ext cx="668802" cy="381337"/>
            <a:chOff x="1591073" y="2934852"/>
            <a:chExt cx="668802" cy="381337"/>
          </a:xfrm>
        </p:grpSpPr>
        <p:sp>
          <p:nvSpPr>
            <p:cNvPr id="25" name="圆角矩形 24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周金</a:t>
              </a:r>
              <a:endParaRPr lang="zh-CN" altLang="en-US" sz="180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97113" y="2869538"/>
            <a:ext cx="668802" cy="381337"/>
            <a:chOff x="1591073" y="2934852"/>
            <a:chExt cx="668802" cy="381337"/>
          </a:xfrm>
        </p:grpSpPr>
        <p:sp>
          <p:nvSpPr>
            <p:cNvPr id="39" name="圆角矩形 38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秦篆</a:t>
              </a:r>
              <a:endParaRPr lang="zh-CN" altLang="en-US" sz="180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372771" y="2869538"/>
            <a:ext cx="668802" cy="381337"/>
            <a:chOff x="1591073" y="2934852"/>
            <a:chExt cx="668802" cy="381337"/>
          </a:xfrm>
        </p:grpSpPr>
        <p:sp>
          <p:nvSpPr>
            <p:cNvPr id="42" name="圆角矩形 41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汉隶</a:t>
              </a:r>
              <a:endParaRPr lang="zh-CN" altLang="en-US" sz="1800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13743" y="2869538"/>
            <a:ext cx="668802" cy="381337"/>
            <a:chOff x="1591073" y="2934852"/>
            <a:chExt cx="668802" cy="381337"/>
          </a:xfrm>
        </p:grpSpPr>
        <p:sp>
          <p:nvSpPr>
            <p:cNvPr id="45" name="圆角矩形 44"/>
            <p:cNvSpPr/>
            <p:nvPr/>
          </p:nvSpPr>
          <p:spPr>
            <a:xfrm>
              <a:off x="1591073" y="2934852"/>
              <a:ext cx="668802" cy="3635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608275" y="29468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  <a:cs typeface="Calibri" panose="020F0502020204030204" pitchFamily="34" charset="0"/>
                </a:rPr>
                <a:t>今楷</a:t>
              </a:r>
              <a:endParaRPr lang="zh-CN" altLang="en-US" sz="180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776467" y="1564639"/>
            <a:ext cx="7591066" cy="3049055"/>
          </a:xfrm>
          <a:prstGeom prst="roundRect">
            <a:avLst>
              <a:gd name="adj" fmla="val 1107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39"/>
          <p:cNvSpPr txBox="1"/>
          <p:nvPr/>
        </p:nvSpPr>
        <p:spPr>
          <a:xfrm>
            <a:off x="785786" y="71436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理解语</a:t>
            </a:r>
            <a:endParaRPr lang="zh-CN" altLang="en-US" sz="20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" name="组合 9"/>
          <p:cNvGrpSpPr/>
          <p:nvPr/>
        </p:nvGrpSpPr>
        <p:grpSpPr>
          <a:xfrm>
            <a:off x="578729" y="663989"/>
            <a:ext cx="1465056" cy="624955"/>
            <a:chOff x="779572" y="628120"/>
            <a:chExt cx="1571587" cy="670397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1051007" y="790624"/>
              <a:ext cx="102348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多音字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32" name="矩形 31"/>
          <p:cNvSpPr/>
          <p:nvPr/>
        </p:nvSpPr>
        <p:spPr>
          <a:xfrm>
            <a:off x="3884455" y="2367365"/>
            <a:ext cx="39581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　几只</a:t>
            </a:r>
            <a:r>
              <a:rPr lang="en-US" altLang="zh-CN" sz="2000" dirty="0">
                <a:latin typeface="+mj-ea"/>
                <a:ea typeface="+mj-ea"/>
              </a:rPr>
              <a:t>(</a:t>
            </a:r>
            <a:r>
              <a:rPr lang="en-US" altLang="zh-CN" sz="2000" dirty="0" err="1">
                <a:latin typeface="taozhi.cn_PY" panose="02000500000000000000" pitchFamily="2" charset="0"/>
                <a:ea typeface="楷体" panose="02010609060101010101" pitchFamily="49" charset="-122"/>
              </a:rPr>
              <a:t>zh</a:t>
            </a:r>
            <a:r>
              <a:rPr lang="en-US" altLang="zh-CN" sz="2000" dirty="0" err="1">
                <a:latin typeface="taozhi.cn_PY" panose="02000500000000000000" pitchFamily="2" charset="0"/>
              </a:rPr>
              <a:t>ī</a:t>
            </a:r>
            <a:r>
              <a:rPr lang="en-US" altLang="zh-CN" sz="2000" dirty="0">
                <a:latin typeface="+mj-ea"/>
                <a:ea typeface="+mj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鸬鹚把鱼叼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en-US" altLang="zh-CN" sz="2000" dirty="0">
                <a:latin typeface="+mj-ea"/>
                <a:ea typeface="+mj-ea"/>
                <a:sym typeface="+mn-ea"/>
              </a:rPr>
              <a:t>(</a:t>
            </a:r>
            <a:r>
              <a:rPr lang="en-US" altLang="zh-CN" sz="2000" dirty="0" err="1">
                <a:latin typeface="taozhi.cn_PY" panose="02000500000000000000" pitchFamily="2" charset="0"/>
                <a:ea typeface="楷体" panose="02010609060101010101" pitchFamily="49" charset="-122"/>
                <a:sym typeface="+mn-ea"/>
              </a:rPr>
              <a:t>zh</a:t>
            </a:r>
            <a:r>
              <a:rPr lang="en-US" altLang="zh-CN" sz="2000" dirty="0" err="1">
                <a:latin typeface="taozhi.cn_PY" panose="02000500000000000000" pitchFamily="2" charset="0"/>
                <a:sym typeface="+mn-ea"/>
              </a:rPr>
              <a:t>ǐ</a:t>
            </a:r>
            <a:r>
              <a:rPr lang="en-US" altLang="zh-CN" sz="2000" dirty="0">
                <a:latin typeface="+mj-ea"/>
                <a:ea typeface="+mj-ea"/>
                <a:sym typeface="+mn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见浪花往上抛。渔翁不只</a:t>
            </a:r>
            <a:r>
              <a:rPr lang="en-US" altLang="zh-CN" sz="2000" dirty="0">
                <a:latin typeface="+mj-ea"/>
                <a:ea typeface="+mj-ea"/>
                <a:sym typeface="+mn-ea"/>
              </a:rPr>
              <a:t>(</a:t>
            </a:r>
            <a:r>
              <a:rPr lang="en-US" altLang="zh-CN" sz="2000" dirty="0" err="1">
                <a:latin typeface="taozhi.cn_PY" panose="02000500000000000000" pitchFamily="2" charset="0"/>
                <a:ea typeface="楷体" panose="02010609060101010101" pitchFamily="49" charset="-122"/>
                <a:sym typeface="+mn-ea"/>
              </a:rPr>
              <a:t>zh</a:t>
            </a:r>
            <a:r>
              <a:rPr lang="en-US" altLang="zh-CN" sz="2000" dirty="0" err="1">
                <a:latin typeface="taozhi.cn_PY" panose="02000500000000000000" pitchFamily="2" charset="0"/>
                <a:sym typeface="+mn-ea"/>
              </a:rPr>
              <a:t>ǐ</a:t>
            </a:r>
            <a:r>
              <a:rPr lang="en-US" altLang="zh-CN" sz="2000" dirty="0">
                <a:latin typeface="+mj-ea"/>
                <a:ea typeface="+mj-ea"/>
                <a:sym typeface="+mn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把歌唱，轻摇船只</a:t>
            </a:r>
            <a:r>
              <a:rPr lang="en-US" altLang="zh-CN" sz="2000" dirty="0">
                <a:latin typeface="+mj-ea"/>
                <a:ea typeface="+mj-ea"/>
                <a:sym typeface="+mn-ea"/>
              </a:rPr>
              <a:t>(</a:t>
            </a:r>
            <a:r>
              <a:rPr lang="en-US" altLang="zh-CN" sz="2000" dirty="0" err="1">
                <a:latin typeface="taozhi.cn_PY" panose="02000500000000000000" pitchFamily="2" charset="0"/>
                <a:ea typeface="楷体" panose="02010609060101010101" pitchFamily="49" charset="-122"/>
                <a:sym typeface="+mn-ea"/>
              </a:rPr>
              <a:t>zh</a:t>
            </a:r>
            <a:r>
              <a:rPr lang="en-US" altLang="zh-CN" sz="2000" dirty="0" err="1">
                <a:latin typeface="taozhi.cn_PY" panose="02000500000000000000" pitchFamily="2" charset="0"/>
                <a:sym typeface="+mn-ea"/>
              </a:rPr>
              <a:t>ī</a:t>
            </a:r>
            <a:r>
              <a:rPr lang="en-US" altLang="zh-CN" sz="2000" dirty="0">
                <a:latin typeface="+mj-ea"/>
                <a:ea typeface="+mj-ea"/>
                <a:sym typeface="+mn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绕暗礁。</a:t>
            </a:r>
            <a:endParaRPr lang="zh-CN" altLang="zh-CN" sz="2000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3" name="认一认："/>
          <p:cNvSpPr txBox="1">
            <a:spLocks noChangeArrowheads="1"/>
          </p:cNvSpPr>
          <p:nvPr/>
        </p:nvSpPr>
        <p:spPr bwMode="auto">
          <a:xfrm>
            <a:off x="1384571" y="2690531"/>
            <a:ext cx="713279" cy="830997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r>
              <a:rPr lang="zh-CN" altLang="en-US" sz="4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只</a:t>
            </a:r>
            <a:endParaRPr lang="zh-CN" altLang="zh-CN" sz="48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2130761" y="2205408"/>
            <a:ext cx="259069" cy="1849426"/>
          </a:xfrm>
          <a:prstGeom prst="leftBrace">
            <a:avLst>
              <a:gd name="adj1" fmla="val 47269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303219" y="2251330"/>
            <a:ext cx="14472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>
                <a:latin typeface="+mj-ea"/>
                <a:ea typeface="+mj-ea"/>
                <a:sym typeface="+mn-ea"/>
              </a:rPr>
              <a:t>(</a:t>
            </a:r>
            <a:r>
              <a:rPr lang="en-US" altLang="zh-CN" sz="2200" err="1">
                <a:latin typeface="taozhi.cn_PY" panose="02000500000000000000" pitchFamily="2" charset="0"/>
                <a:ea typeface="楷体" panose="02010609060101010101" pitchFamily="49" charset="-122"/>
                <a:sym typeface="+mn-ea"/>
              </a:rPr>
              <a:t>zh</a:t>
            </a:r>
            <a:r>
              <a:rPr lang="en-US" altLang="zh-CN" sz="2200" err="1">
                <a:latin typeface="taozhi.cn_PY" panose="02000500000000000000" pitchFamily="2" charset="0"/>
                <a:sym typeface="+mn-ea"/>
              </a:rPr>
              <a:t>ī</a:t>
            </a:r>
            <a:r>
              <a:rPr lang="en-US" altLang="zh-CN" sz="2200">
                <a:latin typeface="+mj-ea"/>
                <a:ea typeface="+mj-ea"/>
                <a:sym typeface="+mn-ea"/>
              </a:rPr>
              <a:t>)</a:t>
            </a:r>
            <a:r>
              <a:rPr lang="zh-CN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一只</a:t>
            </a:r>
            <a:endParaRPr lang="zh-CN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303219" y="3591992"/>
            <a:ext cx="14472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>
                <a:latin typeface="+mj-ea"/>
                <a:ea typeface="+mj-ea"/>
                <a:sym typeface="+mn-ea"/>
              </a:rPr>
              <a:t>(</a:t>
            </a:r>
            <a:r>
              <a:rPr lang="en-US" altLang="zh-CN" sz="2200" err="1">
                <a:latin typeface="taozhi.cn_PY" panose="02000500000000000000" pitchFamily="2" charset="0"/>
                <a:ea typeface="楷体" panose="02010609060101010101" pitchFamily="49" charset="-122"/>
                <a:sym typeface="+mn-ea"/>
              </a:rPr>
              <a:t>zh</a:t>
            </a:r>
            <a:r>
              <a:rPr lang="en-US" altLang="zh-CN" sz="2200" err="1">
                <a:latin typeface="taozhi.cn_PY" panose="02000500000000000000" pitchFamily="2" charset="0"/>
                <a:sym typeface="+mn-ea"/>
              </a:rPr>
              <a:t>ǐ</a:t>
            </a:r>
            <a:r>
              <a:rPr lang="en-US" altLang="zh-CN" sz="2200">
                <a:latin typeface="+mj-ea"/>
                <a:ea typeface="+mj-ea"/>
                <a:sym typeface="+mn-ea"/>
              </a:rPr>
              <a:t>)</a:t>
            </a:r>
            <a:r>
              <a:rPr lang="zh-CN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只有</a:t>
            </a:r>
            <a:endParaRPr lang="zh-CN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1" r:link="rId2" cstate="email"/>
          <a:srcRect/>
          <a:stretch>
            <a:fillRect/>
          </a:stretch>
        </p:blipFill>
        <p:spPr>
          <a:xfrm>
            <a:off x="-7620" y="1905"/>
            <a:ext cx="9151620" cy="51621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下箭头 2"/>
          <p:cNvSpPr/>
          <p:nvPr/>
        </p:nvSpPr>
        <p:spPr>
          <a:xfrm>
            <a:off x="2366352" y="1156121"/>
            <a:ext cx="347072" cy="48959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979712" y="518160"/>
            <a:ext cx="1129248" cy="541020"/>
            <a:chOff x="1979712" y="518160"/>
            <a:chExt cx="1129248" cy="541020"/>
          </a:xfrm>
        </p:grpSpPr>
        <p:sp>
          <p:nvSpPr>
            <p:cNvPr id="4" name="圆角矩形 3"/>
            <p:cNvSpPr/>
            <p:nvPr/>
          </p:nvSpPr>
          <p:spPr>
            <a:xfrm>
              <a:off x="1979712" y="518160"/>
              <a:ext cx="1129248" cy="541020"/>
            </a:xfrm>
            <a:prstGeom prst="roundRect">
              <a:avLst>
                <a:gd name="adj" fmla="val 18651"/>
              </a:avLst>
            </a:prstGeom>
            <a:solidFill>
              <a:schemeClr val="bg1"/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96656" y="526202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几只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" name="下箭头 7"/>
          <p:cNvSpPr/>
          <p:nvPr/>
        </p:nvSpPr>
        <p:spPr>
          <a:xfrm rot="10800000">
            <a:off x="2914992" y="3282101"/>
            <a:ext cx="347072" cy="48959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520732" y="3916680"/>
            <a:ext cx="1129248" cy="541020"/>
            <a:chOff x="1979712" y="518160"/>
            <a:chExt cx="1129248" cy="541020"/>
          </a:xfrm>
        </p:grpSpPr>
        <p:sp>
          <p:nvSpPr>
            <p:cNvPr id="10" name="圆角矩形 9"/>
            <p:cNvSpPr/>
            <p:nvPr/>
          </p:nvSpPr>
          <p:spPr>
            <a:xfrm>
              <a:off x="1979712" y="518160"/>
              <a:ext cx="1129248" cy="541020"/>
            </a:xfrm>
            <a:prstGeom prst="roundRect">
              <a:avLst>
                <a:gd name="adj" fmla="val 18651"/>
              </a:avLst>
            </a:prstGeom>
            <a:solidFill>
              <a:schemeClr val="bg1"/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096656" y="526202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船只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455126"/>
            <a:ext cx="9144000" cy="1688374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616834" y="1318260"/>
            <a:ext cx="7910333" cy="346710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39"/>
          <p:cNvSpPr txBox="1"/>
          <p:nvPr/>
        </p:nvSpPr>
        <p:spPr>
          <a:xfrm>
            <a:off x="785786" y="71436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理解语</a:t>
            </a:r>
            <a:endParaRPr lang="zh-CN" altLang="en-US" sz="20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" name="组合 9"/>
          <p:cNvGrpSpPr/>
          <p:nvPr/>
        </p:nvGrpSpPr>
        <p:grpSpPr>
          <a:xfrm>
            <a:off x="527929" y="552229"/>
            <a:ext cx="1465056" cy="624955"/>
            <a:chOff x="779572" y="628120"/>
            <a:chExt cx="1571587" cy="670397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910881" y="797630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我会认读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3710226" y="721737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形声字识记</a:t>
            </a:r>
            <a:endParaRPr lang="zh-CN" altLang="zh-CN" sz="24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grpSp>
        <p:nvGrpSpPr>
          <p:cNvPr id="31" name="Group 3"/>
          <p:cNvGrpSpPr/>
          <p:nvPr/>
        </p:nvGrpSpPr>
        <p:grpSpPr>
          <a:xfrm>
            <a:off x="3316450" y="1510382"/>
            <a:ext cx="815737" cy="862562"/>
            <a:chOff x="4782" y="920"/>
            <a:chExt cx="662" cy="700"/>
          </a:xfrm>
        </p:grpSpPr>
        <p:grpSp>
          <p:nvGrpSpPr>
            <p:cNvPr id="32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3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36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33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CC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唱</a:t>
              </a:r>
              <a:endParaRPr lang="en-US" altLang="zh-CN" sz="540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9" name="Group 3"/>
          <p:cNvGrpSpPr/>
          <p:nvPr/>
        </p:nvGrpSpPr>
        <p:grpSpPr>
          <a:xfrm>
            <a:off x="3316450" y="2481932"/>
            <a:ext cx="815737" cy="862562"/>
            <a:chOff x="4782" y="920"/>
            <a:chExt cx="662" cy="700"/>
          </a:xfrm>
        </p:grpSpPr>
        <p:grpSp>
          <p:nvGrpSpPr>
            <p:cNvPr id="40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42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3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44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41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CC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铜</a:t>
              </a:r>
              <a:endParaRPr lang="en-US" altLang="zh-CN" sz="540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5" name="Group 3"/>
          <p:cNvGrpSpPr/>
          <p:nvPr/>
        </p:nvGrpSpPr>
        <p:grpSpPr>
          <a:xfrm>
            <a:off x="3316450" y="3453482"/>
            <a:ext cx="815737" cy="862562"/>
            <a:chOff x="4782" y="920"/>
            <a:chExt cx="662" cy="700"/>
          </a:xfrm>
        </p:grpSpPr>
        <p:grpSp>
          <p:nvGrpSpPr>
            <p:cNvPr id="46" name="组合 7"/>
            <p:cNvGrpSpPr/>
            <p:nvPr/>
          </p:nvGrpSpPr>
          <p:grpSpPr>
            <a:xfrm>
              <a:off x="4786" y="941"/>
              <a:ext cx="650" cy="679"/>
              <a:chOff x="2437" y="2032"/>
              <a:chExt cx="1245" cy="1254"/>
            </a:xfrm>
          </p:grpSpPr>
          <p:sp>
            <p:nvSpPr>
              <p:cNvPr id="48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endParaRPr lang="zh-CN" altLang="en-US" sz="12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9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  <p:cxnSp>
            <p:nvCxnSpPr>
              <p:cNvPr id="50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060" y="2052"/>
                <a:ext cx="0" cy="123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</p:spPr>
          </p:cxnSp>
        </p:grpSp>
        <p:sp>
          <p:nvSpPr>
            <p:cNvPr id="47" name="TextBox 1"/>
            <p:cNvSpPr txBox="1">
              <a:spLocks noChangeArrowheads="1"/>
            </p:cNvSpPr>
            <p:nvPr/>
          </p:nvSpPr>
          <p:spPr bwMode="auto">
            <a:xfrm>
              <a:off x="4782" y="920"/>
              <a:ext cx="662" cy="6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CC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舰</a:t>
              </a:r>
              <a:endParaRPr lang="en-US" altLang="zh-CN" sz="540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4" name="直接箭头连接符 3"/>
          <p:cNvCxnSpPr/>
          <p:nvPr/>
        </p:nvCxnSpPr>
        <p:spPr>
          <a:xfrm>
            <a:off x="4044520" y="2011680"/>
            <a:ext cx="586740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3341640" y="1566074"/>
            <a:ext cx="359980" cy="770726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3636280" y="1566074"/>
            <a:ext cx="405700" cy="770726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圆角矩形 51"/>
          <p:cNvSpPr/>
          <p:nvPr/>
        </p:nvSpPr>
        <p:spPr>
          <a:xfrm>
            <a:off x="3341640" y="2536354"/>
            <a:ext cx="359980" cy="770726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>
            <a:off x="3636280" y="2536354"/>
            <a:ext cx="405700" cy="770726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>
            <a:off x="3341640" y="3506634"/>
            <a:ext cx="359980" cy="770726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圆角矩形 54"/>
          <p:cNvSpPr/>
          <p:nvPr/>
        </p:nvSpPr>
        <p:spPr>
          <a:xfrm>
            <a:off x="3636280" y="3506634"/>
            <a:ext cx="405700" cy="770726"/>
          </a:xfrm>
          <a:prstGeom prst="roundRect">
            <a:avLst/>
          </a:prstGeom>
          <a:noFill/>
          <a:ln>
            <a:solidFill>
              <a:srgbClr val="008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044520" y="3003798"/>
            <a:ext cx="586740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4044520" y="3974078"/>
            <a:ext cx="586740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 flipH="1">
            <a:off x="2749120" y="2011680"/>
            <a:ext cx="586740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 flipH="1">
            <a:off x="2749120" y="3003798"/>
            <a:ext cx="586740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H="1">
            <a:off x="2749120" y="3974078"/>
            <a:ext cx="586740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499234" y="1611246"/>
            <a:ext cx="1184381" cy="801945"/>
            <a:chOff x="821054" y="1611246"/>
            <a:chExt cx="1184381" cy="801945"/>
          </a:xfrm>
        </p:grpSpPr>
        <p:sp>
          <p:nvSpPr>
            <p:cNvPr id="61" name="圆角矩形 60"/>
            <p:cNvSpPr/>
            <p:nvPr/>
          </p:nvSpPr>
          <p:spPr>
            <a:xfrm>
              <a:off x="821054" y="1611246"/>
              <a:ext cx="1184381" cy="801945"/>
            </a:xfrm>
            <a:prstGeom prst="roundRect">
              <a:avLst>
                <a:gd name="adj" fmla="val 1407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858053" y="1661583"/>
              <a:ext cx="1107996" cy="7129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与口的动</a:t>
              </a:r>
              <a:endParaRPr lang="en-US" altLang="zh-CN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作有关。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499234" y="2739007"/>
            <a:ext cx="1184381" cy="514734"/>
            <a:chOff x="821054" y="1611247"/>
            <a:chExt cx="1184381" cy="514734"/>
          </a:xfrm>
        </p:grpSpPr>
        <p:sp>
          <p:nvSpPr>
            <p:cNvPr id="63" name="圆角矩形 62"/>
            <p:cNvSpPr/>
            <p:nvPr/>
          </p:nvSpPr>
          <p:spPr>
            <a:xfrm>
              <a:off x="821054" y="1611247"/>
              <a:ext cx="1184381" cy="514734"/>
            </a:xfrm>
            <a:prstGeom prst="roundRect">
              <a:avLst>
                <a:gd name="adj" fmla="val 1407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858053" y="1661583"/>
              <a:ext cx="1107996" cy="380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金属材质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499234" y="3721987"/>
            <a:ext cx="1184381" cy="514734"/>
            <a:chOff x="821054" y="1611247"/>
            <a:chExt cx="1184381" cy="514734"/>
          </a:xfrm>
        </p:grpSpPr>
        <p:sp>
          <p:nvSpPr>
            <p:cNvPr id="66" name="圆角矩形 65"/>
            <p:cNvSpPr/>
            <p:nvPr/>
          </p:nvSpPr>
          <p:spPr>
            <a:xfrm>
              <a:off x="821054" y="1611247"/>
              <a:ext cx="1184381" cy="514734"/>
            </a:xfrm>
            <a:prstGeom prst="roundRect">
              <a:avLst>
                <a:gd name="adj" fmla="val 1407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858053" y="1661583"/>
              <a:ext cx="1107996" cy="380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与船有关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692015" y="1588386"/>
            <a:ext cx="1077295" cy="801945"/>
            <a:chOff x="821055" y="1611246"/>
            <a:chExt cx="1077295" cy="801945"/>
          </a:xfrm>
        </p:grpSpPr>
        <p:sp>
          <p:nvSpPr>
            <p:cNvPr id="69" name="圆角矩形 68"/>
            <p:cNvSpPr/>
            <p:nvPr/>
          </p:nvSpPr>
          <p:spPr>
            <a:xfrm>
              <a:off x="821055" y="1611246"/>
              <a:ext cx="1022986" cy="801945"/>
            </a:xfrm>
            <a:prstGeom prst="roundRect">
              <a:avLst>
                <a:gd name="adj" fmla="val 1407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896153" y="1653963"/>
              <a:ext cx="1002197" cy="7254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读音为</a:t>
              </a:r>
              <a:endParaRPr lang="en-US" altLang="zh-CN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800" err="1">
                  <a:latin typeface="taozhi.cn_PY" panose="02000500000000000000" pitchFamily="2" charset="0"/>
                  <a:ea typeface="楷体" panose="02010609060101010101" pitchFamily="49" charset="-122"/>
                </a:rPr>
                <a:t>chàng</a:t>
              </a: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692015" y="2518026"/>
            <a:ext cx="1022986" cy="801945"/>
            <a:chOff x="821055" y="1611246"/>
            <a:chExt cx="1022986" cy="801945"/>
          </a:xfrm>
        </p:grpSpPr>
        <p:sp>
          <p:nvSpPr>
            <p:cNvPr id="72" name="圆角矩形 71"/>
            <p:cNvSpPr/>
            <p:nvPr/>
          </p:nvSpPr>
          <p:spPr>
            <a:xfrm>
              <a:off x="821055" y="1611246"/>
              <a:ext cx="1022986" cy="801945"/>
            </a:xfrm>
            <a:prstGeom prst="roundRect">
              <a:avLst>
                <a:gd name="adj" fmla="val 1407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896153" y="1653963"/>
              <a:ext cx="910827" cy="7571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读音为</a:t>
              </a:r>
              <a:endParaRPr lang="en-US" altLang="zh-CN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800" err="1">
                  <a:latin typeface="taozhi.cn_PY" panose="02000500000000000000" pitchFamily="2" charset="0"/>
                  <a:ea typeface="taozhishuxue" panose="02010600040101010101" pitchFamily="2" charset="-128"/>
                  <a:cs typeface="taozhishuxue" panose="02010600040101010101" pitchFamily="2" charset="-128"/>
                </a:rPr>
                <a:t>tóng</a:t>
              </a: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692015" y="3516246"/>
            <a:ext cx="1022986" cy="801945"/>
            <a:chOff x="821055" y="1611246"/>
            <a:chExt cx="1022986" cy="801945"/>
          </a:xfrm>
        </p:grpSpPr>
        <p:sp>
          <p:nvSpPr>
            <p:cNvPr id="75" name="圆角矩形 74"/>
            <p:cNvSpPr/>
            <p:nvPr/>
          </p:nvSpPr>
          <p:spPr>
            <a:xfrm>
              <a:off x="821055" y="1611246"/>
              <a:ext cx="1022986" cy="801945"/>
            </a:xfrm>
            <a:prstGeom prst="roundRect">
              <a:avLst>
                <a:gd name="adj" fmla="val 1407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896153" y="1653963"/>
              <a:ext cx="877163" cy="7571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读音为</a:t>
              </a:r>
              <a:endParaRPr lang="en-US" altLang="zh-CN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800" err="1">
                  <a:latin typeface="taozhi.cn_PY" panose="02000500000000000000" pitchFamily="2" charset="0"/>
                  <a:ea typeface="楷体" panose="02010609060101010101" pitchFamily="49" charset="-122"/>
                </a:rPr>
                <a:t>jiàn</a:t>
              </a: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120076" y="1703906"/>
            <a:ext cx="1530404" cy="514734"/>
            <a:chOff x="821054" y="1611247"/>
            <a:chExt cx="1530404" cy="514734"/>
          </a:xfrm>
        </p:grpSpPr>
        <p:sp>
          <p:nvSpPr>
            <p:cNvPr id="81" name="圆角矩形 80"/>
            <p:cNvSpPr/>
            <p:nvPr/>
          </p:nvSpPr>
          <p:spPr>
            <a:xfrm>
              <a:off x="821054" y="1611247"/>
              <a:ext cx="1530404" cy="514734"/>
            </a:xfrm>
            <a:prstGeom prst="roundRect">
              <a:avLst>
                <a:gd name="adj" fmla="val 1407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850433" y="1661583"/>
              <a:ext cx="1467068" cy="4126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唱歌、歌唱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120076" y="2633546"/>
            <a:ext cx="1530404" cy="514734"/>
            <a:chOff x="821054" y="1611247"/>
            <a:chExt cx="1530404" cy="514734"/>
          </a:xfrm>
        </p:grpSpPr>
        <p:sp>
          <p:nvSpPr>
            <p:cNvPr id="84" name="圆角矩形 83"/>
            <p:cNvSpPr/>
            <p:nvPr/>
          </p:nvSpPr>
          <p:spPr>
            <a:xfrm>
              <a:off x="821054" y="1611247"/>
              <a:ext cx="1530404" cy="514734"/>
            </a:xfrm>
            <a:prstGeom prst="roundRect">
              <a:avLst>
                <a:gd name="adj" fmla="val 1407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850433" y="1661583"/>
              <a:ext cx="1467068" cy="4126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青铜、铜板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120076" y="3639386"/>
            <a:ext cx="1530404" cy="514734"/>
            <a:chOff x="821054" y="1611247"/>
            <a:chExt cx="1530404" cy="514734"/>
          </a:xfrm>
        </p:grpSpPr>
        <p:sp>
          <p:nvSpPr>
            <p:cNvPr id="87" name="圆角矩形 86"/>
            <p:cNvSpPr/>
            <p:nvPr/>
          </p:nvSpPr>
          <p:spPr>
            <a:xfrm>
              <a:off x="821054" y="1611247"/>
              <a:ext cx="1530404" cy="514734"/>
            </a:xfrm>
            <a:prstGeom prst="roundRect">
              <a:avLst>
                <a:gd name="adj" fmla="val 1407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850433" y="1661583"/>
              <a:ext cx="14670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舰队、军舰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532109" y="437659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形旁表意</a:t>
            </a:r>
            <a:endParaRPr lang="en-US" altLang="zh-CN" sz="1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751309" y="437659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声旁表音</a:t>
            </a:r>
            <a:endParaRPr lang="en-US" altLang="zh-CN" sz="1800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9" grpId="0"/>
      <p:bldP spid="89" grpId="0"/>
    </p:bldLst>
  </p:timing>
</p:sld>
</file>

<file path=ppt/tags/tag1.xml><?xml version="1.0" encoding="utf-8"?>
<p:tagLst xmlns:p="http://schemas.openxmlformats.org/presentationml/2006/main">
  <p:tag name="KSO_WM_UNIT_TABLE_BEAUTIFY" val="smartTable{e6369c70-e0f5-4fbe-9be5-3898b61a5f79}"/>
  <p:tag name="TABLE_ENDDRAG_ORIGIN_RECT" val="418*169"/>
  <p:tag name="TABLE_ENDDRAG_RECT" val="87*162*418*169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3110</Words>
  <Application>WPS 演示</Application>
  <PresentationFormat>全屏显示(16:9)</PresentationFormat>
  <Paragraphs>537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5" baseType="lpstr">
      <vt:lpstr>Arial</vt:lpstr>
      <vt:lpstr>宋体</vt:lpstr>
      <vt:lpstr>Wingdings</vt:lpstr>
      <vt:lpstr>微软雅黑</vt:lpstr>
      <vt:lpstr>黑体</vt:lpstr>
      <vt:lpstr>Times New Roman</vt:lpstr>
      <vt:lpstr>楷体</vt:lpstr>
      <vt:lpstr>Calibri</vt:lpstr>
      <vt:lpstr>taozhi.cn_PY</vt:lpstr>
      <vt:lpstr>Sitka Text</vt:lpstr>
      <vt:lpstr>taozhishuxue</vt:lpstr>
      <vt:lpstr>Arial Unicode MS</vt:lpstr>
      <vt:lpstr>Arial</vt:lpstr>
      <vt:lpstr>Calibri Light</vt:lpstr>
      <vt:lpstr>Yu Gothic UI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8</cp:revision>
  <cp:lastPrinted>2022-07-12T12:57:00Z</cp:lastPrinted>
  <dcterms:created xsi:type="dcterms:W3CDTF">2022-07-12T12:57:00Z</dcterms:created>
  <dcterms:modified xsi:type="dcterms:W3CDTF">2023-10-21T06:20:33Z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D8728A70E2534560858B07E4DEE28620_12</vt:lpwstr>
  </property>
  <property fmtid="{D5CDD505-2E9C-101B-9397-08002B2CF9AE}" pid="3" name="KSOProductBuildVer">
    <vt:lpwstr>2052-12.1.0.15712</vt:lpwstr>
  </property>
</Properties>
</file>