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71" r:id="rId6"/>
    <p:sldId id="336" r:id="rId7"/>
    <p:sldId id="337" r:id="rId8"/>
    <p:sldId id="328" r:id="rId9"/>
    <p:sldId id="303" r:id="rId10"/>
    <p:sldId id="329" r:id="rId11"/>
    <p:sldId id="326" r:id="rId12"/>
    <p:sldId id="338" r:id="rId13"/>
    <p:sldId id="339" r:id="rId14"/>
    <p:sldId id="286" r:id="rId15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224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base" hangingPunct="1">
              <a:buClrTx/>
              <a:buFontTx/>
            </a:pPr>
            <a:endParaRPr lang="zh-CN" altLang="en-US" sz="1200"/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/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fontAlgn="base" hangingPunct="1">
              <a:buClrTx/>
              <a:buFontTx/>
            </a:pPr>
            <a:fld id="{10716476-498A-46D4-8E1F-6CCF07E30CE3}" type="datetime1">
              <a:rPr lang="zh-CN" altLang="en-US" sz="1200"/>
            </a:fld>
            <a:endParaRPr lang="zh-CN" altLang="en-US" sz="1200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  <a:round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defTabSz="914400"/>
            <a:r>
              <a:t>单击此处编辑母版文本样式</a:t>
            </a:r>
          </a:p>
          <a:p>
            <a:pPr marL="457200" lvl="1" indent="0" defTabSz="914400"/>
            <a:r>
              <a:t>第二级</a:t>
            </a:r>
          </a:p>
          <a:p>
            <a:pPr marL="914400" lvl="2" indent="0" defTabSz="914400"/>
            <a:r>
              <a:t>第三级</a:t>
            </a:r>
          </a:p>
          <a:p>
            <a:pPr marL="1371600" lvl="3" indent="0" defTabSz="914400"/>
            <a:r>
              <a:t>第四级</a:t>
            </a:r>
          </a:p>
          <a:p>
            <a:pPr marL="1828800" lvl="4" indent="0" defTabSz="914400"/>
            <a:r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endParaRPr lang="zh-CN" altLang="en-US" sz="1200"/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0C675101-E098-4E59-91DD-F3A1C647EE59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7170" name="文本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E580D9DC-043F-4A18-AA92-86CD3E083087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1648D4E8-B92A-490C-9DE8-66F5AEABA3F5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15DF1CDF-738E-4249-8504-083102DBD2B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20483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3F53EC68-070E-47D4-A034-1D0D63EC98A9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22530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4F9E3E4E-417C-42F0-ABC0-ECCB6DC71FB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lang="zh-CN" altLang="en-U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lang="zh-CN" alt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fontAlgn="base" hangingPunct="1">
              <a:buClrTx/>
              <a:buFontTx/>
            </a:pPr>
            <a:fld id="{351A5643-745A-4FD5-98EA-133215282126}" type="datetime1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fontAlgn="base" hangingPunct="1">
              <a:buClrTx/>
              <a:buFontTx/>
            </a:pP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4701C01D-C6FB-4B91-BC2D-3E1E5F21030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pic>
        <p:nvPicPr>
          <p:cNvPr id="1031" name="图片 1"/>
          <p:cNvPicPr>
            <a:picLocks noChangeAspect="1"/>
          </p:cNvPicPr>
          <p:nvPr/>
        </p:nvPicPr>
        <p:blipFill rotWithShape="1">
          <a:blip r:embed="rId12" cstate="email"/>
          <a:srcRect t="-4200"/>
          <a:stretch>
            <a:fillRect/>
          </a:stretch>
        </p:blipFill>
        <p:spPr>
          <a:xfrm>
            <a:off x="0" y="-276448"/>
            <a:ext cx="9144000" cy="713444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32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2"/>
          <p:cNvPicPr>
            <a:picLocks noGrp="1"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5671" b="89765" l="3600" r="9626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18860" y="1772816"/>
            <a:ext cx="4762500" cy="45910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6146" name="TextBox 7"/>
          <p:cNvSpPr/>
          <p:nvPr/>
        </p:nvSpPr>
        <p:spPr>
          <a:xfrm>
            <a:off x="755576" y="2132856"/>
            <a:ext cx="3736920" cy="1015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en-US" altLang="zh-CN" sz="6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6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、树之歌</a:t>
            </a:r>
            <a:endParaRPr lang="en-US" altLang="zh-CN" sz="6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363" y="928688"/>
            <a:ext cx="1952625" cy="676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58" name="文本框 3"/>
          <p:cNvSpPr txBox="1"/>
          <p:nvPr/>
        </p:nvSpPr>
        <p:spPr>
          <a:xfrm>
            <a:off x="971550" y="1484313"/>
            <a:ext cx="7158038" cy="4432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400" spc="0" dirty="0">
                <a:latin typeface="宋体" panose="02010600030101010101" pitchFamily="2" charset="-122"/>
              </a:rPr>
              <a:t>    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2.读一读</a:t>
            </a:r>
            <a:r>
              <a:rPr lang="zh-CN" altLang="en-US" sz="2000" b="1" spc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记一记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。</a:t>
            </a:r>
            <a:endParaRPr lang="en-US" altLang="zh-CN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      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泡桐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白桦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云杉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翠柏</a:t>
            </a:r>
            <a:endParaRPr lang="en-US" altLang="zh-CN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      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桂花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枫叶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松子</a:t>
            </a:r>
            <a:r>
              <a:rPr lang="en-US" altLang="zh-CN" sz="2000" b="1" spc="0" dirty="0">
                <a:solidFill>
                  <a:srgbClr val="FF00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000" b="1" spc="0" dirty="0" err="1">
                <a:solidFill>
                  <a:srgbClr val="FF0000"/>
                </a:solidFill>
                <a:latin typeface="宋体" panose="02010600030101010101" pitchFamily="2" charset="-122"/>
              </a:rPr>
              <a:t>白果</a:t>
            </a:r>
            <a:endParaRPr lang="en-US" altLang="zh-CN" sz="2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000" spc="0" dirty="0">
                <a:latin typeface="宋体" panose="02010600030101010101" pitchFamily="2" charset="-122"/>
              </a:rPr>
              <a:t>     </a:t>
            </a:r>
            <a:r>
              <a:rPr lang="en-US" altLang="zh-CN" sz="2000" spc="0" dirty="0" err="1">
                <a:latin typeface="宋体" panose="02010600030101010101" pitchFamily="2" charset="-122"/>
              </a:rPr>
              <a:t>朗读这两组词语时应注意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2000" spc="0" dirty="0">
                <a:latin typeface="宋体" panose="02010600030101010101" pitchFamily="2" charset="-122"/>
              </a:rPr>
              <a:t>“</a:t>
            </a:r>
            <a:r>
              <a:rPr lang="en-US" altLang="zh-CN" sz="2000" spc="0" dirty="0" err="1">
                <a:latin typeface="宋体" panose="02010600030101010101" pitchFamily="2" charset="-122"/>
              </a:rPr>
              <a:t>泡”是多音字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spc="0" dirty="0" err="1">
                <a:latin typeface="宋体" panose="02010600030101010101" pitchFamily="2" charset="-122"/>
              </a:rPr>
              <a:t>在这里读</a:t>
            </a:r>
            <a:r>
              <a:rPr lang="en-US" altLang="zh-CN" sz="2000" spc="0" dirty="0">
                <a:latin typeface="宋体" panose="02010600030101010101" pitchFamily="2" charset="-122"/>
              </a:rPr>
              <a:t>     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spc="0" dirty="0" err="1">
                <a:latin typeface="宋体" panose="02010600030101010101" pitchFamily="2" charset="-122"/>
              </a:rPr>
              <a:t>它还读</a:t>
            </a:r>
            <a:r>
              <a:rPr lang="en-US" altLang="zh-CN" sz="2000" spc="0" dirty="0">
                <a:latin typeface="宋体" panose="02010600030101010101" pitchFamily="2" charset="-122"/>
              </a:rPr>
              <a:t>    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spc="0" dirty="0" err="1">
                <a:latin typeface="宋体" panose="02010600030101010101" pitchFamily="2" charset="-122"/>
              </a:rPr>
              <a:t>如泡沫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2000" spc="0" dirty="0">
                <a:latin typeface="宋体" panose="02010600030101010101" pitchFamily="2" charset="-122"/>
              </a:rPr>
              <a:t>“</a:t>
            </a:r>
            <a:r>
              <a:rPr lang="en-US" altLang="zh-CN" sz="2000" spc="0" dirty="0" err="1">
                <a:latin typeface="宋体" panose="02010600030101010101" pitchFamily="2" charset="-122"/>
              </a:rPr>
              <a:t>桦”读</a:t>
            </a:r>
            <a:r>
              <a:rPr lang="en-US" altLang="zh-CN" sz="2000" spc="0" dirty="0">
                <a:latin typeface="宋体" panose="02010600030101010101" pitchFamily="2" charset="-122"/>
              </a:rPr>
              <a:t>     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2000" spc="0" dirty="0">
                <a:latin typeface="宋体" panose="02010600030101010101" pitchFamily="2" charset="-122"/>
              </a:rPr>
              <a:t>“</a:t>
            </a:r>
            <a:r>
              <a:rPr lang="en-US" altLang="zh-CN" sz="2000" spc="0" dirty="0" err="1">
                <a:latin typeface="宋体" panose="02010600030101010101" pitchFamily="2" charset="-122"/>
              </a:rPr>
              <a:t>杉”是翘舌音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spc="0" dirty="0">
                <a:latin typeface="宋体" panose="02010600030101010101" pitchFamily="2" charset="-122"/>
              </a:rPr>
              <a:t>读     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2000" spc="0" dirty="0">
                <a:latin typeface="宋体" panose="02010600030101010101" pitchFamily="2" charset="-122"/>
              </a:rPr>
              <a:t>“</a:t>
            </a:r>
            <a:r>
              <a:rPr lang="en-US" altLang="zh-CN" sz="2000" spc="0" dirty="0" err="1">
                <a:latin typeface="宋体" panose="02010600030101010101" pitchFamily="2" charset="-122"/>
              </a:rPr>
              <a:t>翠”是平舌音</a:t>
            </a:r>
            <a:r>
              <a:rPr lang="zh-CN" altLang="en-US" sz="2000" spc="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spc="0" dirty="0">
                <a:latin typeface="宋体" panose="02010600030101010101" pitchFamily="2" charset="-122"/>
              </a:rPr>
              <a:t>读    。“泡桐、白桦、云杉、翠柏”</a:t>
            </a:r>
            <a:r>
              <a:rPr lang="en-US" altLang="zh-CN" sz="2000" spc="0" dirty="0" err="1">
                <a:latin typeface="宋体" panose="02010600030101010101" pitchFamily="2" charset="-122"/>
              </a:rPr>
              <a:t>都指树木</a:t>
            </a:r>
            <a:r>
              <a:rPr lang="en-US" altLang="zh-CN" sz="2000" spc="0" dirty="0">
                <a:latin typeface="宋体" panose="02010600030101010101" pitchFamily="2" charset="-122"/>
              </a:rPr>
              <a:t>。</a:t>
            </a:r>
            <a:r>
              <a:rPr lang="en-US" altLang="zh-CN" sz="2400" spc="0" dirty="0">
                <a:latin typeface="宋体" panose="02010600030101010101" pitchFamily="2" charset="-122"/>
              </a:rPr>
              <a:t>“</a:t>
            </a:r>
            <a:r>
              <a:rPr lang="en-US" altLang="zh-CN" sz="2400" spc="0" dirty="0" err="1">
                <a:latin typeface="宋体" panose="02010600030101010101" pitchFamily="2" charset="-122"/>
              </a:rPr>
              <a:t>松子</a:t>
            </a:r>
            <a:r>
              <a:rPr lang="en-US" altLang="zh-CN" sz="2000" dirty="0" err="1">
                <a:latin typeface="宋体" panose="02010600030101010101" pitchFamily="2" charset="-122"/>
              </a:rPr>
              <a:t>”是松树的种子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是重要的中药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久食健身心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滋润皮肤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延年益寿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有很高的食疗价值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2000" dirty="0">
                <a:latin typeface="宋体" panose="02010600030101010101" pitchFamily="2" charset="-122"/>
              </a:rPr>
              <a:t>“</a:t>
            </a:r>
            <a:r>
              <a:rPr lang="en-US" altLang="zh-CN" sz="2000" dirty="0" err="1">
                <a:latin typeface="宋体" panose="02010600030101010101" pitchFamily="2" charset="-122"/>
              </a:rPr>
              <a:t>白果”又称银杏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果实外壳坚硬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dirty="0" err="1">
                <a:latin typeface="宋体" panose="02010600030101010101" pitchFamily="2" charset="-122"/>
              </a:rPr>
              <a:t>果肉甘苦带涩</a:t>
            </a:r>
            <a:r>
              <a:rPr lang="en-US" altLang="zh-CN" sz="2000" dirty="0">
                <a:latin typeface="宋体" panose="02010600030101010101" pitchFamily="2" charset="-122"/>
              </a:rPr>
              <a:t>。 </a:t>
            </a:r>
            <a:r>
              <a:rPr lang="en-US" altLang="zh-CN" sz="2400" dirty="0">
                <a:latin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59" name="文本框 6"/>
          <p:cNvSpPr/>
          <p:nvPr/>
        </p:nvSpPr>
        <p:spPr>
          <a:xfrm>
            <a:off x="1403350" y="3500438"/>
            <a:ext cx="64135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1800">
                <a:latin typeface="Calibri" panose="020F0502020204030204" pitchFamily="34" charset="0"/>
                <a:ea typeface="宋体" panose="02010600030101010101" pitchFamily="2" charset="-122"/>
              </a:rPr>
              <a:t> pāo</a:t>
            </a:r>
            <a:endParaRPr lang="zh-CN" altLang="en-US" sz="18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文本框 7"/>
          <p:cNvSpPr/>
          <p:nvPr/>
        </p:nvSpPr>
        <p:spPr>
          <a:xfrm>
            <a:off x="2987675" y="3500438"/>
            <a:ext cx="61595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1800">
                <a:latin typeface="Calibri" panose="020F0502020204030204" pitchFamily="34" charset="0"/>
                <a:ea typeface="宋体" panose="02010600030101010101" pitchFamily="2" charset="-122"/>
              </a:rPr>
              <a:t>pào </a:t>
            </a:r>
            <a:endParaRPr lang="zh-CN" altLang="en-US" sz="18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文本框 8"/>
          <p:cNvSpPr/>
          <p:nvPr/>
        </p:nvSpPr>
        <p:spPr>
          <a:xfrm>
            <a:off x="5867400" y="3500438"/>
            <a:ext cx="609600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1800">
                <a:latin typeface="Calibri" panose="020F0502020204030204" pitchFamily="34" charset="0"/>
                <a:ea typeface="宋体" panose="02010600030101010101" pitchFamily="2" charset="-122"/>
              </a:rPr>
              <a:t>huà</a:t>
            </a:r>
            <a:endParaRPr lang="zh-CN" altLang="en-US" sz="18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文本框 9"/>
          <p:cNvSpPr/>
          <p:nvPr/>
        </p:nvSpPr>
        <p:spPr>
          <a:xfrm>
            <a:off x="2124075" y="4005263"/>
            <a:ext cx="762000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1800">
                <a:latin typeface="Calibri" panose="020F0502020204030204" pitchFamily="34" charset="0"/>
                <a:ea typeface="宋体" panose="02010600030101010101" pitchFamily="2" charset="-122"/>
              </a:rPr>
              <a:t>shān</a:t>
            </a:r>
            <a:endParaRPr lang="zh-CN" altLang="en-US" sz="18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文本框 10"/>
          <p:cNvSpPr/>
          <p:nvPr/>
        </p:nvSpPr>
        <p:spPr>
          <a:xfrm>
            <a:off x="5292725" y="4005263"/>
            <a:ext cx="60960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1800">
                <a:latin typeface="Calibri" panose="020F0502020204030204" pitchFamily="34" charset="0"/>
                <a:ea typeface="宋体" panose="02010600030101010101" pitchFamily="2" charset="-122"/>
              </a:rPr>
              <a:t>cuì</a:t>
            </a:r>
            <a:endParaRPr lang="zh-CN" altLang="en-US" sz="18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allAtOnce"/>
      <p:bldP spid="19459" grpId="0"/>
      <p:bldP spid="19460" grpId="0"/>
      <p:bldP spid="19461" grpId="0"/>
      <p:bldP spid="19462" grpId="0"/>
      <p:bldP spid="194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363" y="928688"/>
            <a:ext cx="1952625" cy="676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6" name="文本框 3"/>
          <p:cNvSpPr txBox="1"/>
          <p:nvPr/>
        </p:nvSpPr>
        <p:spPr>
          <a:xfrm>
            <a:off x="1203325" y="1860550"/>
            <a:ext cx="7156450" cy="39703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400" spc="0">
                <a:latin typeface="宋体" panose="02010600030101010101" pitchFamily="2" charset="-122"/>
              </a:rPr>
              <a:t>    </a:t>
            </a:r>
            <a:r>
              <a:rPr lang="en-US" altLang="zh-CN" sz="2400" b="1" spc="0">
                <a:solidFill>
                  <a:srgbClr val="FF0000"/>
                </a:solidFill>
                <a:latin typeface="宋体" panose="02010600030101010101" pitchFamily="2" charset="-122"/>
              </a:rPr>
              <a:t>3.读一读</a:t>
            </a:r>
            <a:r>
              <a:rPr lang="zh-CN" altLang="en-US" sz="2400" b="1" spc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b="1" spc="0">
                <a:solidFill>
                  <a:srgbClr val="FF0000"/>
                </a:solidFill>
                <a:latin typeface="宋体" panose="02010600030101010101" pitchFamily="2" charset="-122"/>
              </a:rPr>
              <a:t>想想下面几句话的意思。</a:t>
            </a:r>
            <a:endParaRPr lang="en-US" altLang="zh-CN" sz="2400"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zh-CN" altLang="en-US" sz="2400" b="1" spc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400" b="1" spc="0">
                <a:solidFill>
                  <a:srgbClr val="FF0000"/>
                </a:solidFill>
                <a:latin typeface="宋体" panose="02010600030101010101" pitchFamily="2" charset="-122"/>
              </a:rPr>
              <a:t>◇</a:t>
            </a:r>
            <a:r>
              <a:rPr lang="zh-CN" altLang="en-US" sz="2400" b="1" spc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十</a:t>
            </a:r>
            <a:r>
              <a:rPr lang="en-US" altLang="zh-CN" sz="2400" b="1" spc="0">
                <a:solidFill>
                  <a:srgbClr val="FF0000"/>
                </a:solidFill>
                <a:latin typeface="宋体" panose="02010600030101010101" pitchFamily="2" charset="-122"/>
              </a:rPr>
              <a:t>年树木，百年树人。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400" spc="0">
                <a:latin typeface="宋体" panose="02010600030101010101" pitchFamily="2" charset="-122"/>
              </a:rPr>
              <a:t>    培植树木需要十年</a:t>
            </a:r>
            <a:r>
              <a:rPr lang="zh-CN" altLang="en-US" sz="2400" spc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spc="0">
                <a:latin typeface="宋体" panose="02010600030101010101" pitchFamily="2" charset="-122"/>
              </a:rPr>
              <a:t>培育人才需要百年。比喻培养人才是长久之计</a:t>
            </a:r>
            <a:r>
              <a:rPr lang="zh-CN" altLang="en-US" sz="2400" spc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spc="0">
                <a:latin typeface="宋体" panose="02010600030101010101" pitchFamily="2" charset="-122"/>
              </a:rPr>
              <a:t>也形容培养人才很不容易。</a:t>
            </a:r>
            <a:endParaRPr lang="en-US" altLang="zh-CN" sz="2400"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400" spc="0">
                <a:latin typeface="宋体" panose="02010600030101010101" pitchFamily="2" charset="-122"/>
              </a:rPr>
              <a:t>    </a:t>
            </a:r>
            <a:r>
              <a:rPr lang="en-US" altLang="zh-CN" sz="2400" b="1" spc="0">
                <a:solidFill>
                  <a:srgbClr val="FF0000"/>
                </a:solidFill>
                <a:latin typeface="宋体" panose="02010600030101010101" pitchFamily="2" charset="-122"/>
              </a:rPr>
              <a:t>◇树高百尺</a:t>
            </a:r>
            <a:r>
              <a:rPr lang="zh-CN" altLang="en-US" sz="2400" b="1" spc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b="1" spc="0">
                <a:solidFill>
                  <a:srgbClr val="FF0000"/>
                </a:solidFill>
                <a:latin typeface="宋体" panose="02010600030101010101" pitchFamily="2" charset="-122"/>
              </a:rPr>
              <a:t>叶落归根。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ClrTx/>
              <a:buFontTx/>
            </a:pPr>
            <a:r>
              <a:rPr lang="en-US" altLang="zh-CN" sz="2400" spc="0">
                <a:latin typeface="宋体" panose="02010600030101010101" pitchFamily="2" charset="-122"/>
              </a:rPr>
              <a:t>    树虽高</a:t>
            </a:r>
            <a:r>
              <a:rPr lang="zh-CN" altLang="en-US" sz="2400" spc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spc="0">
                <a:latin typeface="宋体" panose="02010600030101010101" pitchFamily="2" charset="-122"/>
              </a:rPr>
              <a:t>其落叶仍然归于根底。比喻游子离家虽远虽久</a:t>
            </a:r>
            <a:r>
              <a:rPr lang="zh-CN" altLang="en-US" sz="2400" spc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spc="0">
                <a:latin typeface="宋体" panose="02010600030101010101" pitchFamily="2" charset="-122"/>
              </a:rPr>
              <a:t>仍将回归故乡。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24525" y="2332038"/>
            <a:ext cx="3419475" cy="36401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54" name="TextBox 4"/>
          <p:cNvSpPr/>
          <p:nvPr/>
        </p:nvSpPr>
        <p:spPr>
          <a:xfrm>
            <a:off x="755650" y="879475"/>
            <a:ext cx="1422400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</a:rPr>
              <a:t>课外拓展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3555" name="文本框 2"/>
          <p:cNvSpPr/>
          <p:nvPr/>
        </p:nvSpPr>
        <p:spPr>
          <a:xfrm>
            <a:off x="827088" y="1844675"/>
            <a:ext cx="5661025" cy="317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lnSpc>
                <a:spcPts val="4000"/>
              </a:lnSpc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你还知道其它与树有关的谚语吗？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0" eaLnBrk="1" hangingPunct="1">
              <a:lnSpc>
                <a:spcPts val="4000"/>
              </a:lnSpc>
              <a:buFontTx/>
            </a:pP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0" eaLnBrk="1" hangingPunct="1">
              <a:lnSpc>
                <a:spcPts val="4000"/>
              </a:lnSpc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前人栽树，后人乘凉。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0" eaLnBrk="1" hangingPunct="1">
              <a:lnSpc>
                <a:spcPts val="4000"/>
              </a:lnSpc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人怕没志，树怕没皮。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0" eaLnBrk="1" hangingPunct="1">
              <a:lnSpc>
                <a:spcPts val="4000"/>
              </a:lnSpc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没有梧桐树，引不来金凤凰。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0" eaLnBrk="1" hangingPunct="1">
              <a:lnSpc>
                <a:spcPts val="4000"/>
              </a:lnSpc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三年杨柳五年桐，七年杉树绿葱葱。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2355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026900" y="122936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9550" y="774700"/>
            <a:ext cx="2192338" cy="6111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4" name="TextBox 10"/>
          <p:cNvSpPr/>
          <p:nvPr/>
        </p:nvSpPr>
        <p:spPr>
          <a:xfrm>
            <a:off x="1050925" y="1477963"/>
            <a:ext cx="7042150" cy="1887537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fontAlgn="base" hangingPunct="1">
              <a:lnSpc>
                <a:spcPts val="2800"/>
              </a:lnSpc>
              <a:buClrTx/>
              <a:buFontTx/>
            </a:pPr>
            <a:r>
              <a:rPr lang="en-US" altLang="zh-CN" sz="1800" spc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800" b="1" spc="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榕树</a:t>
            </a:r>
            <a:r>
              <a:rPr lang="en-US" altLang="zh-CN" sz="1800" spc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1800" spc="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为桑科榕属乔木，原产于热带亚洲。榕树以树形奇特</a:t>
            </a:r>
            <a:r>
              <a:rPr lang="zh-CN" altLang="en-US" sz="1800" spc="0" dirty="0">
                <a:solidFill>
                  <a:srgbClr val="000000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1800" spc="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枝叶繁茂</a:t>
            </a:r>
            <a:r>
              <a:rPr lang="zh-CN" altLang="en-US" sz="1800" spc="0" dirty="0">
                <a:solidFill>
                  <a:srgbClr val="000000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1800" spc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冠巨大而著称。常见的榕树种类有细叶榕、高山榕、柳叶榕、垂叶榕、金叶垂叶榕、菩提榕、印度橡胶榕、大叶榕、金叶榕、花叶垂叶榕等。榕树分布于我国广西、广东、海南、福建、江西南部、台湾、浙江南部、云南和贵州等地。印度、缅甸和马来西亚也有。   </a:t>
            </a:r>
            <a:endParaRPr lang="zh-CN" altLang="en-US" sz="1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8195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5925" y="3509963"/>
            <a:ext cx="1779588" cy="5048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6" name="文本框 1"/>
          <p:cNvSpPr/>
          <p:nvPr/>
        </p:nvSpPr>
        <p:spPr>
          <a:xfrm>
            <a:off x="471488" y="4016375"/>
            <a:ext cx="17526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8197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4213" y="4437063"/>
            <a:ext cx="7775575" cy="15208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4"/>
          <p:cNvSpPr/>
          <p:nvPr/>
        </p:nvSpPr>
        <p:spPr>
          <a:xfrm>
            <a:off x="539750" y="836613"/>
            <a:ext cx="1406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9218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4213" y="1412875"/>
            <a:ext cx="7639050" cy="4692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4"/>
          <p:cNvSpPr/>
          <p:nvPr/>
        </p:nvSpPr>
        <p:spPr>
          <a:xfrm>
            <a:off x="539750" y="836613"/>
            <a:ext cx="1406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会写的字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0242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5650" y="1412875"/>
            <a:ext cx="7607300" cy="46847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4"/>
          <p:cNvSpPr/>
          <p:nvPr/>
        </p:nvSpPr>
        <p:spPr>
          <a:xfrm>
            <a:off x="539750" y="765175"/>
            <a:ext cx="1406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会写的字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1266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1550" y="1412875"/>
            <a:ext cx="7296150" cy="4467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4"/>
          <p:cNvSpPr/>
          <p:nvPr/>
        </p:nvSpPr>
        <p:spPr>
          <a:xfrm>
            <a:off x="539750" y="908050"/>
            <a:ext cx="1406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会认的字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229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1484313"/>
            <a:ext cx="7408862" cy="15605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1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2997200"/>
            <a:ext cx="1862138" cy="16129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2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338" y="2997200"/>
            <a:ext cx="5565775" cy="16129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5288" y="914400"/>
            <a:ext cx="2398712" cy="6127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4" name="TextBox 4"/>
          <p:cNvSpPr/>
          <p:nvPr/>
        </p:nvSpPr>
        <p:spPr>
          <a:xfrm>
            <a:off x="473075" y="1527175"/>
            <a:ext cx="6913563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 dirty="0">
                <a:solidFill>
                  <a:srgbClr val="FF0000"/>
                </a:solidFill>
              </a:rPr>
              <a:t>语段分析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315" name="文本框 1"/>
          <p:cNvSpPr/>
          <p:nvPr/>
        </p:nvSpPr>
        <p:spPr>
          <a:xfrm>
            <a:off x="417581" y="1989138"/>
            <a:ext cx="7992888" cy="41960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杨树高，榕树壮</a:t>
            </a:r>
            <a:r>
              <a:rPr lang="zh-CN" altLang="en-US" sz="2000" b="1" dirty="0">
                <a:latin typeface="宋体" panose="02010600030101010101" pitchFamily="2" charset="-122"/>
              </a:rPr>
              <a:t>，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高、壮”写出了杨树和榕树的外观特点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梧桐树叶像手掌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运用比喻的修辞手法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形象地写出了梧桐树叶的形状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枫树秋天叶儿红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抓住枫树秋天叶儿红的颜色特点来介绍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松柏四季披绿装</a:t>
            </a:r>
            <a:r>
              <a:rPr lang="zh-CN" altLang="en-US" sz="2000" b="1" dirty="0">
                <a:latin typeface="宋体" panose="02010600030101010101" pitchFamily="2" charset="-122"/>
              </a:rPr>
              <a:t>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这一句是拟人句，生动形象地写出了松柏四季常青的特点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木棉喜暖在南方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2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“喜暖”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写的是木棉的生长习性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，“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南方”写出了它分布的地方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5288" y="914400"/>
            <a:ext cx="2398712" cy="6127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2" name="TextBox 4"/>
          <p:cNvSpPr/>
          <p:nvPr/>
        </p:nvSpPr>
        <p:spPr>
          <a:xfrm>
            <a:off x="473075" y="1527175"/>
            <a:ext cx="6913563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buFontTx/>
            </a:pPr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语段分析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文本框 1"/>
          <p:cNvSpPr/>
          <p:nvPr/>
        </p:nvSpPr>
        <p:spPr>
          <a:xfrm>
            <a:off x="1006475" y="1919288"/>
            <a:ext cx="7386638" cy="4708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lnSpc>
                <a:spcPts val="3000"/>
              </a:lnSpc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桦树耐寒守北疆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000"/>
              </a:lnSpc>
              <a:buFontTx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这一句和上一句结构相同，对仗工整，“耐寒”是桦树的生长习性，“北疆”是它分布的地方。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000"/>
              </a:lnSpc>
              <a:buFontTx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银杏水杉活化石,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000"/>
              </a:lnSpc>
              <a:buFontTx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银杏、水杉是地球上古老的物种，曾经繁盛一时，后来由于自然环境发生变化，几乎灭绝了，大部分成了化石，只剩下极少部分一直生存到今天。人们可以通过它们研究远古时的地球状况，所以称银杏、水杉为“活化石”，而这种称呼也突出了银杏、水杉的科学研究价值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000"/>
              </a:lnSpc>
              <a:buFontTx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金桂开花满院香。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ts val="3000"/>
              </a:lnSpc>
              <a:buFontTx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“满院香”是夸张的写法，这句话从气味上突出了金桂的观赏价值。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623565" y="3031094"/>
            <a:ext cx="3939398" cy="326835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928688"/>
            <a:ext cx="1943100" cy="676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1" name="文本框 4"/>
          <p:cNvSpPr/>
          <p:nvPr/>
        </p:nvSpPr>
        <p:spPr>
          <a:xfrm>
            <a:off x="1118227" y="1617958"/>
            <a:ext cx="6950075" cy="1476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lnSpc>
                <a:spcPts val="3600"/>
              </a:lnSpc>
              <a:buFontTx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   本文用儿歌的形式,从形态特征、生长习性、分布情况、主要价值等方面给我们介绍了11种不同的树,让我们领略到祖国的地域辽阔和物产丰富。  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1155</Words>
  <Application>WPS 演示</Application>
  <PresentationFormat>全屏显示(4:3)</PresentationFormat>
  <Paragraphs>68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Calibri</vt:lpstr>
      <vt:lpstr>微软雅黑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2022-07-16T17:38:00Z</cp:lastPrinted>
  <dcterms:created xsi:type="dcterms:W3CDTF">2022-07-16T17:38:00Z</dcterms:created>
  <dcterms:modified xsi:type="dcterms:W3CDTF">2023-10-21T06:21:44Z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121172305A4B49EFB9764176EF26DB1F_12</vt:lpwstr>
  </property>
  <property fmtid="{D5CDD505-2E9C-101B-9397-08002B2CF9AE}" pid="3" name="KSOProductBuildVer">
    <vt:lpwstr>2052-12.1.0.15712</vt:lpwstr>
  </property>
</Properties>
</file>