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17"/>
  </p:handoutMasterIdLst>
  <p:sldIdLst>
    <p:sldId id="256" r:id="rId3"/>
    <p:sldId id="259" r:id="rId4"/>
    <p:sldId id="258" r:id="rId5"/>
    <p:sldId id="260" r:id="rId7"/>
    <p:sldId id="261" r:id="rId8"/>
    <p:sldId id="283" r:id="rId9"/>
    <p:sldId id="284" r:id="rId10"/>
    <p:sldId id="285" r:id="rId11"/>
    <p:sldId id="275" r:id="rId12"/>
    <p:sldId id="277" r:id="rId13"/>
    <p:sldId id="286" r:id="rId14"/>
    <p:sldId id="287" r:id="rId15"/>
    <p:sldId id="282" r:id="rId16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42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-38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9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90717-DAD3-4E23-A313-521D52C4CC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B09A1-160E-448A-B08B-54CD663CA6A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5F7ED-1692-4E5F-87F8-70E014390F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0A807-5989-4046-8479-8ADB3035689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50A807-5989-4046-8479-8ADB303568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50A807-5989-4046-8479-8ADB303568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50A807-5989-4046-8479-8ADB303568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50A807-5989-4046-8479-8ADB303568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50A807-5989-4046-8479-8ADB303568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50A807-5989-4046-8479-8ADB303568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50A807-5989-4046-8479-8ADB303568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50A807-5989-4046-8479-8ADB303568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50A807-5989-4046-8479-8ADB303568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50A807-5989-4046-8479-8ADB3035689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9B67-327E-4620-8FD6-DFF70B890C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737D-1FA5-46DA-A878-9DD9B367D2F7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9B67-327E-4620-8FD6-DFF70B890C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737D-1FA5-46DA-A878-9DD9B367D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9B67-327E-4620-8FD6-DFF70B890C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737D-1FA5-46DA-A878-9DD9B367D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9B67-327E-4620-8FD6-DFF70B890C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737D-1FA5-46DA-A878-9DD9B367D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9B67-327E-4620-8FD6-DFF70B890C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737D-1FA5-46DA-A878-9DD9B367D2F7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9B67-327E-4620-8FD6-DFF70B890C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737D-1FA5-46DA-A878-9DD9B367D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9B67-327E-4620-8FD6-DFF70B890C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737D-1FA5-46DA-A878-9DD9B367D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9B67-327E-4620-8FD6-DFF70B890C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737D-1FA5-46DA-A878-9DD9B367D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9B67-327E-4620-8FD6-DFF70B890C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737D-1FA5-46DA-A878-9DD9B367D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9B67-327E-4620-8FD6-DFF70B890C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737D-1FA5-46DA-A878-9DD9B367D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B9B67-327E-4620-8FD6-DFF70B890C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737D-1FA5-46DA-A878-9DD9B367D2F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3.png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B9B67-327E-4620-8FD6-DFF70B890C3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6737D-1FA5-46DA-A878-9DD9B367D2F7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678" y="0"/>
            <a:ext cx="12190644" cy="6858000"/>
          </a:xfrm>
          <a:prstGeom prst="rect">
            <a:avLst/>
          </a:prstGeom>
        </p:spPr>
      </p:pic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16000" y="1016001"/>
            <a:ext cx="10160000" cy="4825999"/>
          </a:xfrm>
          <a:prstGeom prst="rect">
            <a:avLst/>
          </a:prstGeom>
          <a:blipFill rotWithShape="1">
            <a:blip r:embed="rId1" cstate="email"/>
            <a:stretch>
              <a:fillRect/>
            </a:stretch>
          </a:blipFill>
          <a:ln>
            <a:noFill/>
          </a:ln>
          <a:effectLst>
            <a:outerShdw blurRad="254000" dist="38100" dir="108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" name="图片 4" descr="D:\素材\立春\00.png0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9364345" y="1016000"/>
            <a:ext cx="1811655" cy="3061970"/>
          </a:xfrm>
          <a:prstGeom prst="rect">
            <a:avLst/>
          </a:prstGeom>
        </p:spPr>
      </p:pic>
      <p:pic>
        <p:nvPicPr>
          <p:cNvPr id="6" name="图片 5" descr="D:\素材\立春\00.png0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V="1">
            <a:off x="1016000" y="3158490"/>
            <a:ext cx="1788160" cy="277368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2038315"/>
            <a:ext cx="1219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田家四季歌</a:t>
            </a:r>
            <a:endParaRPr lang="zh-CN" altLang="en-US" sz="8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V="1">
            <a:off x="-39120" y="2956744"/>
            <a:ext cx="2514991" cy="3901256"/>
          </a:xfrm>
          <a:prstGeom prst="rect">
            <a:avLst/>
          </a:prstGeom>
        </p:spPr>
      </p:pic>
      <p:pic>
        <p:nvPicPr>
          <p:cNvPr id="5" name="图片 4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800000" flipV="1">
            <a:off x="9677009" y="0"/>
            <a:ext cx="2514991" cy="3901256"/>
          </a:xfrm>
          <a:prstGeom prst="rect">
            <a:avLst/>
          </a:prstGeom>
        </p:spPr>
      </p:pic>
      <p:sp>
        <p:nvSpPr>
          <p:cNvPr id="9" name="矩形: 圆角 8"/>
          <p:cNvSpPr/>
          <p:nvPr/>
        </p:nvSpPr>
        <p:spPr>
          <a:xfrm>
            <a:off x="4035572" y="-254812"/>
            <a:ext cx="3490232" cy="1087570"/>
          </a:xfrm>
          <a:prstGeom prst="roundRect">
            <a:avLst/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559841" y="1433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当堂小测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696278" y="1017643"/>
            <a:ext cx="9119872" cy="5257439"/>
            <a:chOff x="1696278" y="1017643"/>
            <a:chExt cx="9119872" cy="5257439"/>
          </a:xfrm>
        </p:grpSpPr>
        <p:sp>
          <p:nvSpPr>
            <p:cNvPr id="3" name="文本框 2"/>
            <p:cNvSpPr txBox="1"/>
            <p:nvPr/>
          </p:nvSpPr>
          <p:spPr>
            <a:xfrm>
              <a:off x="6322612" y="1635895"/>
              <a:ext cx="4493538" cy="19552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>
                  <a:solidFill>
                    <a:srgbClr val="48A29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秋季里，稻上场，</a:t>
              </a:r>
              <a:endParaRPr lang="en-US" altLang="zh-CN" sz="2800">
                <a:solidFill>
                  <a:srgbClr val="48A29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>
                  <a:solidFill>
                    <a:srgbClr val="48A29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谷像黄金粒粒香。</a:t>
              </a:r>
              <a:endParaRPr lang="en-US" altLang="zh-CN" sz="2800">
                <a:solidFill>
                  <a:srgbClr val="48A29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>
                  <a:solidFill>
                    <a:srgbClr val="48A29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身体虽辛苦，心里喜洋洋。</a:t>
              </a:r>
              <a:endParaRPr lang="zh-CN" altLang="en-US" sz="2800">
                <a:solidFill>
                  <a:srgbClr val="48A29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696278" y="1017643"/>
              <a:ext cx="8942927" cy="5257439"/>
              <a:chOff x="1696278" y="1017643"/>
              <a:chExt cx="8942927" cy="5257439"/>
            </a:xfrm>
          </p:grpSpPr>
          <p:sp>
            <p:nvSpPr>
              <p:cNvPr id="12" name="矩形: 圆角 11"/>
              <p:cNvSpPr/>
              <p:nvPr/>
            </p:nvSpPr>
            <p:spPr>
              <a:xfrm>
                <a:off x="1696278" y="1101900"/>
                <a:ext cx="8942927" cy="5173182"/>
              </a:xfrm>
              <a:prstGeom prst="roundRect">
                <a:avLst>
                  <a:gd name="adj" fmla="val 8401"/>
                </a:avLst>
              </a:prstGeom>
              <a:noFill/>
              <a:ln w="28575">
                <a:solidFill>
                  <a:srgbClr val="48A2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3" name="矩形 12"/>
              <p:cNvSpPr>
                <a:spLocks noChangeArrowheads="1"/>
              </p:cNvSpPr>
              <p:nvPr/>
            </p:nvSpPr>
            <p:spPr bwMode="auto">
              <a:xfrm>
                <a:off x="1958098" y="1017643"/>
                <a:ext cx="2759151" cy="703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Tx/>
                  <a:buNone/>
                  <a:defRPr/>
                </a:pPr>
                <a:r>
                  <a:rPr lang="zh-CN" altLang="en-US" sz="3000" b="1">
                    <a:solidFill>
                      <a:srgbClr val="48A29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一、课内阅读。</a:t>
                </a:r>
                <a:endParaRPr lang="en-US" altLang="zh-CN" sz="3000" b="1">
                  <a:solidFill>
                    <a:srgbClr val="48A29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 rot="16200000">
                <a:off x="3134927" y="366733"/>
                <a:ext cx="2047548" cy="4401205"/>
              </a:xfrm>
              <a:prstGeom prst="rect">
                <a:avLst/>
              </a:prstGeom>
              <a:noFill/>
            </p:spPr>
            <p:txBody>
              <a:bodyPr vert="eaVert"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800">
                    <a:solidFill>
                      <a:srgbClr val="48A29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夏季里，农事忙，</a:t>
                </a:r>
                <a:endParaRPr lang="en-US" altLang="zh-CN" sz="2800">
                  <a:solidFill>
                    <a:srgbClr val="48A29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800">
                    <a:solidFill>
                      <a:srgbClr val="48A29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采了桑蚕又插秧。</a:t>
                </a:r>
                <a:endParaRPr lang="en-US" altLang="zh-CN" sz="2800">
                  <a:solidFill>
                    <a:srgbClr val="48A29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2800">
                    <a:solidFill>
                      <a:srgbClr val="48A29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早起勤耕作，归来带月光。</a:t>
                </a:r>
                <a:endParaRPr lang="en-US" altLang="zh-CN" sz="2800">
                  <a:solidFill>
                    <a:srgbClr val="48A29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1866597" y="3526232"/>
                <a:ext cx="8772607" cy="1955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r>
                  <a:rPr lang="zh-CN" altLang="en-US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、文中描写了</a:t>
                </a: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(       )</a:t>
                </a:r>
                <a:r>
                  <a:rPr lang="zh-CN" altLang="en-US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</a:t>
                </a: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(        )</a:t>
                </a:r>
                <a:r>
                  <a:rPr lang="zh-CN" altLang="en-US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两个季节的农事活动。</a:t>
                </a:r>
                <a:endParaRPr lang="en-US" altLang="zh-CN"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r>
                  <a:rPr lang="zh-CN" altLang="en-US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、文中的比喻句是</a:t>
                </a:r>
                <a:endParaRPr lang="en-US" altLang="zh-CN"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zh-CN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r>
                  <a:rPr lang="zh-CN" altLang="en-US" sz="28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、那句话能形容人们的辛苦。</a:t>
                </a:r>
                <a:endPara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5155096" y="4778241"/>
                <a:ext cx="3617843" cy="0"/>
              </a:xfrm>
              <a:prstGeom prst="line">
                <a:avLst/>
              </a:prstGeom>
              <a:ln w="28575">
                <a:solidFill>
                  <a:srgbClr val="48A29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2475871" y="6110083"/>
                <a:ext cx="5607955" cy="0"/>
              </a:xfrm>
              <a:prstGeom prst="line">
                <a:avLst/>
              </a:prstGeom>
              <a:ln w="28575">
                <a:solidFill>
                  <a:srgbClr val="48A29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文本框 32"/>
          <p:cNvSpPr txBox="1"/>
          <p:nvPr/>
        </p:nvSpPr>
        <p:spPr>
          <a:xfrm>
            <a:off x="4309118" y="368849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夏季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694482" y="3661455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秋季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279848" y="425502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谷像黄金粒粒香。</a:t>
            </a:r>
            <a:endParaRPr lang="en-US" altLang="zh-CN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349236" y="5429544"/>
            <a:ext cx="4248057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早起勤耕作，归来带月光。</a:t>
            </a:r>
            <a:endParaRPr lang="en-US" altLang="zh-CN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33" grpId="0"/>
      <p:bldP spid="34" grpId="0"/>
      <p:bldP spid="37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文本框 51"/>
          <p:cNvSpPr txBox="1"/>
          <p:nvPr/>
        </p:nvSpPr>
        <p:spPr>
          <a:xfrm>
            <a:off x="7846827" y="2270786"/>
            <a:ext cx="127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(        )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840112" y="2898387"/>
            <a:ext cx="127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(        )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V="1">
            <a:off x="-39120" y="2956744"/>
            <a:ext cx="2514991" cy="3901256"/>
          </a:xfrm>
          <a:prstGeom prst="rect">
            <a:avLst/>
          </a:prstGeom>
        </p:spPr>
      </p:pic>
      <p:pic>
        <p:nvPicPr>
          <p:cNvPr id="5" name="图片 4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800000" flipV="1">
            <a:off x="9677009" y="0"/>
            <a:ext cx="2514991" cy="3901256"/>
          </a:xfrm>
          <a:prstGeom prst="rect">
            <a:avLst/>
          </a:prstGeom>
        </p:spPr>
      </p:pic>
      <p:sp>
        <p:nvSpPr>
          <p:cNvPr id="9" name="矩形: 圆角 8"/>
          <p:cNvSpPr/>
          <p:nvPr/>
        </p:nvSpPr>
        <p:spPr>
          <a:xfrm>
            <a:off x="4035572" y="-254812"/>
            <a:ext cx="3490232" cy="1087570"/>
          </a:xfrm>
          <a:prstGeom prst="roundRect">
            <a:avLst/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559841" y="1433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当堂小测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1696278" y="1101900"/>
            <a:ext cx="8942927" cy="5173182"/>
          </a:xfrm>
          <a:prstGeom prst="roundRect">
            <a:avLst>
              <a:gd name="adj" fmla="val 8401"/>
            </a:avLst>
          </a:prstGeom>
          <a:noFill/>
          <a:ln w="28575">
            <a:solidFill>
              <a:srgbClr val="48A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289402" y="1250695"/>
            <a:ext cx="6589555" cy="70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3000" b="1">
                <a:solidFill>
                  <a:srgbClr val="48A2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二、照样子写一些，再组两个词。</a:t>
            </a:r>
            <a:endParaRPr lang="en-US" altLang="zh-CN" sz="3000" b="1">
              <a:solidFill>
                <a:srgbClr val="48A2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2965451" y="2423625"/>
            <a:ext cx="6937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4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季</a:t>
            </a:r>
            <a:endParaRPr lang="zh-CN" altLang="en-US" sz="32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2336801" y="2552213"/>
            <a:ext cx="6016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季：</a:t>
            </a:r>
            <a:endParaRPr lang="zh-CN" altLang="en-US" sz="28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>
            <a:spLocks noChangeArrowheads="1"/>
          </p:cNvSpPr>
          <p:nvPr/>
        </p:nvSpPr>
        <p:spPr bwMode="auto">
          <a:xfrm>
            <a:off x="6359139" y="2552213"/>
            <a:ext cx="6937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/>
            <a:r>
              <a:rPr lang="zh-CN" altLang="en-US"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辛：</a:t>
            </a:r>
            <a:endParaRPr lang="zh-CN" altLang="en-US" sz="28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7"/>
          <p:cNvSpPr>
            <a:spLocks noChangeArrowheads="1"/>
          </p:cNvSpPr>
          <p:nvPr/>
        </p:nvSpPr>
        <p:spPr bwMode="auto">
          <a:xfrm>
            <a:off x="2260544" y="4590060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年：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8"/>
          <p:cNvSpPr>
            <a:spLocks noChangeArrowheads="1"/>
          </p:cNvSpPr>
          <p:nvPr/>
        </p:nvSpPr>
        <p:spPr bwMode="auto">
          <a:xfrm>
            <a:off x="6371720" y="4680548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农：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949576" y="2399813"/>
          <a:ext cx="720726" cy="73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363"/>
                <a:gridCol w="360363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8" name="表格 27"/>
          <p:cNvGraphicFramePr>
            <a:graphicFrameLocks noGrp="1"/>
          </p:cNvGraphicFramePr>
          <p:nvPr/>
        </p:nvGraphicFramePr>
        <p:xfrm>
          <a:off x="6947418" y="2452072"/>
          <a:ext cx="720726" cy="73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363"/>
                <a:gridCol w="360363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0" name="表格 29"/>
          <p:cNvGraphicFramePr>
            <a:graphicFrameLocks noGrp="1"/>
          </p:cNvGraphicFramePr>
          <p:nvPr/>
        </p:nvGraphicFramePr>
        <p:xfrm>
          <a:off x="2915283" y="4467822"/>
          <a:ext cx="720726" cy="73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363"/>
                <a:gridCol w="360363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35" name="表格 34"/>
          <p:cNvGraphicFramePr>
            <a:graphicFrameLocks noGrp="1"/>
          </p:cNvGraphicFramePr>
          <p:nvPr/>
        </p:nvGraphicFramePr>
        <p:xfrm>
          <a:off x="6993121" y="4590060"/>
          <a:ext cx="720726" cy="73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363"/>
                <a:gridCol w="360363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/>
                    </a:p>
                  </a:txBody>
                  <a:tcPr marL="91490" marR="91490" marT="45724" marB="45724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6966468" y="2452072"/>
            <a:ext cx="6937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辛</a:t>
            </a:r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2910520" y="4466235"/>
            <a:ext cx="6937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6989946" y="4588473"/>
            <a:ext cx="6937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农</a:t>
            </a:r>
            <a:endParaRPr lang="zh-CN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3960812" y="2208518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春季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8021223" y="2897137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辛劳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3916114" y="4257435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青年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3946277" y="4870347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过年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8136177" y="4463621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农民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8120302" y="5035741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农业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84376" y="2190390"/>
            <a:ext cx="127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(        )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777661" y="2817991"/>
            <a:ext cx="127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(        )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8008152" y="2270786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辛苦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3940804" y="2823228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季节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42595" y="4242398"/>
            <a:ext cx="127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(        )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735880" y="4869999"/>
            <a:ext cx="127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(        )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917316" y="4418938"/>
            <a:ext cx="127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(        )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910601" y="5046539"/>
            <a:ext cx="1271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(        )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9" grpId="0" animBg="1"/>
      <p:bldP spid="10" grpId="0"/>
      <p:bldP spid="12" grpId="0" animBg="1"/>
      <p:bldP spid="13" grpId="0"/>
      <p:bldP spid="21" grpId="0"/>
      <p:bldP spid="22" grpId="0"/>
      <p:bldP spid="23" grpId="0"/>
      <p:bldP spid="24" grpId="0"/>
      <p:bldP spid="25" grpId="0"/>
      <p:bldP spid="36" grpId="0"/>
      <p:bldP spid="39" grpId="0"/>
      <p:bldP spid="40" grpId="0"/>
      <p:bldP spid="41" grpId="0"/>
      <p:bldP spid="43" grpId="0"/>
      <p:bldP spid="44" grpId="0"/>
      <p:bldP spid="45" grpId="0"/>
      <p:bldP spid="46" grpId="0"/>
      <p:bldP spid="2" grpId="0"/>
      <p:bldP spid="47" grpId="0"/>
      <p:bldP spid="49" grpId="0"/>
      <p:bldP spid="50" grpId="0"/>
      <p:bldP spid="51" grpId="0"/>
      <p:bldP spid="54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V="1">
            <a:off x="-39120" y="2956744"/>
            <a:ext cx="2514991" cy="3901256"/>
          </a:xfrm>
          <a:prstGeom prst="rect">
            <a:avLst/>
          </a:prstGeom>
        </p:spPr>
      </p:pic>
      <p:pic>
        <p:nvPicPr>
          <p:cNvPr id="5" name="图片 4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800000" flipV="1">
            <a:off x="9677009" y="0"/>
            <a:ext cx="2514991" cy="3901256"/>
          </a:xfrm>
          <a:prstGeom prst="rect">
            <a:avLst/>
          </a:prstGeom>
        </p:spPr>
      </p:pic>
      <p:sp>
        <p:nvSpPr>
          <p:cNvPr id="9" name="矩形: 圆角 8"/>
          <p:cNvSpPr/>
          <p:nvPr/>
        </p:nvSpPr>
        <p:spPr>
          <a:xfrm>
            <a:off x="4035572" y="-254812"/>
            <a:ext cx="3490232" cy="1087570"/>
          </a:xfrm>
          <a:prstGeom prst="roundRect">
            <a:avLst/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559841" y="1433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当堂小测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96278" y="1101900"/>
            <a:ext cx="8942927" cy="4097117"/>
            <a:chOff x="1696278" y="1101900"/>
            <a:chExt cx="8942927" cy="4097117"/>
          </a:xfrm>
        </p:grpSpPr>
        <p:sp>
          <p:nvSpPr>
            <p:cNvPr id="12" name="矩形: 圆角 11"/>
            <p:cNvSpPr/>
            <p:nvPr/>
          </p:nvSpPr>
          <p:spPr>
            <a:xfrm>
              <a:off x="1696278" y="1101900"/>
              <a:ext cx="8942927" cy="4097117"/>
            </a:xfrm>
            <a:prstGeom prst="roundRect">
              <a:avLst>
                <a:gd name="adj" fmla="val 8401"/>
              </a:avLst>
            </a:prstGeom>
            <a:noFill/>
            <a:ln w="28575">
              <a:solidFill>
                <a:srgbClr val="48A2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2289402" y="1250695"/>
              <a:ext cx="6589555" cy="703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3000" b="1">
                  <a:solidFill>
                    <a:srgbClr val="48A29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三、照样子写一些，再组两个词。</a:t>
              </a:r>
              <a:endParaRPr lang="en-US" altLang="zh-CN" sz="3000" b="1">
                <a:solidFill>
                  <a:srgbClr val="48A29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"/>
            <p:cNvSpPr>
              <a:spLocks noChangeArrowheads="1"/>
            </p:cNvSpPr>
            <p:nvPr/>
          </p:nvSpPr>
          <p:spPr bwMode="auto">
            <a:xfrm>
              <a:off x="2073298" y="2159527"/>
              <a:ext cx="7603711" cy="2601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625475" indent="-625475">
                <a:lnSpc>
                  <a:spcPct val="150000"/>
                </a:lnSpc>
              </a:pPr>
              <a:r>
                <a:rPr lang="en-US" altLang="zh-CN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．我喜欢吃瘦肉，不喜欢吃</a:t>
              </a:r>
              <a:r>
                <a:rPr lang="en-US" altLang="zh-CN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　</a:t>
              </a:r>
              <a:r>
                <a:rPr lang="en-US" altLang="zh-CN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r>
                <a:rPr lang="zh-CN" altLang="en-US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肉。</a:t>
              </a:r>
              <a:endPara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625475" indent="-625475">
                <a:lnSpc>
                  <a:spcPct val="150000"/>
                </a:lnSpc>
              </a:pPr>
              <a:r>
                <a:rPr lang="en-US" altLang="zh-CN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．农民冬季闲，其他季节都很</a:t>
              </a:r>
              <a:r>
                <a:rPr lang="en-US" altLang="zh-CN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　</a:t>
              </a:r>
              <a:r>
                <a:rPr lang="en-US" altLang="zh-CN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r>
                <a:rPr lang="zh-CN" altLang="en-US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625475" indent="-625475">
                <a:lnSpc>
                  <a:spcPct val="150000"/>
                </a:lnSpc>
              </a:pPr>
              <a:r>
                <a:rPr lang="en-US" altLang="zh-CN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．节目看完了，大家都纷纷</a:t>
              </a:r>
              <a:r>
                <a:rPr lang="en-US" altLang="zh-CN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　</a:t>
              </a:r>
              <a:r>
                <a:rPr lang="en-US" altLang="zh-CN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r>
                <a:rPr lang="zh-CN" altLang="en-US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去。</a:t>
              </a:r>
              <a:endPara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625475" indent="-625475">
                <a:lnSpc>
                  <a:spcPct val="150000"/>
                </a:lnSpc>
              </a:pPr>
              <a:r>
                <a:rPr lang="en-US" altLang="zh-CN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．吃药</a:t>
              </a:r>
              <a:r>
                <a:rPr lang="en-US" altLang="zh-CN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　</a:t>
              </a:r>
              <a:r>
                <a:rPr lang="en-US" altLang="zh-CN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r>
                <a:rPr lang="zh-CN" altLang="en-US" sz="28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，吃糖甜。</a:t>
              </a:r>
              <a:endPara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6874432" y="2299608"/>
            <a:ext cx="543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肥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矩形 55"/>
          <p:cNvSpPr>
            <a:spLocks noChangeArrowheads="1"/>
          </p:cNvSpPr>
          <p:nvPr/>
        </p:nvSpPr>
        <p:spPr bwMode="auto">
          <a:xfrm>
            <a:off x="7224125" y="2957399"/>
            <a:ext cx="543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忙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6843674" y="3618845"/>
            <a:ext cx="543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</a:t>
            </a:r>
            <a:endParaRPr lang="zh-CN" alt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3667530" y="4237853"/>
            <a:ext cx="543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苦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38" grpId="0"/>
      <p:bldP spid="56" grpId="0"/>
      <p:bldP spid="57" grpId="0"/>
      <p:bldP spid="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16000" y="1016001"/>
            <a:ext cx="10160000" cy="4825999"/>
          </a:xfrm>
          <a:prstGeom prst="rect">
            <a:avLst/>
          </a:prstGeom>
          <a:blipFill rotWithShape="1">
            <a:blip r:embed="rId1" cstate="email"/>
            <a:stretch>
              <a:fillRect/>
            </a:stretch>
          </a:blipFill>
          <a:ln>
            <a:noFill/>
          </a:ln>
          <a:effectLst>
            <a:outerShdw blurRad="254000" dist="38100" dir="108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谢谢观赏！</a:t>
            </a:r>
            <a:endParaRPr lang="zh-CN" altLang="en-US"/>
          </a:p>
        </p:txBody>
      </p:sp>
      <p:pic>
        <p:nvPicPr>
          <p:cNvPr id="5" name="图片 4" descr="D:\素材\立春\00.png0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9364345" y="1016000"/>
            <a:ext cx="1811655" cy="3061970"/>
          </a:xfrm>
          <a:prstGeom prst="rect">
            <a:avLst/>
          </a:prstGeom>
        </p:spPr>
      </p:pic>
      <p:pic>
        <p:nvPicPr>
          <p:cNvPr id="6" name="图片 5" descr="D:\素材\立春\00.png0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V="1">
            <a:off x="1016000" y="3158490"/>
            <a:ext cx="1788160" cy="27736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925901" y="2369880"/>
            <a:ext cx="63401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dirty="0">
                <a:solidFill>
                  <a:srgbClr val="48A29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谢谢观赏！</a:t>
            </a:r>
            <a:endParaRPr lang="zh-CN" altLang="en-US" sz="9600" dirty="0">
              <a:solidFill>
                <a:srgbClr val="48A29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pic>
        <p:nvPicPr>
          <p:cNvPr id="7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023600" y="125984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16000" y="1016001"/>
            <a:ext cx="10160000" cy="4825999"/>
          </a:xfrm>
          <a:prstGeom prst="rect">
            <a:avLst/>
          </a:prstGeom>
          <a:blipFill rotWithShape="1">
            <a:blip r:embed="rId1" cstate="email"/>
            <a:stretch>
              <a:fillRect/>
            </a:stretch>
          </a:blipFill>
          <a:ln>
            <a:noFill/>
          </a:ln>
          <a:effectLst>
            <a:outerShdw blurRad="254000" dist="38100" dir="108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D:\素材\立春\00.png0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V="1">
            <a:off x="1016000" y="26035"/>
            <a:ext cx="3807460" cy="5906135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7048474" y="2394327"/>
            <a:ext cx="2659801" cy="584775"/>
            <a:chOff x="6563977" y="1686661"/>
            <a:chExt cx="2659801" cy="584775"/>
          </a:xfrm>
        </p:grpSpPr>
        <p:sp>
          <p:nvSpPr>
            <p:cNvPr id="10" name="文本框 9"/>
            <p:cNvSpPr txBox="1"/>
            <p:nvPr/>
          </p:nvSpPr>
          <p:spPr>
            <a:xfrm>
              <a:off x="7328295" y="1686661"/>
              <a:ext cx="189548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5FB4A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课文解读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5FB4A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563977" y="1701193"/>
              <a:ext cx="555710" cy="555710"/>
            </a:xfrm>
            <a:prstGeom prst="ellipse">
              <a:avLst/>
            </a:prstGeom>
            <a:solidFill>
              <a:srgbClr val="65BA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612798" y="1717438"/>
              <a:ext cx="4521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7" name="文本框 32"/>
          <p:cNvSpPr txBox="1"/>
          <p:nvPr/>
        </p:nvSpPr>
        <p:spPr>
          <a:xfrm>
            <a:off x="4077222" y="3652055"/>
            <a:ext cx="1404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zh-CN" sz="1600">
                <a:solidFill>
                  <a:srgbClr val="5FB4AD"/>
                </a:solidFill>
                <a:cs typeface="+mn-ea"/>
                <a:sym typeface="+mn-lt"/>
              </a:rPr>
              <a:t>CONTENTS</a:t>
            </a:r>
            <a:endParaRPr lang="en-US" altLang="zh-CN" sz="1600">
              <a:solidFill>
                <a:srgbClr val="5FB4AD"/>
              </a:solidFill>
              <a:cs typeface="+mn-ea"/>
              <a:sym typeface="+mn-lt"/>
            </a:endParaRPr>
          </a:p>
        </p:txBody>
      </p:sp>
      <p:sp>
        <p:nvSpPr>
          <p:cNvPr id="28" name="PA_文本框 2"/>
          <p:cNvSpPr txBox="1"/>
          <p:nvPr/>
        </p:nvSpPr>
        <p:spPr>
          <a:xfrm>
            <a:off x="3831730" y="2720054"/>
            <a:ext cx="1895482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000" b="1" dirty="0">
                <a:solidFill>
                  <a:srgbClr val="5FB4A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zh-CN" altLang="en-US" sz="6000" b="1" dirty="0">
              <a:solidFill>
                <a:srgbClr val="5FB4A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097295" y="3213354"/>
            <a:ext cx="2659801" cy="584775"/>
            <a:chOff x="6498283" y="4489801"/>
            <a:chExt cx="2659801" cy="584775"/>
          </a:xfrm>
        </p:grpSpPr>
        <p:sp>
          <p:nvSpPr>
            <p:cNvPr id="32" name="文本框 31"/>
            <p:cNvSpPr txBox="1"/>
            <p:nvPr/>
          </p:nvSpPr>
          <p:spPr>
            <a:xfrm>
              <a:off x="7262601" y="4489801"/>
              <a:ext cx="189548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5FB4A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当堂小测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5FB4A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498283" y="4504333"/>
              <a:ext cx="555710" cy="555710"/>
            </a:xfrm>
            <a:prstGeom prst="ellipse">
              <a:avLst/>
            </a:prstGeom>
            <a:solidFill>
              <a:srgbClr val="65BA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547104" y="4520578"/>
              <a:ext cx="45210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</a:t>
              </a:r>
              <a:endPara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V="1">
            <a:off x="0" y="2956744"/>
            <a:ext cx="2514991" cy="3901256"/>
          </a:xfrm>
          <a:prstGeom prst="rect">
            <a:avLst/>
          </a:prstGeom>
        </p:spPr>
      </p:pic>
      <p:pic>
        <p:nvPicPr>
          <p:cNvPr id="5" name="图片 4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800000" flipV="1">
            <a:off x="9677009" y="0"/>
            <a:ext cx="2514991" cy="3901256"/>
          </a:xfrm>
          <a:prstGeom prst="rect">
            <a:avLst/>
          </a:prstGeom>
        </p:spPr>
      </p:pic>
      <p:sp>
        <p:nvSpPr>
          <p:cNvPr id="24" name="椭圆 23"/>
          <p:cNvSpPr/>
          <p:nvPr/>
        </p:nvSpPr>
        <p:spPr>
          <a:xfrm>
            <a:off x="5197011" y="1813468"/>
            <a:ext cx="1797978" cy="1797978"/>
          </a:xfrm>
          <a:prstGeom prst="ellipse">
            <a:avLst/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8A29F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464784" y="3920409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rgbClr val="48A2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课文解读</a:t>
            </a:r>
            <a:endParaRPr lang="zh-CN" altLang="en-US" sz="6000" b="1" dirty="0">
              <a:solidFill>
                <a:srgbClr val="48A2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529178" y="1813468"/>
            <a:ext cx="113364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94865" y="3640248"/>
            <a:ext cx="9039639" cy="3217752"/>
          </a:xfrm>
          <a:prstGeom prst="rect">
            <a:avLst/>
          </a:prstGeom>
        </p:spPr>
      </p:pic>
      <p:pic>
        <p:nvPicPr>
          <p:cNvPr id="4" name="图片 3" descr="D:\素材\立春\00.png0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V="1">
            <a:off x="0" y="2956744"/>
            <a:ext cx="2514991" cy="3901256"/>
          </a:xfrm>
          <a:prstGeom prst="rect">
            <a:avLst/>
          </a:prstGeom>
        </p:spPr>
      </p:pic>
      <p:pic>
        <p:nvPicPr>
          <p:cNvPr id="5" name="图片 4" descr="D:\素材\立春\00.png0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 flipV="1">
            <a:off x="9677009" y="0"/>
            <a:ext cx="2514991" cy="3901256"/>
          </a:xfrm>
          <a:prstGeom prst="rect">
            <a:avLst/>
          </a:prstGeom>
        </p:spPr>
      </p:pic>
      <p:sp>
        <p:nvSpPr>
          <p:cNvPr id="9" name="矩形: 圆角 8"/>
          <p:cNvSpPr/>
          <p:nvPr/>
        </p:nvSpPr>
        <p:spPr>
          <a:xfrm>
            <a:off x="4739368" y="-254812"/>
            <a:ext cx="2713264" cy="1087570"/>
          </a:xfrm>
          <a:prstGeom prst="roundRect">
            <a:avLst/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875153" y="1433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课文导入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02234" y="1257944"/>
            <a:ext cx="7937273" cy="260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514350" indent="-514350">
              <a:lnSpc>
                <a:spcPct val="150000"/>
              </a:lnSpc>
              <a:buFont typeface="Arial" panose="020B0604020202020204" pitchFamily="34" charset="0"/>
              <a:buChar char="•"/>
              <a:defRPr sz="2600">
                <a:latin typeface="黑体" panose="02010609060101010101" pitchFamily="49" charset="-122"/>
                <a:ea typeface="黑体" panose="02010609060101010101" pitchFamily="49" charset="-122"/>
                <a:cs typeface="文泉驿等宽微米黑" panose="020B0606030804020204" pitchFamily="34" charset="-122"/>
              </a:defRPr>
            </a:lvl1pPr>
          </a:lstStyle>
          <a:p>
            <a:pPr marL="0" indent="0">
              <a:buNone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同学们，你知道一年的四季是什么吗？这四季中的田野又有什么变化呢？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indent="0">
              <a:buNone/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今天我们学的这首儿歌就带领大家欣赏一下四季的美景和乐趣。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V="1">
            <a:off x="0" y="2956744"/>
            <a:ext cx="2514991" cy="3901256"/>
          </a:xfrm>
          <a:prstGeom prst="rect">
            <a:avLst/>
          </a:prstGeom>
        </p:spPr>
      </p:pic>
      <p:pic>
        <p:nvPicPr>
          <p:cNvPr id="5" name="图片 4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800000" flipV="1">
            <a:off x="9677009" y="0"/>
            <a:ext cx="2514991" cy="3901256"/>
          </a:xfrm>
          <a:prstGeom prst="rect">
            <a:avLst/>
          </a:prstGeom>
        </p:spPr>
      </p:pic>
      <p:sp>
        <p:nvSpPr>
          <p:cNvPr id="12" name="矩形: 圆角 11"/>
          <p:cNvSpPr/>
          <p:nvPr/>
        </p:nvSpPr>
        <p:spPr>
          <a:xfrm>
            <a:off x="4812540" y="-254812"/>
            <a:ext cx="2713264" cy="1087570"/>
          </a:xfrm>
          <a:prstGeom prst="roundRect">
            <a:avLst/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948325" y="1433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课文解析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11796" y="1505849"/>
            <a:ext cx="7184786" cy="4629908"/>
          </a:xfrm>
          <a:prstGeom prst="rect">
            <a:avLst/>
          </a:prstGeom>
          <a:solidFill>
            <a:schemeClr val="bg1"/>
          </a:solidFill>
          <a:ln w="28575">
            <a:solidFill>
              <a:srgbClr val="48A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/>
          <p:cNvSpPr/>
          <p:nvPr/>
        </p:nvSpPr>
        <p:spPr>
          <a:xfrm>
            <a:off x="2099276" y="1459466"/>
            <a:ext cx="2713264" cy="4722673"/>
          </a:xfrm>
          <a:prstGeom prst="roundRect">
            <a:avLst>
              <a:gd name="adj" fmla="val 3480"/>
            </a:avLst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325215" y="1804125"/>
            <a:ext cx="615553" cy="29649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春季里，春风吹，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997296" y="1804125"/>
            <a:ext cx="615553" cy="29649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花开草长蝴蝶飞，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669377" y="1804125"/>
            <a:ext cx="615553" cy="44012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麦苗儿多嫩，桑叶儿正肥。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38479" y="2422279"/>
            <a:ext cx="4263497" cy="279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春天来了，花儿开了，草儿初长，蝴蝶翩翩飞舞，麦苗长得鲜嫩，桑叶也正长得茂盛。（预示着今年小麦丰收，桑蚕也长得很好。）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3" grpId="0" animBg="1"/>
      <p:bldP spid="6" grpId="0"/>
      <p:bldP spid="34" grpId="0"/>
      <p:bldP spid="3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V="1">
            <a:off x="0" y="2956744"/>
            <a:ext cx="2514991" cy="3901256"/>
          </a:xfrm>
          <a:prstGeom prst="rect">
            <a:avLst/>
          </a:prstGeom>
        </p:spPr>
      </p:pic>
      <p:pic>
        <p:nvPicPr>
          <p:cNvPr id="5" name="图片 4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800000" flipV="1">
            <a:off x="9677009" y="0"/>
            <a:ext cx="2514991" cy="3901256"/>
          </a:xfrm>
          <a:prstGeom prst="rect">
            <a:avLst/>
          </a:prstGeom>
        </p:spPr>
      </p:pic>
      <p:sp>
        <p:nvSpPr>
          <p:cNvPr id="12" name="矩形: 圆角 11"/>
          <p:cNvSpPr/>
          <p:nvPr/>
        </p:nvSpPr>
        <p:spPr>
          <a:xfrm>
            <a:off x="4812540" y="-254812"/>
            <a:ext cx="2713264" cy="1087570"/>
          </a:xfrm>
          <a:prstGeom prst="roundRect">
            <a:avLst/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948325" y="1433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课文解析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11796" y="1505849"/>
            <a:ext cx="7184786" cy="4629908"/>
          </a:xfrm>
          <a:prstGeom prst="rect">
            <a:avLst/>
          </a:prstGeom>
          <a:solidFill>
            <a:schemeClr val="bg1"/>
          </a:solidFill>
          <a:ln w="28575">
            <a:solidFill>
              <a:srgbClr val="48A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/>
          <p:cNvSpPr/>
          <p:nvPr/>
        </p:nvSpPr>
        <p:spPr>
          <a:xfrm>
            <a:off x="2099276" y="1459466"/>
            <a:ext cx="2713264" cy="4722673"/>
          </a:xfrm>
          <a:prstGeom prst="roundRect">
            <a:avLst>
              <a:gd name="adj" fmla="val 3480"/>
            </a:avLst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325215" y="1804125"/>
            <a:ext cx="615553" cy="29649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夏季里，农事忙，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997296" y="1804125"/>
            <a:ext cx="615553" cy="29649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采了桑蚕又插秧。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669377" y="1804125"/>
            <a:ext cx="615553" cy="44012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早起勤耕作，归来带月光。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38479" y="2145280"/>
            <a:ext cx="4263497" cy="335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夏天到了，农事也忙了起来，人们采完桑蚕又开始在田里插水稻秧苗。勤劳的农民伯伯早早起来耕作，等到天黑了才顶着月光回家，就为了能有好的收成。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3" grpId="0" animBg="1"/>
      <p:bldP spid="6" grpId="0"/>
      <p:bldP spid="34" grpId="0"/>
      <p:bldP spid="3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V="1">
            <a:off x="0" y="2956744"/>
            <a:ext cx="2514991" cy="3901256"/>
          </a:xfrm>
          <a:prstGeom prst="rect">
            <a:avLst/>
          </a:prstGeom>
        </p:spPr>
      </p:pic>
      <p:pic>
        <p:nvPicPr>
          <p:cNvPr id="5" name="图片 4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800000" flipV="1">
            <a:off x="9677009" y="0"/>
            <a:ext cx="2514991" cy="3901256"/>
          </a:xfrm>
          <a:prstGeom prst="rect">
            <a:avLst/>
          </a:prstGeom>
        </p:spPr>
      </p:pic>
      <p:sp>
        <p:nvSpPr>
          <p:cNvPr id="12" name="矩形: 圆角 11"/>
          <p:cNvSpPr/>
          <p:nvPr/>
        </p:nvSpPr>
        <p:spPr>
          <a:xfrm>
            <a:off x="4812540" y="-254812"/>
            <a:ext cx="2713264" cy="1087570"/>
          </a:xfrm>
          <a:prstGeom prst="roundRect">
            <a:avLst/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948325" y="1433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课文解析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11796" y="1505849"/>
            <a:ext cx="7184786" cy="4629908"/>
          </a:xfrm>
          <a:prstGeom prst="rect">
            <a:avLst/>
          </a:prstGeom>
          <a:solidFill>
            <a:schemeClr val="bg1"/>
          </a:solidFill>
          <a:ln w="28575">
            <a:solidFill>
              <a:srgbClr val="48A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/>
          <p:cNvSpPr/>
          <p:nvPr/>
        </p:nvSpPr>
        <p:spPr>
          <a:xfrm>
            <a:off x="2099276" y="1459466"/>
            <a:ext cx="2713264" cy="4722673"/>
          </a:xfrm>
          <a:prstGeom prst="roundRect">
            <a:avLst>
              <a:gd name="adj" fmla="val 3480"/>
            </a:avLst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325215" y="1804125"/>
            <a:ext cx="615553" cy="29649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秋季里，稻上场，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997296" y="1804125"/>
            <a:ext cx="615553" cy="29649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谷像黄金粒粒香。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669377" y="1804125"/>
            <a:ext cx="615553" cy="44012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身体虽辛苦，心里喜洋洋。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22812" y="2145280"/>
            <a:ext cx="4263497" cy="335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秋天是收获的季节，成熟的稻谷已经拉到了稻场上，一粒粒金黄的稻谷散发着香味。农民伯伯虽然身体辛苦，但是看着丰收的场景心里面确是非常高兴的。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3" grpId="0" animBg="1"/>
      <p:bldP spid="6" grpId="0"/>
      <p:bldP spid="34" grpId="0"/>
      <p:bldP spid="3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V="1">
            <a:off x="0" y="2956744"/>
            <a:ext cx="2514991" cy="3901256"/>
          </a:xfrm>
          <a:prstGeom prst="rect">
            <a:avLst/>
          </a:prstGeom>
        </p:spPr>
      </p:pic>
      <p:pic>
        <p:nvPicPr>
          <p:cNvPr id="5" name="图片 4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800000" flipV="1">
            <a:off x="9677009" y="0"/>
            <a:ext cx="2514991" cy="3901256"/>
          </a:xfrm>
          <a:prstGeom prst="rect">
            <a:avLst/>
          </a:prstGeom>
        </p:spPr>
      </p:pic>
      <p:sp>
        <p:nvSpPr>
          <p:cNvPr id="12" name="矩形: 圆角 11"/>
          <p:cNvSpPr/>
          <p:nvPr/>
        </p:nvSpPr>
        <p:spPr>
          <a:xfrm>
            <a:off x="4812540" y="-254812"/>
            <a:ext cx="2713264" cy="1087570"/>
          </a:xfrm>
          <a:prstGeom prst="roundRect">
            <a:avLst/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948325" y="1433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课文解析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11796" y="1505849"/>
            <a:ext cx="7184786" cy="4629908"/>
          </a:xfrm>
          <a:prstGeom prst="rect">
            <a:avLst/>
          </a:prstGeom>
          <a:solidFill>
            <a:schemeClr val="bg1"/>
          </a:solidFill>
          <a:ln w="28575">
            <a:solidFill>
              <a:srgbClr val="48A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: 圆角 2"/>
          <p:cNvSpPr/>
          <p:nvPr/>
        </p:nvSpPr>
        <p:spPr>
          <a:xfrm>
            <a:off x="2099276" y="1459466"/>
            <a:ext cx="2713264" cy="4722673"/>
          </a:xfrm>
          <a:prstGeom prst="roundRect">
            <a:avLst>
              <a:gd name="adj" fmla="val 3480"/>
            </a:avLst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325215" y="1804125"/>
            <a:ext cx="615553" cy="29649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冬季里，雪初晴，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997296" y="1804125"/>
            <a:ext cx="615553" cy="29649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新制棉衣暖又轻。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669377" y="1804125"/>
            <a:ext cx="615553" cy="440120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一年农事了，大家笑盈盈。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22812" y="2699278"/>
            <a:ext cx="4263497" cy="224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冬天大雪初晴，丰收的人们人人穿上了新做的棉衣，又暖又轻。这一年的农活已经结束了，人们心里温暖又开心。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3" grpId="0" animBg="1"/>
      <p:bldP spid="6" grpId="0"/>
      <p:bldP spid="34" grpId="0"/>
      <p:bldP spid="3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V="1">
            <a:off x="0" y="2956744"/>
            <a:ext cx="2514991" cy="3901256"/>
          </a:xfrm>
          <a:prstGeom prst="rect">
            <a:avLst/>
          </a:prstGeom>
        </p:spPr>
      </p:pic>
      <p:pic>
        <p:nvPicPr>
          <p:cNvPr id="5" name="图片 4" descr="D:\素材\立春\00.png0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800000" flipV="1">
            <a:off x="9677009" y="0"/>
            <a:ext cx="2514991" cy="3901256"/>
          </a:xfrm>
          <a:prstGeom prst="rect">
            <a:avLst/>
          </a:prstGeom>
        </p:spPr>
      </p:pic>
      <p:sp>
        <p:nvSpPr>
          <p:cNvPr id="24" name="椭圆 23"/>
          <p:cNvSpPr/>
          <p:nvPr/>
        </p:nvSpPr>
        <p:spPr>
          <a:xfrm>
            <a:off x="5197011" y="1813468"/>
            <a:ext cx="1797978" cy="1797978"/>
          </a:xfrm>
          <a:prstGeom prst="ellipse">
            <a:avLst/>
          </a:prstGeom>
          <a:solidFill>
            <a:srgbClr val="48A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8A29F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464784" y="3920409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>
                <a:solidFill>
                  <a:srgbClr val="48A29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当堂小测</a:t>
            </a:r>
            <a:endParaRPr lang="zh-CN" altLang="en-US" sz="6000" b="1">
              <a:solidFill>
                <a:srgbClr val="48A29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529178" y="1813468"/>
            <a:ext cx="113364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890</Words>
  <Application>WPS 演示</Application>
  <PresentationFormat>自定义</PresentationFormat>
  <Paragraphs>164</Paragraphs>
  <Slides>13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黑体</vt:lpstr>
      <vt:lpstr>文泉驿等宽微米黑</vt:lpstr>
      <vt:lpstr>Calibri</vt:lpstr>
      <vt:lpstr>楷体</vt:lpstr>
      <vt:lpstr>方正粗黑宋简体</vt:lpstr>
      <vt:lpstr>Arial</vt:lpstr>
      <vt:lpstr>等线</vt:lpstr>
      <vt:lpstr>Arial Unicode MS</vt:lpstr>
      <vt:lpstr>等线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2022-08-12T13:23:00Z</cp:lastPrinted>
  <dcterms:created xsi:type="dcterms:W3CDTF">2022-08-12T13:23:00Z</dcterms:created>
  <dcterms:modified xsi:type="dcterms:W3CDTF">2023-10-21T06:24:32Z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DA8B8A6CF33A400E878F091764A85136_12</vt:lpwstr>
  </property>
  <property fmtid="{D5CDD505-2E9C-101B-9397-08002B2CF9AE}" pid="7" name="KSOProductBuildVer">
    <vt:lpwstr>2052-12.1.0.15712</vt:lpwstr>
  </property>
</Properties>
</file>