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1" r:id="rId16"/>
    <p:sldId id="272" r:id="rId17"/>
    <p:sldId id="273" r:id="rId18"/>
    <p:sldId id="274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-594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alphaModFix amt="65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358815" y="347241"/>
            <a:ext cx="11505236" cy="6238754"/>
          </a:xfrm>
          <a:prstGeom prst="rect">
            <a:avLst/>
          </a:prstGeom>
          <a:noFill/>
          <a:ln w="38100">
            <a:solidFill>
              <a:srgbClr val="3878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B7013E-F189-4428-8DCD-3711CB8142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EC0D68-7BFB-4D02-BD76-B6225B887A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B7013E-F189-4428-8DCD-3711CB8142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EC0D68-7BFB-4D02-BD76-B6225B887A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B7013E-F189-4428-8DCD-3711CB8142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EC0D68-7BFB-4D02-BD76-B6225B887A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flipH="1">
            <a:off x="-2" y="-6732"/>
            <a:ext cx="2372811" cy="3796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B7013E-F189-4428-8DCD-3711CB8142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EC0D68-7BFB-4D02-BD76-B6225B887A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B7013E-F189-4428-8DCD-3711CB8142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EC0D68-7BFB-4D02-BD76-B6225B887A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B7013E-F189-4428-8DCD-3711CB8142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EC0D68-7BFB-4D02-BD76-B6225B887A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B7013E-F189-4428-8DCD-3711CB8142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EC0D68-7BFB-4D02-BD76-B6225B887AA2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6410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http://www.1ppt.com/hangye/</a:t>
            </a:r>
            <a:endParaRPr lang="en-US" altLang="zh-CN" sz="1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B7013E-F189-4428-8DCD-3711CB8142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EC0D68-7BFB-4D02-BD76-B6225B887A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B7013E-F189-4428-8DCD-3711CB8142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EC0D68-7BFB-4D02-BD76-B6225B887A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B7013E-F189-4428-8DCD-3711CB8142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EC0D68-7BFB-4D02-BD76-B6225B887A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5.png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flipV="1">
            <a:off x="9158129" y="5611906"/>
            <a:ext cx="3388659" cy="1246094"/>
          </a:xfrm>
          <a:prstGeom prst="rect">
            <a:avLst/>
          </a:prstGeom>
          <a:blipFill dpi="0" rotWithShape="1">
            <a:blip r:embed="rId14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15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V="1">
            <a:off x="6250610" y="477842"/>
            <a:ext cx="5416043" cy="194535"/>
          </a:xfrm>
          <a:prstGeom prst="rect">
            <a:avLst/>
          </a:prstGeom>
        </p:spPr>
      </p:pic>
      <p:pic>
        <p:nvPicPr>
          <p:cNvPr id="4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2445138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kern="0" dirty="0">
                <a:latin typeface="幼圆" panose="02010509060101010101" pitchFamily="49" charset="-122"/>
                <a:ea typeface="幼圆" panose="02010509060101010101" pitchFamily="49" charset="-122"/>
              </a:rPr>
              <a:t>曹冲称象</a:t>
            </a:r>
            <a:endParaRPr lang="zh-CN" altLang="en-US" sz="8000" b="1" kern="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70076" y="1182212"/>
            <a:ext cx="2193229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latin typeface="仿宋" panose="02010609060101010101" pitchFamily="49" charset="-122"/>
                <a:ea typeface="仿宋" panose="02010609060101010101" pitchFamily="49" charset="-122"/>
                <a:cs typeface="Kartika" panose="02020503030404060203" pitchFamily="18" charset="0"/>
                <a:sym typeface="Wingdings" panose="05000000000000000000" pitchFamily="2" charset="2"/>
              </a:rPr>
              <a:t>课文</a:t>
            </a:r>
            <a:endParaRPr lang="zh-CN" altLang="en-US" sz="5400" b="1" dirty="0">
              <a:latin typeface="仿宋" panose="02010609060101010101" pitchFamily="49" charset="-122"/>
              <a:ea typeface="仿宋" panose="02010609060101010101" pitchFamily="49" charset="-122"/>
              <a:cs typeface="Kartika" panose="020205030304040602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互动学习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261296" y="2598336"/>
            <a:ext cx="100245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讨论：为什么曹操听了官员们的办法会“直摇</a:t>
            </a:r>
            <a:endParaRPr lang="en-US" altLang="zh-CN" sz="32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头”？曹操对官员们想的办法满意吗？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自主学习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261296" y="2351201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说一说：读了第四自然段，曹冲提出了用什么办</a:t>
            </a:r>
            <a:endParaRPr lang="en-US" altLang="zh-CN" sz="32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法来称大象？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5000">
        <p14:prism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38789D"/>
                  </a:solidFill>
                </a:rPr>
                <a:t>互动学习</a:t>
              </a:r>
              <a:endParaRPr lang="zh-CN" altLang="en-US" sz="4000" b="1" dirty="0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140919" y="1380355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讨论：仔细阅读第四自然，并结合课后习题第</a:t>
            </a:r>
            <a:r>
              <a:rPr lang="en-US" altLang="zh-CN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altLang="zh-CN" sz="32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题，理清曹冲称象的具体步骤是什么？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45878" y="3011132"/>
            <a:ext cx="3763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赶象上船</a:t>
            </a:r>
            <a:endParaRPr lang="en-US" altLang="zh-CN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45878" y="3901735"/>
            <a:ext cx="4086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在船舷上做记号</a:t>
            </a:r>
            <a:endParaRPr lang="en-US" altLang="zh-CN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45878" y="4792338"/>
            <a:ext cx="60261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把大象赶上岸，往船上装石头</a:t>
            </a:r>
            <a:endParaRPr lang="en-US" altLang="zh-CN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45878" y="5682941"/>
            <a:ext cx="3227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称石头的重量</a:t>
            </a:r>
            <a:endParaRPr lang="en-US" altLang="zh-CN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自主学习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261296" y="2351201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说一说：读了第五自然段，听完曹冲的办法，曹</a:t>
            </a:r>
            <a:endParaRPr lang="en-US" altLang="zh-CN" sz="320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操是什么反应？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互动学习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205878" y="1599643"/>
            <a:ext cx="88114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讨论：说一说两句话有什么不一样，并用加点字</a:t>
            </a:r>
            <a:endParaRPr lang="en-US" altLang="zh-CN" sz="320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说一句话。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279769" y="2896149"/>
            <a:ext cx="8811490" cy="1120224"/>
            <a:chOff x="1279769" y="2896149"/>
            <a:chExt cx="8811490" cy="1120224"/>
          </a:xfrm>
        </p:grpSpPr>
        <p:grpSp>
          <p:nvGrpSpPr>
            <p:cNvPr id="8" name="组合 7"/>
            <p:cNvGrpSpPr/>
            <p:nvPr/>
          </p:nvGrpSpPr>
          <p:grpSpPr>
            <a:xfrm>
              <a:off x="1279769" y="2896149"/>
              <a:ext cx="8811490" cy="1120224"/>
              <a:chOff x="1205878" y="2896149"/>
              <a:chExt cx="8811490" cy="1120224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205878" y="2896149"/>
                <a:ext cx="881149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latin typeface="仿宋" panose="02010609060101010101" pitchFamily="49" charset="-122"/>
                    <a:ea typeface="仿宋" panose="02010609060101010101" pitchFamily="49" charset="-122"/>
                    <a:cs typeface="Times New Roman" panose="02020603050405020304" pitchFamily="18" charset="0"/>
                  </a:rPr>
                  <a:t>曹冲七岁。       大象有多重呢。</a:t>
                </a:r>
                <a:endParaRPr lang="en-US" altLang="zh-CN" sz="3200" dirty="0">
                  <a:latin typeface="仿宋" panose="02010609060101010101" pitchFamily="49" charset="-122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r>
                  <a:rPr lang="zh-CN" altLang="en-US" sz="3200" dirty="0">
                    <a:latin typeface="仿宋" panose="02010609060101010101" pitchFamily="49" charset="-122"/>
                    <a:ea typeface="仿宋" panose="02010609060101010101" pitchFamily="49" charset="-122"/>
                    <a:cs typeface="Times New Roman" panose="02020603050405020304" pitchFamily="18" charset="0"/>
                  </a:rPr>
                  <a:t>曹冲才七岁。     大象到底有多重呢。</a:t>
                </a:r>
                <a:endParaRPr lang="en-US" altLang="zh-CN" sz="3200" dirty="0">
                  <a:latin typeface="仿宋" panose="02010609060101010101" pitchFamily="49" charset="-122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2291720" y="3930361"/>
                <a:ext cx="83127" cy="86012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9" name="椭圆 8"/>
            <p:cNvSpPr/>
            <p:nvPr/>
          </p:nvSpPr>
          <p:spPr>
            <a:xfrm>
              <a:off x="5796920" y="3930361"/>
              <a:ext cx="83127" cy="8601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6228828" y="3927473"/>
              <a:ext cx="83127" cy="8601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训练学习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90255" y="1760074"/>
            <a:ext cx="8811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20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、我会填量词。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70975" y="2595258"/>
            <a:ext cx="98500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一（    ）大象    一（    ）墙    一（   ）大树</a:t>
            </a:r>
            <a:endParaRPr lang="en-US" altLang="zh-CN" sz="320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四（    ）柱子    一（    ）线    一（   ）肉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一（    ）大船    一（    ）大秤  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90255" y="1760074"/>
            <a:ext cx="8811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、给下面内容排序（填序号）。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4" name="文本框 3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训练学习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720641" y="3566810"/>
            <a:ext cx="3763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（  ）赶象上船</a:t>
            </a:r>
            <a:endParaRPr lang="en-US" altLang="zh-CN" sz="3200" b="1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20641" y="5369485"/>
            <a:ext cx="57768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（  ）在船舷上做记号</a:t>
            </a:r>
            <a:endParaRPr lang="en-US" altLang="zh-CN" sz="3200" b="1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20641" y="2665472"/>
            <a:ext cx="7337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（  ）把大象赶上岸，往船上装石头</a:t>
            </a:r>
            <a:endParaRPr lang="en-US" altLang="zh-CN" sz="3200" b="1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20641" y="4468148"/>
            <a:ext cx="55551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（  ）称石头的重量</a:t>
            </a:r>
            <a:endParaRPr lang="en-US" altLang="zh-CN" sz="3200" b="1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归纳学习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382388" y="3136612"/>
            <a:ext cx="1535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称大象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3004016" y="2297544"/>
            <a:ext cx="196913" cy="226290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174243" y="2017424"/>
            <a:ext cx="1535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官员：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00929" y="4255798"/>
            <a:ext cx="1535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曹冲：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83629" y="1992888"/>
            <a:ext cx="1535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造大秤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07877" y="2017423"/>
            <a:ext cx="1535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宰大象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44194" y="4255797"/>
            <a:ext cx="28387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以称石头的重量代替称大象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箭头: 右 11"/>
          <p:cNvSpPr/>
          <p:nvPr/>
        </p:nvSpPr>
        <p:spPr>
          <a:xfrm>
            <a:off x="7690815" y="2175884"/>
            <a:ext cx="794327" cy="292388"/>
          </a:xfrm>
          <a:prstGeom prst="rightArrow">
            <a:avLst/>
          </a:prstGeom>
          <a:solidFill>
            <a:srgbClr val="9DD0DF"/>
          </a:solidFill>
          <a:ln>
            <a:solidFill>
              <a:srgbClr val="9DD0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箭头: 右 12"/>
          <p:cNvSpPr/>
          <p:nvPr/>
        </p:nvSpPr>
        <p:spPr>
          <a:xfrm>
            <a:off x="7531889" y="4648212"/>
            <a:ext cx="794327" cy="292388"/>
          </a:xfrm>
          <a:prstGeom prst="rightArrow">
            <a:avLst/>
          </a:prstGeom>
          <a:solidFill>
            <a:srgbClr val="9DD0DF"/>
          </a:solidFill>
          <a:ln>
            <a:solidFill>
              <a:srgbClr val="9DD0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548701" y="1992888"/>
            <a:ext cx="2838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曹操直摇头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43790" y="4502018"/>
            <a:ext cx="20308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曹操微笑着点头</a:t>
            </a:r>
            <a:endParaRPr lang="en-US" altLang="zh-CN" sz="320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430000" y="11823700"/>
            <a:ext cx="304800" cy="2159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8653" y="1952331"/>
            <a:ext cx="108546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yìtóng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zhù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zi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yì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biān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dào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dǐ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shí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tou</a:t>
            </a:r>
            <a:endParaRPr lang="en-US" altLang="zh-CN" sz="3200" b="1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3200" b="1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3200" b="1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guǒ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rán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3200" b="1" kern="100" dirty="0" err="1" smtClean="0">
                <a:latin typeface="等线" panose="02010600030101010101" pitchFamily="2" charset="-122"/>
                <a:cs typeface="Times New Roman" panose="02020603050405020304" pitchFamily="18" charset="0"/>
              </a:rPr>
              <a:t>chènggǎn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lì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 qi 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chūlái</a:t>
            </a:r>
            <a:r>
              <a:rPr lang="en-US" altLang="zh-CN" sz="32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3200" b="1" kern="1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kern="100" dirty="0" err="1">
                <a:latin typeface="等线" panose="02010600030101010101" pitchFamily="2" charset="-122"/>
                <a:cs typeface="Times New Roman" panose="02020603050405020304" pitchFamily="18" charset="0"/>
              </a:rPr>
              <a:t>chuánshēn</a:t>
            </a:r>
            <a:endParaRPr lang="zh-CN" altLang="zh-CN" b="1" dirty="0"/>
          </a:p>
        </p:txBody>
      </p:sp>
      <p:grpSp>
        <p:nvGrpSpPr>
          <p:cNvPr id="3" name="组合 2"/>
          <p:cNvGrpSpPr/>
          <p:nvPr/>
        </p:nvGrpSpPr>
        <p:grpSpPr>
          <a:xfrm>
            <a:off x="2695101" y="2524306"/>
            <a:ext cx="1864853" cy="918152"/>
            <a:chOff x="1136965" y="2510848"/>
            <a:chExt cx="1864853" cy="918152"/>
          </a:xfrm>
        </p:grpSpPr>
        <p:pic>
          <p:nvPicPr>
            <p:cNvPr id="4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543029" y="2524306"/>
            <a:ext cx="1864853" cy="918152"/>
            <a:chOff x="1136965" y="2510848"/>
            <a:chExt cx="1864853" cy="918152"/>
          </a:xfrm>
        </p:grpSpPr>
        <p:pic>
          <p:nvPicPr>
            <p:cNvPr id="7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4957152" y="2524306"/>
            <a:ext cx="1864853" cy="918152"/>
            <a:chOff x="1136965" y="2510848"/>
            <a:chExt cx="1864853" cy="918152"/>
          </a:xfrm>
        </p:grpSpPr>
        <p:pic>
          <p:nvPicPr>
            <p:cNvPr id="10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>
            <a:off x="7109224" y="2524306"/>
            <a:ext cx="1864853" cy="918152"/>
            <a:chOff x="1136965" y="2510848"/>
            <a:chExt cx="1864853" cy="918152"/>
          </a:xfrm>
        </p:grpSpPr>
        <p:pic>
          <p:nvPicPr>
            <p:cNvPr id="1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组合 14"/>
          <p:cNvGrpSpPr/>
          <p:nvPr/>
        </p:nvGrpSpPr>
        <p:grpSpPr>
          <a:xfrm>
            <a:off x="9242824" y="2524306"/>
            <a:ext cx="1864853" cy="918152"/>
            <a:chOff x="1136965" y="2510848"/>
            <a:chExt cx="1864853" cy="918152"/>
          </a:xfrm>
        </p:grpSpPr>
        <p:pic>
          <p:nvPicPr>
            <p:cNvPr id="16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543029" y="4014433"/>
            <a:ext cx="1864853" cy="918152"/>
            <a:chOff x="1136965" y="2510848"/>
            <a:chExt cx="1864853" cy="918152"/>
          </a:xfrm>
        </p:grpSpPr>
        <p:pic>
          <p:nvPicPr>
            <p:cNvPr id="19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2709375" y="4014433"/>
            <a:ext cx="1864853" cy="918152"/>
            <a:chOff x="1136965" y="2510848"/>
            <a:chExt cx="1864853" cy="918152"/>
          </a:xfrm>
        </p:grpSpPr>
        <p:pic>
          <p:nvPicPr>
            <p:cNvPr id="22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组合 23"/>
          <p:cNvGrpSpPr/>
          <p:nvPr/>
        </p:nvGrpSpPr>
        <p:grpSpPr>
          <a:xfrm>
            <a:off x="4759847" y="4014433"/>
            <a:ext cx="1864853" cy="918152"/>
            <a:chOff x="1136965" y="2510848"/>
            <a:chExt cx="1864853" cy="918152"/>
          </a:xfrm>
        </p:grpSpPr>
        <p:pic>
          <p:nvPicPr>
            <p:cNvPr id="25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组合 26"/>
          <p:cNvGrpSpPr/>
          <p:nvPr/>
        </p:nvGrpSpPr>
        <p:grpSpPr>
          <a:xfrm>
            <a:off x="6822005" y="4014433"/>
            <a:ext cx="1864853" cy="918152"/>
            <a:chOff x="1136965" y="2510848"/>
            <a:chExt cx="1864853" cy="918152"/>
          </a:xfrm>
        </p:grpSpPr>
        <p:pic>
          <p:nvPicPr>
            <p:cNvPr id="28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" name="组合 29"/>
          <p:cNvGrpSpPr/>
          <p:nvPr/>
        </p:nvGrpSpPr>
        <p:grpSpPr>
          <a:xfrm>
            <a:off x="9140332" y="4014433"/>
            <a:ext cx="1864853" cy="918152"/>
            <a:chOff x="1136965" y="2510848"/>
            <a:chExt cx="1864853" cy="918152"/>
          </a:xfrm>
        </p:grpSpPr>
        <p:pic>
          <p:nvPicPr>
            <p:cNvPr id="31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36965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083666" y="2510848"/>
              <a:ext cx="918152" cy="9181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" name="组合 32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4" name="文本框 33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展示学习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35" name="矩形: 圆角 34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38789D"/>
                  </a:solidFill>
                </a:rPr>
                <a:t>展示学习</a:t>
              </a:r>
              <a:endParaRPr lang="zh-CN" altLang="en-US" sz="4000" b="1" dirty="0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103745" y="2727390"/>
            <a:ext cx="998450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新宋体" panose="02010609030101010101" pitchFamily="49" charset="-122"/>
                <a:ea typeface="新宋体" panose="02010609030101010101" pitchFamily="49" charset="-122"/>
              </a:rPr>
              <a:t>重量    称重    官员   议论   砍倒</a:t>
            </a:r>
            <a:endParaRPr lang="en-US" altLang="zh-CN" sz="4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endParaRPr lang="en-US" altLang="zh-CN" sz="4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r>
              <a:rPr lang="zh-CN" altLang="en-US" sz="4400" dirty="0">
                <a:latin typeface="新宋体" panose="02010609030101010101" pitchFamily="49" charset="-122"/>
                <a:ea typeface="新宋体" panose="02010609030101010101" pitchFamily="49" charset="-122"/>
              </a:rPr>
              <a:t>画线  一杆  大秤   船舷   果然</a:t>
            </a:r>
            <a:endParaRPr lang="zh-CN" altLang="en-US" sz="4400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4216" y="2204170"/>
            <a:ext cx="2103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zhòngliàng</a:t>
            </a:r>
            <a:endParaRPr lang="zh-CN" altLang="en-US" sz="2800"/>
          </a:p>
        </p:txBody>
      </p:sp>
      <p:sp>
        <p:nvSpPr>
          <p:cNvPr id="7" name="文本框 6"/>
          <p:cNvSpPr txBox="1"/>
          <p:nvPr/>
        </p:nvSpPr>
        <p:spPr>
          <a:xfrm>
            <a:off x="3036847" y="2204170"/>
            <a:ext cx="2493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chēngzhòng</a:t>
            </a:r>
            <a:endParaRPr lang="zh-CN" altLang="en-US" sz="2800"/>
          </a:p>
        </p:txBody>
      </p:sp>
      <p:sp>
        <p:nvSpPr>
          <p:cNvPr id="8" name="文本框 7"/>
          <p:cNvSpPr txBox="1"/>
          <p:nvPr/>
        </p:nvSpPr>
        <p:spPr>
          <a:xfrm>
            <a:off x="5530665" y="2204170"/>
            <a:ext cx="2493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guānyuán</a:t>
            </a:r>
            <a:endParaRPr lang="zh-CN" altLang="en-US" sz="2800"/>
          </a:p>
        </p:txBody>
      </p:sp>
      <p:sp>
        <p:nvSpPr>
          <p:cNvPr id="9" name="文本框 8"/>
          <p:cNvSpPr txBox="1"/>
          <p:nvPr/>
        </p:nvSpPr>
        <p:spPr>
          <a:xfrm>
            <a:off x="7747392" y="2204170"/>
            <a:ext cx="2493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yìlùn</a:t>
            </a:r>
            <a:endParaRPr lang="zh-CN" altLang="en-US" sz="2800"/>
          </a:p>
        </p:txBody>
      </p:sp>
      <p:sp>
        <p:nvSpPr>
          <p:cNvPr id="10" name="文本框 9"/>
          <p:cNvSpPr txBox="1"/>
          <p:nvPr/>
        </p:nvSpPr>
        <p:spPr>
          <a:xfrm>
            <a:off x="9530010" y="2191613"/>
            <a:ext cx="2493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kǎndǎo</a:t>
            </a:r>
            <a:endParaRPr lang="zh-CN" altLang="en-US" sz="2800"/>
          </a:p>
        </p:txBody>
      </p:sp>
      <p:sp>
        <p:nvSpPr>
          <p:cNvPr id="11" name="文本框 10"/>
          <p:cNvSpPr txBox="1"/>
          <p:nvPr/>
        </p:nvSpPr>
        <p:spPr>
          <a:xfrm>
            <a:off x="933395" y="3584891"/>
            <a:ext cx="2103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huàxiàn</a:t>
            </a:r>
            <a:endParaRPr lang="zh-CN" altLang="en-US" sz="2800"/>
          </a:p>
        </p:txBody>
      </p:sp>
      <p:sp>
        <p:nvSpPr>
          <p:cNvPr id="12" name="文本框 11"/>
          <p:cNvSpPr txBox="1"/>
          <p:nvPr/>
        </p:nvSpPr>
        <p:spPr>
          <a:xfrm>
            <a:off x="3036847" y="3580096"/>
            <a:ext cx="2103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yīgǎn</a:t>
            </a:r>
            <a:endParaRPr lang="zh-CN" altLang="en-US" sz="2800"/>
          </a:p>
        </p:txBody>
      </p:sp>
      <p:sp>
        <p:nvSpPr>
          <p:cNvPr id="13" name="文本框 12"/>
          <p:cNvSpPr txBox="1"/>
          <p:nvPr/>
        </p:nvSpPr>
        <p:spPr>
          <a:xfrm>
            <a:off x="4288637" y="3590514"/>
            <a:ext cx="2103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dàchèng</a:t>
            </a:r>
            <a:endParaRPr lang="zh-CN" altLang="en-US" sz="2800"/>
          </a:p>
        </p:txBody>
      </p:sp>
      <p:sp>
        <p:nvSpPr>
          <p:cNvPr id="14" name="文本框 13"/>
          <p:cNvSpPr txBox="1"/>
          <p:nvPr/>
        </p:nvSpPr>
        <p:spPr>
          <a:xfrm>
            <a:off x="6221739" y="3590514"/>
            <a:ext cx="2103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chuánxián</a:t>
            </a:r>
            <a:endParaRPr lang="zh-CN" altLang="en-US" sz="2800"/>
          </a:p>
        </p:txBody>
      </p:sp>
      <p:sp>
        <p:nvSpPr>
          <p:cNvPr id="15" name="文本框 14"/>
          <p:cNvSpPr txBox="1"/>
          <p:nvPr/>
        </p:nvSpPr>
        <p:spPr>
          <a:xfrm>
            <a:off x="8349070" y="3592885"/>
            <a:ext cx="2103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guǒrán</a:t>
            </a:r>
            <a:endParaRPr lang="zh-CN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 build="allAtOnce"/>
      <p:bldP spid="13" grpId="0" build="allAtOnce"/>
      <p:bldP spid="14" grpId="0"/>
      <p:bldP spid="14" grpId="1"/>
      <p:bldP spid="15" grpId="0"/>
      <p:bldP spid="1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38789D"/>
                  </a:solidFill>
                </a:rPr>
                <a:t>自主学习</a:t>
              </a:r>
              <a:endParaRPr lang="zh-CN" altLang="en-US" sz="4000" b="1" dirty="0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123354" y="2305019"/>
            <a:ext cx="8811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自读课文，给课文标出自然段，说一说这篇课文</a:t>
            </a:r>
            <a:endParaRPr lang="en-US" altLang="zh-CN" sz="32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出现了哪些人物？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自主学习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175696" y="2305019"/>
            <a:ext cx="8811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说一说：读了第一自然段，我们知道了什么？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自主学习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022398" y="2524196"/>
            <a:ext cx="10337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说一说：读了第二自然段，我们知道了大象长</a:t>
            </a:r>
            <a:r>
              <a:rPr lang="zh-CN" altLang="en-US" sz="3200" dirty="0" smtClean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什么</a:t>
            </a:r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样子？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互动学习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865879" y="2581860"/>
            <a:ext cx="10255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讨论：第二自然段中，“议论”这个词是什么</a:t>
            </a:r>
            <a:r>
              <a:rPr lang="zh-CN" altLang="en-US" sz="3200" dirty="0" smtClean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zh-CN" altLang="en-US" sz="3200" dirty="0" smtClean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思</a:t>
            </a:r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呢？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互动学习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471157" y="1898619"/>
            <a:ext cx="92496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讨论：第二自然段中，有一句话“这么大的象，</a:t>
            </a:r>
            <a:endParaRPr lang="en-US" altLang="zh-CN" sz="32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到底有多重呢？”你知道“到底”是什么意思吗？</a:t>
            </a:r>
            <a:endParaRPr lang="en-US" altLang="zh-CN" sz="32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请你用“到底”说一句话。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3029" y="539846"/>
            <a:ext cx="2493818" cy="840509"/>
            <a:chOff x="1317285" y="160087"/>
            <a:chExt cx="2493818" cy="840509"/>
          </a:xfrm>
        </p:grpSpPr>
        <p:sp>
          <p:nvSpPr>
            <p:cNvPr id="3" name="文本框 2"/>
            <p:cNvSpPr txBox="1"/>
            <p:nvPr/>
          </p:nvSpPr>
          <p:spPr>
            <a:xfrm>
              <a:off x="1391176" y="231593"/>
              <a:ext cx="23007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38789D"/>
                  </a:solidFill>
                </a:rPr>
                <a:t>自主学习</a:t>
              </a:r>
              <a:endParaRPr lang="zh-CN" altLang="en-US" sz="4000" b="1">
                <a:solidFill>
                  <a:srgbClr val="38789D"/>
                </a:solidFill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1317285" y="160087"/>
              <a:ext cx="2493818" cy="840509"/>
            </a:xfrm>
            <a:prstGeom prst="roundRect">
              <a:avLst/>
            </a:prstGeom>
            <a:noFill/>
            <a:ln w="57150">
              <a:solidFill>
                <a:srgbClr val="9DD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690255" y="2240365"/>
            <a:ext cx="88114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说一说：读第三自然段，找一找官员们想出来称</a:t>
            </a:r>
            <a:endParaRPr lang="en-US" altLang="zh-CN" sz="32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大象的办法是什么，曹操听了官员们的办法是什</a:t>
            </a:r>
            <a:endParaRPr lang="en-US" altLang="zh-CN" sz="3200" dirty="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么反应？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ip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r1dmzyo">
      <a:majorFont>
        <a:latin typeface="微软雅黑"/>
        <a:ea typeface="义启小魏楷"/>
        <a:cs typeface="Arial"/>
      </a:majorFont>
      <a:minorFont>
        <a:latin typeface="微软雅黑"/>
        <a:ea typeface="义启小魏楷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913</Words>
  <Application>WPS 演示</Application>
  <PresentationFormat>自定义</PresentationFormat>
  <Paragraphs>151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幼圆</vt:lpstr>
      <vt:lpstr>仿宋</vt:lpstr>
      <vt:lpstr>Kartika</vt:lpstr>
      <vt:lpstr>PMingLiU-ExtB</vt:lpstr>
      <vt:lpstr>等线</vt:lpstr>
      <vt:lpstr>Times New Roman</vt:lpstr>
      <vt:lpstr>新宋体</vt:lpstr>
      <vt:lpstr>Arial</vt:lpstr>
      <vt:lpstr>Arial Unicode MS</vt:lpstr>
      <vt:lpstr>Calibri</vt:lpstr>
      <vt:lpstr>义启小魏楷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</cp:revision>
  <cp:lastPrinted>2022-08-19T21:25:00Z</cp:lastPrinted>
  <dcterms:created xsi:type="dcterms:W3CDTF">2022-08-19T21:25:00Z</dcterms:created>
  <dcterms:modified xsi:type="dcterms:W3CDTF">2023-10-21T06:25:37Z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715F4E68E0504B3B83AB99651E6E57AE_12</vt:lpwstr>
  </property>
  <property fmtid="{D5CDD505-2E9C-101B-9397-08002B2CF9AE}" pid="3" name="KSOProductBuildVer">
    <vt:lpwstr>2052-12.1.0.15712</vt:lpwstr>
  </property>
</Properties>
</file>