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4" r:id="rId4"/>
    <p:sldId id="265" r:id="rId5"/>
    <p:sldId id="257" r:id="rId6"/>
    <p:sldId id="258" r:id="rId7"/>
    <p:sldId id="259" r:id="rId8"/>
    <p:sldId id="260" r:id="rId9"/>
    <p:sldId id="261" r:id="rId10"/>
    <p:sldId id="267" r:id="rId11"/>
    <p:sldId id="266" r:id="rId12"/>
    <p:sldId id="262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-99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988819" y="837561"/>
            <a:ext cx="3036303" cy="5315874"/>
            <a:chOff x="934820" y="588183"/>
            <a:chExt cx="3036303" cy="5315874"/>
          </a:xfrm>
          <a:effectLst>
            <a:outerShdw blurRad="139700" dist="38100" dir="2700000" algn="tl" rotWithShape="0">
              <a:prstClr val="black">
                <a:alpha val="3000"/>
              </a:prstClr>
            </a:outerShdw>
          </a:effectLst>
        </p:grpSpPr>
        <p:sp>
          <p:nvSpPr>
            <p:cNvPr id="8" name="矩形 7"/>
            <p:cNvSpPr/>
            <p:nvPr/>
          </p:nvSpPr>
          <p:spPr>
            <a:xfrm>
              <a:off x="1101551" y="759229"/>
              <a:ext cx="2702840" cy="4973782"/>
            </a:xfrm>
            <a:prstGeom prst="rect">
              <a:avLst/>
            </a:prstGeom>
            <a:solidFill>
              <a:srgbClr val="F3F5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934820" y="588183"/>
              <a:ext cx="3036303" cy="5315874"/>
            </a:xfrm>
            <a:prstGeom prst="rect">
              <a:avLst/>
            </a:prstGeom>
            <a:noFill/>
            <a:ln w="88900">
              <a:solidFill>
                <a:srgbClr val="DAE0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 flipV="1">
            <a:off x="2434971" y="5480143"/>
            <a:ext cx="72000" cy="1377857"/>
            <a:chOff x="6060000" y="554625"/>
            <a:chExt cx="72000" cy="1377857"/>
          </a:xfrm>
        </p:grpSpPr>
        <p:cxnSp>
          <p:nvCxnSpPr>
            <p:cNvPr id="11" name="直接连接符 10"/>
            <p:cNvCxnSpPr/>
            <p:nvPr/>
          </p:nvCxnSpPr>
          <p:spPr>
            <a:xfrm flipH="1">
              <a:off x="6096000" y="554625"/>
              <a:ext cx="0" cy="1368303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6060000" y="1860482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858390" y="985410"/>
            <a:ext cx="938786" cy="859538"/>
          </a:xfrm>
          <a:prstGeom prst="rect">
            <a:avLst/>
          </a:prstGeom>
        </p:spPr>
      </p:pic>
      <p:pic>
        <p:nvPicPr>
          <p:cNvPr id="21" name="图片 10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7082" y="4722071"/>
            <a:ext cx="1039812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039F33-C8B2-4256-9FC2-E3D2BF5E2F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73A05AF-BDF7-4BE8-B276-E752690BC8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039F33-C8B2-4256-9FC2-E3D2BF5E2F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73A05AF-BDF7-4BE8-B276-E752690BC8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039F33-C8B2-4256-9FC2-E3D2BF5E2F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73A05AF-BDF7-4BE8-B276-E752690BC8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039F33-C8B2-4256-9FC2-E3D2BF5E2F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73A05AF-BDF7-4BE8-B276-E752690BC8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039F33-C8B2-4256-9FC2-E3D2BF5E2F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73A05AF-BDF7-4BE8-B276-E752690BC8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039F33-C8B2-4256-9FC2-E3D2BF5E2F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73A05AF-BDF7-4BE8-B276-E752690BC8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039F33-C8B2-4256-9FC2-E3D2BF5E2F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73A05AF-BDF7-4BE8-B276-E752690BC8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039F33-C8B2-4256-9FC2-E3D2BF5E2F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73A05AF-BDF7-4BE8-B276-E752690BC8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039F33-C8B2-4256-9FC2-E3D2BF5E2F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73A05AF-BDF7-4BE8-B276-E752690BC8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039F33-C8B2-4256-9FC2-E3D2BF5E2F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73A05AF-BDF7-4BE8-B276-E752690BC83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5.png"/><Relationship Id="rId13" Type="http://schemas.openxmlformats.org/officeDocument/2006/relationships/image" Target="../media/image4.png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 cstate="email"/>
          <a:srcRect t="43224"/>
          <a:stretch>
            <a:fillRect/>
          </a:stretch>
        </p:blipFill>
        <p:spPr>
          <a:xfrm>
            <a:off x="0" y="4372495"/>
            <a:ext cx="12192000" cy="26221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>
          <a:xfrm>
            <a:off x="5024834" y="336077"/>
            <a:ext cx="7177266" cy="2485507"/>
          </a:xfrm>
          <a:prstGeom prst="rect">
            <a:avLst/>
          </a:prstGeom>
        </p:spPr>
      </p:pic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52379" y="1422401"/>
            <a:ext cx="923330" cy="372225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望庐山瀑布</a:t>
            </a:r>
            <a:endParaRPr lang="zh-CN" altLang="en-US" sz="4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75709" y="3906981"/>
            <a:ext cx="553998" cy="166254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pitchFamily="49" charset="-122"/>
                <a:ea typeface="仿宋" panose="02010609060101010101" pitchFamily="49" charset="-122"/>
              </a:rPr>
              <a:t>唐 李白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3"/>
          <p:cNvSpPr txBox="1"/>
          <p:nvPr/>
        </p:nvSpPr>
        <p:spPr>
          <a:xfrm>
            <a:off x="3765781" y="802351"/>
            <a:ext cx="4897928" cy="1088390"/>
          </a:xfrm>
          <a:prstGeom prst="rect">
            <a:avLst/>
          </a:prstGeom>
          <a:noFill/>
        </p:spPr>
        <p:txBody>
          <a:bodyPr vert="horz" wrap="none" rtlCol="0" anchor="t">
            <a:no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5400" b="1" dirty="0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望庐山瀑布</a:t>
            </a:r>
            <a:endParaRPr lang="zh-CN" altLang="en-US" sz="5400" b="1" dirty="0">
              <a:solidFill>
                <a:srgbClr val="C99C43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19581" y="2538441"/>
            <a:ext cx="5888355" cy="283781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noAutofit/>
          </a:bodyPr>
          <a:lstStyle/>
          <a:p>
            <a:pPr lvl="0" algn="ctr"/>
            <a:r>
              <a:rPr lang="zh-CN" altLang="en-US" sz="48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日照香炉生紫烟，</a:t>
            </a:r>
            <a:endParaRPr lang="zh-CN" altLang="en-US" sz="4800" b="1">
              <a:solidFill>
                <a:srgbClr val="C99C43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algn="ctr"/>
            <a:r>
              <a:rPr lang="zh-CN" altLang="en-US" sz="48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遥看瀑布挂前川。</a:t>
            </a:r>
            <a:endParaRPr lang="zh-CN" altLang="en-US" sz="4800" b="1">
              <a:solidFill>
                <a:srgbClr val="C99C43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algn="ctr"/>
            <a:r>
              <a:rPr lang="zh-CN" altLang="en-US" sz="48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飞流直下三千尺，</a:t>
            </a:r>
            <a:endParaRPr lang="zh-CN" altLang="en-US" sz="4800" b="1">
              <a:solidFill>
                <a:srgbClr val="C99C43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algn="ctr"/>
            <a:r>
              <a:rPr lang="zh-CN" altLang="en-US" sz="48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疑是银河落九天。</a:t>
            </a:r>
            <a:endParaRPr lang="zh-CN" altLang="en-US" sz="4800" b="1">
              <a:solidFill>
                <a:srgbClr val="C99C43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01020" y="1764318"/>
            <a:ext cx="3018617" cy="645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>
                <a:solidFill>
                  <a:srgbClr val="C99C43"/>
                </a:solidFill>
                <a:latin typeface="+mj-ea"/>
                <a:ea typeface="+mj-ea"/>
              </a:rPr>
              <a:t>  </a:t>
            </a:r>
            <a:r>
              <a:rPr lang="zh-CN" altLang="en-US" sz="3200" b="1">
                <a:solidFill>
                  <a:srgbClr val="C99C43"/>
                </a:solidFill>
                <a:latin typeface="+mj-ea"/>
                <a:ea typeface="+mj-ea"/>
              </a:rPr>
              <a:t>唐   李白</a:t>
            </a:r>
            <a:endParaRPr lang="zh-CN" altLang="en-US" sz="3200" b="1">
              <a:ln w="28575" cmpd="sng">
                <a:noFill/>
                <a:prstDash val="solid"/>
              </a:ln>
              <a:solidFill>
                <a:srgbClr val="C99C43"/>
              </a:solidFill>
              <a:effectLst/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7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855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15*sin(rand(0-360)+0)+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5*sin(rand(0-360)+0)+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998" fill="hold">
                                          <p:stCondLst>
                                            <p:cond delay="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998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500000" y="50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11" dur="714" fill="hold">
                                          <p:stCondLst>
                                            <p:cond delay="28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-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14" fill="hold">
                                          <p:stCondLst>
                                            <p:cond delay="28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-文本框 3"/>
          <p:cNvSpPr txBox="1"/>
          <p:nvPr/>
        </p:nvSpPr>
        <p:spPr>
          <a:xfrm>
            <a:off x="3410008" y="841351"/>
            <a:ext cx="4897928" cy="1088390"/>
          </a:xfrm>
          <a:prstGeom prst="rect">
            <a:avLst/>
          </a:prstGeom>
          <a:noFill/>
        </p:spPr>
        <p:txBody>
          <a:bodyPr vert="horz" wrap="none" rtlCol="0" anchor="t">
            <a:no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54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望</a:t>
            </a:r>
            <a:r>
              <a:rPr lang="en-US" altLang="zh-CN" sz="5400" b="1">
                <a:solidFill>
                  <a:schemeClr val="accent5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//</a:t>
            </a:r>
            <a:r>
              <a:rPr lang="zh-CN" altLang="en-US" sz="54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庐山瀑布</a:t>
            </a:r>
            <a:endParaRPr lang="zh-CN" altLang="en-US" sz="5400" b="1">
              <a:solidFill>
                <a:srgbClr val="C99C43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01020" y="1764318"/>
            <a:ext cx="3018617" cy="645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>
                <a:solidFill>
                  <a:srgbClr val="C99C43"/>
                </a:solidFill>
                <a:latin typeface="+mj-ea"/>
                <a:ea typeface="+mj-ea"/>
              </a:rPr>
              <a:t>  </a:t>
            </a:r>
            <a:r>
              <a:rPr lang="zh-CN" altLang="en-US" sz="3200" b="1">
                <a:solidFill>
                  <a:srgbClr val="C99C43"/>
                </a:solidFill>
                <a:latin typeface="+mj-ea"/>
                <a:ea typeface="+mj-ea"/>
              </a:rPr>
              <a:t>唐   李白</a:t>
            </a:r>
            <a:endParaRPr lang="zh-CN" altLang="en-US" sz="3200" b="1">
              <a:ln w="28575" cmpd="sng">
                <a:noFill/>
                <a:prstDash val="solid"/>
              </a:ln>
              <a:solidFill>
                <a:srgbClr val="C99C43"/>
              </a:solidFill>
              <a:effectLst/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19581" y="2538441"/>
            <a:ext cx="5888355" cy="283781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noAutofit/>
          </a:bodyPr>
          <a:lstStyle/>
          <a:p>
            <a:pPr lvl="0" algn="ctr"/>
            <a:r>
              <a:rPr lang="zh-CN" altLang="en-US" sz="48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日照香炉</a:t>
            </a:r>
            <a:r>
              <a:rPr lang="en-US" altLang="zh-CN" sz="4800" b="1">
                <a:solidFill>
                  <a:schemeClr val="accent5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//</a:t>
            </a:r>
            <a:r>
              <a:rPr lang="zh-CN" altLang="en-US" sz="48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生紫烟，</a:t>
            </a:r>
            <a:endParaRPr lang="zh-CN" altLang="en-US" sz="4800" b="1">
              <a:solidFill>
                <a:srgbClr val="C99C43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algn="ctr"/>
            <a:r>
              <a:rPr lang="zh-CN" altLang="en-US" sz="48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遥看瀑布</a:t>
            </a:r>
            <a:r>
              <a:rPr lang="en-US" altLang="zh-CN" sz="4800" b="1">
                <a:solidFill>
                  <a:schemeClr val="accent5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//</a:t>
            </a:r>
            <a:r>
              <a:rPr lang="zh-CN" altLang="en-US" sz="48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挂前川。</a:t>
            </a:r>
            <a:endParaRPr lang="zh-CN" altLang="en-US" sz="4800" b="1">
              <a:solidFill>
                <a:srgbClr val="C99C43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algn="ctr"/>
            <a:r>
              <a:rPr lang="zh-CN" altLang="en-US" sz="48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飞流直下</a:t>
            </a:r>
            <a:r>
              <a:rPr lang="en-US" altLang="zh-CN" sz="4800" b="1">
                <a:solidFill>
                  <a:schemeClr val="accent5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//</a:t>
            </a:r>
            <a:r>
              <a:rPr lang="zh-CN" altLang="en-US" sz="48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三千尺，</a:t>
            </a:r>
            <a:endParaRPr lang="zh-CN" altLang="en-US" sz="4800" b="1">
              <a:solidFill>
                <a:srgbClr val="C99C43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algn="ctr"/>
            <a:r>
              <a:rPr lang="zh-CN" altLang="en-US" sz="48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疑是银河</a:t>
            </a:r>
            <a:r>
              <a:rPr lang="en-US" altLang="zh-CN" sz="4800" b="1">
                <a:solidFill>
                  <a:schemeClr val="accent5">
                    <a:lumMod val="75000"/>
                  </a:schemeClr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//</a:t>
            </a:r>
            <a:r>
              <a:rPr lang="zh-CN" altLang="en-US" sz="4800" b="1">
                <a:solidFill>
                  <a:srgbClr val="C99C43"/>
                </a:solidFill>
                <a:latin typeface="楷体_GB2312" pitchFamily="49" charset="-122"/>
                <a:ea typeface="楷体_GB2312" pitchFamily="49" charset="-122"/>
                <a:sym typeface="+mn-ea"/>
              </a:rPr>
              <a:t>落九天。</a:t>
            </a:r>
            <a:endParaRPr lang="zh-CN" altLang="en-US" sz="4800" b="1">
              <a:solidFill>
                <a:srgbClr val="C99C43"/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7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855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15*sin(rand(0-360)+0)+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5*sin(rand(0-360)+0)+2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" dur="998" fill="hold">
                                          <p:stCondLst>
                                            <p:cond delay="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998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500000" y="50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11" dur="714" fill="hold">
                                          <p:stCondLst>
                                            <p:cond delay="28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-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" dur="714" fill="hold">
                                          <p:stCondLst>
                                            <p:cond delay="28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4088" y="1305618"/>
            <a:ext cx="8773047" cy="4461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  <a:sym typeface="+mn-ea"/>
              </a:rPr>
              <a:t>望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  <a:sym typeface="+mn-ea"/>
              </a:rPr>
              <a:t>庐山瀑布</a:t>
            </a:r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  <a:p>
            <a:pPr algn="l">
              <a:lnSpc>
                <a:spcPct val="120000"/>
              </a:lnSpc>
            </a:pPr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  <a:sym typeface="+mn-ea"/>
              </a:rPr>
              <a:t>（  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  <a:sym typeface="+mn-ea"/>
              </a:rPr>
              <a:t>）（  ）（  ）（  ）生紫烟，</a:t>
            </a:r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  <a:sym typeface="+mn-ea"/>
              </a:rPr>
              <a:t>遥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  <a:sym typeface="+mn-ea"/>
              </a:rPr>
              <a:t>看（ ）（ ）（ ）（ ）（ ）。</a:t>
            </a:r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  <a:sym typeface="+mn-ea"/>
              </a:rPr>
              <a:t>（  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  <a:sym typeface="+mn-ea"/>
              </a:rPr>
              <a:t>）（  ）（  ）（  ）三千尺，</a:t>
            </a:r>
            <a:endParaRPr lang="zh-CN" altLang="en-US" sz="40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000" b="1" dirty="0" smtClean="0">
                <a:latin typeface="楷体_GB2312" pitchFamily="49" charset="-122"/>
                <a:ea typeface="楷体_GB2312" pitchFamily="49" charset="-122"/>
                <a:sym typeface="+mn-ea"/>
              </a:rPr>
              <a:t>（  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  <a:sym typeface="+mn-ea"/>
              </a:rPr>
              <a:t>）（  ）（  ）（  ）落九天。</a:t>
            </a:r>
            <a:endParaRPr lang="zh-CN" altLang="en-US" sz="4000" b="1" dirty="0">
              <a:solidFill>
                <a:schemeClr val="tx2">
                  <a:lumMod val="50000"/>
                </a:schemeClr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2784" y="144376"/>
            <a:ext cx="3080385" cy="7067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钟齐段宁行书" panose="02010800040101010101" pitchFamily="2" charset="-122"/>
                <a:ea typeface="钟齐段宁行书" panose="02010800040101010101" pitchFamily="2" charset="-122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prstClr val="black"/>
                </a:solidFill>
                <a:ea typeface="楷体" panose="02010609060101010101" pitchFamily="49" charset="-122"/>
                <a:sym typeface="+mn-ea"/>
              </a:rPr>
              <a:t>当堂训练</a:t>
            </a:r>
            <a:endParaRPr lang="zh-CN" altLang="en-US" sz="4000"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46553" y="2191211"/>
            <a:ext cx="2534516" cy="476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sym typeface="+mn-ea"/>
              </a:rPr>
              <a:t>唐    </a:t>
            </a:r>
            <a:r>
              <a:rPr lang="zh-CN" altLang="en-US" sz="24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sym typeface="+mn-ea"/>
              </a:rPr>
              <a:t>李白</a:t>
            </a:r>
            <a:endParaRPr lang="zh-CN" altLang="en-US" sz="2400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784" y="144376"/>
            <a:ext cx="3080385" cy="7067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钟齐段宁行书" panose="02010800040101010101" pitchFamily="2" charset="-122"/>
                <a:ea typeface="钟齐段宁行书" panose="02010800040101010101" pitchFamily="2" charset="-122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prstClr val="black"/>
                </a:solidFill>
                <a:ea typeface="楷体" panose="02010609060101010101" pitchFamily="49" charset="-122"/>
                <a:sym typeface="+mn-ea"/>
              </a:rPr>
              <a:t>当堂训练</a:t>
            </a:r>
            <a:endParaRPr lang="zh-CN" altLang="en-US" sz="4000"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5743" y="2549410"/>
            <a:ext cx="9511202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b="1" dirty="0" smtClean="0">
                <a:latin typeface="楷体_GB2312" pitchFamily="49" charset="-122"/>
                <a:ea typeface="楷体_GB2312" pitchFamily="49" charset="-122"/>
                <a:sym typeface="+mn-ea"/>
              </a:rPr>
              <a:t>日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  <a:sym typeface="+mn-ea"/>
              </a:rPr>
              <a:t>照香炉（ ）（ ）（ ），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800" b="1" dirty="0" smtClean="0">
                <a:latin typeface="楷体_GB2312" pitchFamily="49" charset="-122"/>
                <a:ea typeface="楷体_GB2312" pitchFamily="49" charset="-122"/>
                <a:sym typeface="+mn-ea"/>
              </a:rPr>
              <a:t>（   </a:t>
            </a:r>
            <a:r>
              <a:rPr lang="zh-CN" altLang="en-US" sz="4800" b="1" dirty="0">
                <a:latin typeface="楷体_GB2312" pitchFamily="49" charset="-122"/>
                <a:ea typeface="楷体_GB2312" pitchFamily="49" charset="-122"/>
                <a:sym typeface="+mn-ea"/>
              </a:rPr>
              <a:t>）（    ）瀑布挂前川。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800" b="1" dirty="0">
                <a:latin typeface="楷体_GB2312" pitchFamily="49" charset="-122"/>
                <a:ea typeface="楷体_GB2312" pitchFamily="49" charset="-122"/>
                <a:sym typeface="+mn-ea"/>
              </a:rPr>
              <a:t>飞流直下（  ）（  ）（  ），</a:t>
            </a:r>
            <a:endParaRPr lang="zh-CN" altLang="en-US" sz="48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4800" b="1" dirty="0">
                <a:latin typeface="楷体_GB2312" pitchFamily="49" charset="-122"/>
                <a:ea typeface="楷体_GB2312" pitchFamily="49" charset="-122"/>
                <a:sym typeface="+mn-ea"/>
              </a:rPr>
              <a:t>疑是银河（  ）（  ）（  </a:t>
            </a:r>
            <a:r>
              <a:rPr lang="zh-CN" altLang="en-US" sz="4800" b="1" dirty="0" smtClean="0">
                <a:latin typeface="楷体_GB2312" pitchFamily="49" charset="-122"/>
                <a:ea typeface="楷体_GB2312" pitchFamily="49" charset="-122"/>
                <a:sym typeface="+mn-ea"/>
              </a:rPr>
              <a:t>）。</a:t>
            </a:r>
            <a:endParaRPr lang="zh-CN" altLang="en-US" sz="4000" b="1" dirty="0">
              <a:solidFill>
                <a:schemeClr val="tx2">
                  <a:lumMod val="50000"/>
                </a:schemeClr>
              </a:solidFill>
              <a:latin typeface="楷体_GB2312" pitchFamily="49" charset="-122"/>
              <a:ea typeface="楷体_GB2312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70288" y="1973355"/>
            <a:ext cx="2803987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sym typeface="+mn-ea"/>
              </a:rPr>
              <a:t>唐 李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  <a:sym typeface="+mn-ea"/>
              </a:rPr>
              <a:t>白</a:t>
            </a:r>
            <a:endParaRPr lang="zh-CN" altLang="en-US" sz="2800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89221" y="965521"/>
            <a:ext cx="4766123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钟齐段宁行书" panose="02010800040101010101" pitchFamily="2" charset="-122"/>
                <a:ea typeface="钟齐段宁行书" panose="02010800040101010101" pitchFamily="2" charset="-122"/>
              </a:defRPr>
            </a:lvl1pPr>
          </a:lstStyle>
          <a:p>
            <a:pPr algn="ctr"/>
            <a:r>
              <a:rPr lang="zh-CN" altLang="en-US" sz="5400" b="1">
                <a:effectLst/>
              </a:rPr>
              <a:t>望庐山瀑布</a:t>
            </a:r>
            <a:endParaRPr lang="zh-CN" altLang="en-US" sz="5400" b="1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784" y="144376"/>
            <a:ext cx="3080385" cy="7067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钟齐段宁行书" panose="02010800040101010101" pitchFamily="2" charset="-122"/>
                <a:ea typeface="钟齐段宁行书" panose="02010800040101010101" pitchFamily="2" charset="-122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prstClr val="black"/>
                </a:solidFill>
                <a:ea typeface="楷体" panose="02010609060101010101" pitchFamily="49" charset="-122"/>
                <a:sym typeface="+mn-ea"/>
              </a:rPr>
              <a:t>当堂训练</a:t>
            </a:r>
            <a:endParaRPr lang="zh-CN" altLang="en-US" sz="4000"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16719" y="1377604"/>
            <a:ext cx="4599868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钟齐段宁行书" panose="02010800040101010101" pitchFamily="2" charset="-122"/>
                <a:ea typeface="钟齐段宁行书" panose="02010800040101010101" pitchFamily="2" charset="-122"/>
              </a:defRPr>
            </a:lvl1pPr>
          </a:lstStyle>
          <a:p>
            <a:pPr algn="ctr"/>
            <a:r>
              <a:rPr lang="zh-CN" altLang="en-US" sz="5400" b="1" dirty="0">
                <a:effectLst/>
              </a:rPr>
              <a:t>望庐山瀑布</a:t>
            </a:r>
            <a:endParaRPr lang="zh-CN" altLang="en-US" sz="5400" b="1" dirty="0">
              <a:effectLst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02023" y="2781531"/>
            <a:ext cx="3429260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钟齐段宁行书" panose="02010800040101010101" pitchFamily="2" charset="-122"/>
                <a:ea typeface="钟齐段宁行书" panose="02010800040101010101" pitchFamily="2" charset="-122"/>
              </a:defRPr>
            </a:lvl1pPr>
          </a:lstStyle>
          <a:p>
            <a:pPr algn="ctr"/>
            <a:r>
              <a:rPr lang="zh-CN" altLang="en-US" sz="5400" b="1">
                <a:effectLst/>
              </a:rPr>
              <a:t>？</a:t>
            </a:r>
            <a:endParaRPr lang="zh-CN" altLang="en-US" sz="5400" b="1">
              <a:effectLst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12816" y="2163150"/>
            <a:ext cx="218948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00"/>
                </a:solidFill>
                <a:latin typeface="Times New Roman" panose="02020603050405020304" pitchFamily="18" charset="0"/>
                <a:ea typeface="幼圆" panose="02010509060101010101" pitchFamily="49" charset="-122"/>
              </a:rPr>
              <a:t>    </a:t>
            </a:r>
            <a:r>
              <a:rPr lang="zh-CN" altLang="en-US" sz="3600" b="1">
                <a:solidFill>
                  <a:srgbClr val="000000"/>
                </a:solidFill>
                <a:latin typeface="Times New Roman" panose="02020603050405020304" pitchFamily="18" charset="0"/>
                <a:ea typeface="幼圆" panose="02010509060101010101" pitchFamily="49" charset="-122"/>
              </a:rPr>
              <a:t>李白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ea typeface="幼圆" panose="02010509060101010101" pitchFamily="49" charset="-122"/>
            </a:endParaRPr>
          </a:p>
        </p:txBody>
      </p:sp>
      <p:sp>
        <p:nvSpPr>
          <p:cNvPr id="4" name="Text Box 15"/>
          <p:cNvSpPr txBox="1"/>
          <p:nvPr/>
        </p:nvSpPr>
        <p:spPr>
          <a:xfrm>
            <a:off x="3621263" y="2806952"/>
            <a:ext cx="4936003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    </a:t>
            </a:r>
            <a:r>
              <a:rPr lang="zh-CN" altLang="en-US" sz="4000">
                <a:latin typeface="Times New Roman" panose="02020603050405020304" pitchFamily="18" charset="0"/>
              </a:rPr>
              <a:t>西登香炉峰，</a:t>
            </a:r>
            <a:endParaRPr lang="zh-CN" altLang="en-US" sz="4000">
              <a:latin typeface="Times New Roman" panose="02020603050405020304" pitchFamily="18" charset="0"/>
            </a:endParaRPr>
          </a:p>
        </p:txBody>
      </p:sp>
      <p:sp>
        <p:nvSpPr>
          <p:cNvPr id="5" name="Text Box 16"/>
          <p:cNvSpPr txBox="1"/>
          <p:nvPr/>
        </p:nvSpPr>
        <p:spPr>
          <a:xfrm>
            <a:off x="3590474" y="3514838"/>
            <a:ext cx="4434161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    </a:t>
            </a:r>
            <a:r>
              <a:rPr lang="zh-CN" altLang="en-US" sz="4000">
                <a:latin typeface="Times New Roman" panose="02020603050405020304" pitchFamily="18" charset="0"/>
              </a:rPr>
              <a:t>南见瀑布水。</a:t>
            </a:r>
            <a:endParaRPr lang="zh-CN" altLang="en-US" sz="4000">
              <a:latin typeface="Times New Roman" panose="02020603050405020304" pitchFamily="18" charset="0"/>
            </a:endParaRPr>
          </a:p>
        </p:txBody>
      </p:sp>
      <p:sp>
        <p:nvSpPr>
          <p:cNvPr id="6" name="Text Box 17"/>
          <p:cNvSpPr txBox="1"/>
          <p:nvPr/>
        </p:nvSpPr>
        <p:spPr>
          <a:xfrm>
            <a:off x="3590474" y="4199906"/>
            <a:ext cx="4623337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 dirty="0">
                <a:latin typeface="Times New Roman" panose="02020603050405020304" pitchFamily="18" charset="0"/>
              </a:rPr>
              <a:t>     </a:t>
            </a:r>
            <a:r>
              <a:rPr lang="zh-CN" altLang="en-US" sz="4000" dirty="0">
                <a:latin typeface="Times New Roman" panose="02020603050405020304" pitchFamily="18" charset="0"/>
              </a:rPr>
              <a:t>挂流三百丈，</a:t>
            </a:r>
            <a:endParaRPr lang="zh-CN" altLang="en-US" sz="4000" dirty="0">
              <a:latin typeface="Times New Roman" panose="02020603050405020304" pitchFamily="18" charset="0"/>
            </a:endParaRPr>
          </a:p>
        </p:txBody>
      </p:sp>
      <p:sp>
        <p:nvSpPr>
          <p:cNvPr id="7" name="Text Box 18"/>
          <p:cNvSpPr txBox="1"/>
          <p:nvPr/>
        </p:nvSpPr>
        <p:spPr>
          <a:xfrm>
            <a:off x="3495885" y="4958810"/>
            <a:ext cx="5186757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4000">
                <a:latin typeface="Times New Roman" panose="02020603050405020304" pitchFamily="18" charset="0"/>
              </a:rPr>
              <a:t>     </a:t>
            </a:r>
            <a:r>
              <a:rPr lang="zh-CN" altLang="en-US" sz="4000">
                <a:latin typeface="Times New Roman" panose="02020603050405020304" pitchFamily="18" charset="0"/>
              </a:rPr>
              <a:t>喷壑数十里。</a:t>
            </a:r>
            <a:endParaRPr lang="zh-CN" altLang="en-US" sz="4000">
              <a:latin typeface="Times New Roman" panose="02020603050405020304" pitchFamily="18" charset="0"/>
            </a:endParaRPr>
          </a:p>
        </p:txBody>
      </p:sp>
      <p:sp>
        <p:nvSpPr>
          <p:cNvPr id="14" name="Oval 2"/>
          <p:cNvSpPr/>
          <p:nvPr/>
        </p:nvSpPr>
        <p:spPr>
          <a:xfrm>
            <a:off x="3110427" y="955539"/>
            <a:ext cx="5143500" cy="787962"/>
          </a:xfrm>
          <a:prstGeom prst="ellipse">
            <a:avLst/>
          </a:prstGeom>
          <a:solidFill>
            <a:schemeClr val="bg1"/>
          </a:solidFill>
          <a:ln w="9525" cap="flat" cmpd="sng">
            <a:prstDash val="solid"/>
            <a:headEnd type="none" w="med" len="med"/>
            <a:tailEnd type="none" w="med" len="med"/>
          </a:ln>
          <a:scene3d>
            <a:camera prst="legacyObliqueTopRight">
              <a:rot lat="18900000" lon="0" rev="0"/>
            </a:camera>
            <a:lightRig rig="legacyFlat3" dir="l"/>
          </a:scene3d>
          <a:sp3d extrusionH="430200" prstMaterial="legacyMatte">
            <a:bevelT w="13500" h="13500" prst="angle"/>
            <a:bevelB w="13500" h="13500" prst="angle"/>
            <a:extrusionClr>
              <a:srgbClr val="23ED13"/>
            </a:extrusionClr>
          </a:sp3d>
        </p:spPr>
        <p:txBody>
          <a:bodyPr wrap="none" anchor="ctr"/>
          <a:lstStyle/>
          <a:p>
            <a:pPr algn="ctr"/>
            <a:r>
              <a:rPr lang="zh-CN" altLang="en-US" sz="4400">
                <a:solidFill>
                  <a:schemeClr val="hlink"/>
                </a:solidFill>
                <a:latin typeface="Times New Roman" panose="02020603050405020304" pitchFamily="18" charset="0"/>
              </a:rPr>
              <a:t>望庐山瀑布二首</a:t>
            </a:r>
            <a:endParaRPr lang="zh-CN" altLang="en-US" sz="4400">
              <a:solidFill>
                <a:schemeClr val="hlink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5138" y="1629352"/>
            <a:ext cx="9073284" cy="2522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800" spc="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2800" spc="600" dirty="0">
                <a:latin typeface="仿宋" panose="02010609060101010101" pitchFamily="49" charset="-122"/>
                <a:ea typeface="仿宋" panose="02010609060101010101" pitchFamily="49" charset="-122"/>
              </a:rPr>
              <a:t>望庐山瀑布</a:t>
            </a:r>
            <a:r>
              <a:rPr lang="en-US" altLang="zh-CN" sz="2800" spc="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2800" spc="60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这首诗抓住瀑布的动态美，运用比喻、夸张等修辞手法，再现了庐山瀑布的雄壮与美丽。</a:t>
            </a:r>
            <a:endParaRPr lang="zh-CN" altLang="en-US" sz="2800" spc="600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25200" y="123952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2120" y="294125"/>
            <a:ext cx="3054716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钟齐段宁行书" panose="02010800040101010101" pitchFamily="2" charset="-122"/>
                <a:ea typeface="钟齐段宁行书" panose="02010800040101010101" pitchFamily="2" charset="-122"/>
              </a:defRPr>
            </a:lvl1pPr>
          </a:lstStyle>
          <a:p>
            <a:r>
              <a:rPr lang="zh-CN" altLang="en-US" sz="4800" dirty="0">
                <a:effectLst/>
              </a:rPr>
              <a:t>庐山瀑布</a:t>
            </a:r>
            <a:endParaRPr lang="zh-CN" altLang="en-US" sz="4800" dirty="0"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28825" y="1398732"/>
            <a:ext cx="6330083" cy="439158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庐山位于江西省九江市，耸峙于长江中下游平原与鄱阳湖畔，瀑布飞泻。瀑布是庐山的一大奇观。庐山瀑布是由三叠泉瀑布、开先瀑布、石门涧瀑布、黄龙潭和秀峰瀑布、王家坡双瀑和玉帘泉瀑布等组成的庐山瀑布群。被誉为中国最秀丽的十大瀑布之一。</a:t>
            </a:r>
            <a:endParaRPr lang="zh-CN" altLang="en-US" sz="2400" spc="600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46400" y="0"/>
            <a:ext cx="5682774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2120" y="294125"/>
            <a:ext cx="2621280" cy="8299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钟齐段宁行书" panose="02010800040101010101" pitchFamily="2" charset="-122"/>
                <a:ea typeface="钟齐段宁行书" panose="02010800040101010101" pitchFamily="2" charset="-122"/>
              </a:defRPr>
            </a:lvl1pPr>
          </a:lstStyle>
          <a:p>
            <a:r>
              <a:rPr lang="zh-CN" altLang="en-US" sz="4800" dirty="0">
                <a:effectLst/>
              </a:rPr>
              <a:t>诗人简介</a:t>
            </a:r>
            <a:endParaRPr lang="zh-CN" altLang="en-US" sz="4800" dirty="0"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28825" y="1398732"/>
            <a:ext cx="6330083" cy="392992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ym typeface="+mn-ea"/>
              </a:rPr>
              <a:t>李白，字太白，号青莲居士，又号“谪仙</a:t>
            </a:r>
            <a:endParaRPr lang="zh-CN" altLang="en-US" sz="2400" dirty="0"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ym typeface="+mn-ea"/>
              </a:rPr>
              <a:t>人”。是</a:t>
            </a:r>
            <a:r>
              <a:rPr lang="zh-CN" altLang="en-US" sz="4400" b="1" dirty="0">
                <a:latin typeface="华文新魏" panose="02010800040101010101" charset="-122"/>
                <a:ea typeface="华文新魏" panose="02010800040101010101" charset="-122"/>
                <a:sym typeface="+mn-ea"/>
              </a:rPr>
              <a:t>唐</a:t>
            </a:r>
            <a:r>
              <a:rPr lang="zh-CN" altLang="en-US" sz="2400" dirty="0">
                <a:sym typeface="+mn-ea"/>
              </a:rPr>
              <a:t>代伟大的浪漫主义诗人，被</a:t>
            </a:r>
            <a:endParaRPr lang="zh-CN" altLang="en-US" sz="2400" dirty="0"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2400" dirty="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ym typeface="+mn-ea"/>
              </a:rPr>
              <a:t>后人誉为“诗仙”。</a:t>
            </a:r>
            <a:endParaRPr lang="zh-CN" altLang="en-US" sz="2400" dirty="0"/>
          </a:p>
          <a:p>
            <a:pPr algn="dist">
              <a:lnSpc>
                <a:spcPct val="200000"/>
              </a:lnSpc>
            </a:pPr>
            <a:endParaRPr lang="zh-CN" altLang="en-US" sz="2400" spc="600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11730" y="476885"/>
            <a:ext cx="3080385" cy="7067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1500">
                <a:solidFill>
                  <a:schemeClr val="tx2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钟齐段宁行书" panose="02010800040101010101" pitchFamily="2" charset="-122"/>
                <a:ea typeface="钟齐段宁行书" panose="02010800040101010101" pitchFamily="2" charset="-122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prstClr val="black"/>
                </a:solidFill>
                <a:ea typeface="楷体" panose="02010609060101010101" pitchFamily="49" charset="-122"/>
                <a:sym typeface="+mn-ea"/>
              </a:rPr>
              <a:t>我  会  认</a:t>
            </a:r>
            <a:endParaRPr lang="zh-CN" altLang="en-US" sz="4000" dirty="0">
              <a:effectLst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47528" y="2759830"/>
            <a:ext cx="1458306" cy="64633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18000"/>
                  </a:schemeClr>
                </a:solidFill>
              </a14:hiddenFill>
            </a:ext>
          </a:extLst>
        </p:spPr>
        <p:txBody>
          <a:bodyPr vert="horz" wrap="square" rtlCol="0">
            <a:spAutoFit/>
          </a:bodyPr>
          <a:lstStyle/>
          <a:p>
            <a:pPr algn="ctr">
              <a:buNone/>
            </a:pPr>
            <a:r>
              <a:rPr lang="en-US" altLang="zh-CN" sz="3600">
                <a:sym typeface="+mn-ea"/>
              </a:rPr>
              <a:t>lú</a:t>
            </a:r>
            <a:endParaRPr lang="en-US" altLang="zh-CN" sz="3600"/>
          </a:p>
        </p:txBody>
      </p:sp>
      <p:sp>
        <p:nvSpPr>
          <p:cNvPr id="5" name="文本框 4"/>
          <p:cNvSpPr txBox="1"/>
          <p:nvPr/>
        </p:nvSpPr>
        <p:spPr>
          <a:xfrm>
            <a:off x="170872" y="3384550"/>
            <a:ext cx="11850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仿宋" panose="02010609060101010101" pitchFamily="49" charset="-122"/>
                <a:ea typeface="仿宋" panose="02010609060101010101" pitchFamily="49" charset="-122"/>
              </a:rPr>
              <a:t>瀑       布       炉       烟      遥     川</a:t>
            </a:r>
            <a:endParaRPr lang="zh-CN" altLang="en-US" sz="40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82691" y="2781440"/>
            <a:ext cx="1154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+mn-ea"/>
                <a:sym typeface="+mn-ea"/>
              </a:rPr>
              <a:t>yān</a:t>
            </a:r>
            <a:endParaRPr lang="zh-CN" altLang="en-US" sz="3600"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37137" y="2782669"/>
            <a:ext cx="1463964" cy="64633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18000"/>
                  </a:schemeClr>
                </a:solidFill>
              </a14:hiddenFill>
            </a:ext>
          </a:extLst>
        </p:spPr>
        <p:txBody>
          <a:bodyPr vert="horz" wrap="square" rtlCol="0">
            <a:spAutoFit/>
          </a:bodyPr>
          <a:lstStyle/>
          <a:p>
            <a:pPr algn="ctr">
              <a:buNone/>
            </a:pPr>
            <a:r>
              <a:rPr lang="en-US" altLang="zh-CN" sz="3600">
                <a:sym typeface="+mn-ea"/>
              </a:rPr>
              <a:t>bù</a:t>
            </a:r>
            <a:endParaRPr lang="en-US" altLang="zh-CN" sz="3600"/>
          </a:p>
        </p:txBody>
      </p:sp>
      <p:sp>
        <p:nvSpPr>
          <p:cNvPr id="8" name="文本框 7"/>
          <p:cNvSpPr txBox="1"/>
          <p:nvPr/>
        </p:nvSpPr>
        <p:spPr>
          <a:xfrm>
            <a:off x="-193964" y="2782669"/>
            <a:ext cx="1463964" cy="64633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18000"/>
                  </a:schemeClr>
                </a:solidFill>
              </a14:hiddenFill>
            </a:ext>
          </a:extLst>
        </p:spPr>
        <p:txBody>
          <a:bodyPr vert="horz" wrap="square" rtlCol="0">
            <a:spAutoFit/>
          </a:bodyPr>
          <a:lstStyle/>
          <a:p>
            <a:pPr algn="ctr">
              <a:buNone/>
            </a:pPr>
            <a:r>
              <a:rPr lang="en-US" altLang="zh-CN" sz="3600">
                <a:sym typeface="+mn-ea"/>
              </a:rPr>
              <a:t>pù</a:t>
            </a:r>
            <a:endParaRPr lang="en-US" altLang="zh-CN" sz="3600"/>
          </a:p>
        </p:txBody>
      </p:sp>
      <p:sp>
        <p:nvSpPr>
          <p:cNvPr id="9" name="文本框 8"/>
          <p:cNvSpPr txBox="1"/>
          <p:nvPr/>
        </p:nvSpPr>
        <p:spPr>
          <a:xfrm>
            <a:off x="8924636" y="2781440"/>
            <a:ext cx="1154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+mn-ea"/>
                <a:sym typeface="+mn-ea"/>
              </a:rPr>
              <a:t>yáo</a:t>
            </a:r>
            <a:endParaRPr lang="zh-CN" altLang="en-US" sz="3600"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545619" y="2764262"/>
            <a:ext cx="1475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+mn-ea"/>
                <a:sym typeface="+mn-ea"/>
              </a:rPr>
              <a:t>chuān</a:t>
            </a:r>
            <a:endParaRPr lang="zh-CN" altLang="en-US" sz="3600"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7" grpId="0" animBg="1"/>
      <p:bldP spid="8" grpId="0" animBg="1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61545" y="1460211"/>
            <a:ext cx="6037146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800" dirty="0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800" dirty="0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日照香炉生紫烟，</a:t>
            </a:r>
            <a:endParaRPr lang="zh-CN" altLang="en-US" sz="4800" dirty="0">
              <a:solidFill>
                <a:srgbClr val="99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68704" y="2931815"/>
            <a:ext cx="5125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600" dirty="0">
                <a:solidFill>
                  <a:srgbClr val="990000"/>
                </a:solidFill>
                <a:sym typeface="+mn-ea"/>
              </a:rPr>
              <a:t>香炉</a:t>
            </a:r>
            <a:r>
              <a:rPr lang="zh-CN" altLang="en-US" sz="2800" dirty="0">
                <a:solidFill>
                  <a:srgbClr val="990000"/>
                </a:solidFill>
                <a:ea typeface="楷体_GB2312" pitchFamily="49" charset="-122"/>
                <a:sym typeface="+mn-ea"/>
              </a:rPr>
              <a:t>：香炉峰</a:t>
            </a:r>
            <a:endParaRPr lang="en-US" altLang="zh-CN" sz="3600" dirty="0">
              <a:solidFill>
                <a:srgbClr val="99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68703" y="3823450"/>
            <a:ext cx="5125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600" dirty="0">
                <a:solidFill>
                  <a:srgbClr val="990000"/>
                </a:solidFill>
                <a:sym typeface="+mn-ea"/>
              </a:rPr>
              <a:t>生</a:t>
            </a:r>
            <a:r>
              <a:rPr lang="zh-CN" altLang="en-US" sz="2800" dirty="0">
                <a:solidFill>
                  <a:srgbClr val="990000"/>
                </a:solidFill>
                <a:ea typeface="楷体_GB2312" pitchFamily="49" charset="-122"/>
                <a:sym typeface="+mn-ea"/>
              </a:rPr>
              <a:t>：水汽冉冉上升</a:t>
            </a:r>
            <a:endParaRPr lang="en-US" altLang="zh-CN" sz="3600" dirty="0">
              <a:solidFill>
                <a:srgbClr val="990000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61545" y="1460211"/>
            <a:ext cx="633271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800" dirty="0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800" dirty="0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遥看瀑布挂前川。</a:t>
            </a:r>
            <a:endParaRPr lang="zh-CN" altLang="en-US" sz="4800" dirty="0">
              <a:solidFill>
                <a:srgbClr val="99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68704" y="2931815"/>
            <a:ext cx="5125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600" dirty="0">
                <a:solidFill>
                  <a:srgbClr val="990000"/>
                </a:solidFill>
                <a:sym typeface="+mn-ea"/>
              </a:rPr>
              <a:t>遥看</a:t>
            </a:r>
            <a:r>
              <a:rPr lang="zh-CN" altLang="en-US" sz="2800" dirty="0">
                <a:solidFill>
                  <a:srgbClr val="990000"/>
                </a:solidFill>
                <a:ea typeface="楷体_GB2312" pitchFamily="49" charset="-122"/>
                <a:sym typeface="+mn-ea"/>
              </a:rPr>
              <a:t>：远远望去</a:t>
            </a:r>
            <a:endParaRPr lang="en-US" altLang="zh-CN" sz="3600" dirty="0">
              <a:solidFill>
                <a:srgbClr val="990000"/>
              </a:solidFill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705599" y="2287820"/>
            <a:ext cx="1976582" cy="2029235"/>
            <a:chOff x="6705599" y="2287820"/>
            <a:chExt cx="1976582" cy="2029235"/>
          </a:xfrm>
        </p:grpSpPr>
        <p:sp>
          <p:nvSpPr>
            <p:cNvPr id="5" name="文本框 4"/>
            <p:cNvSpPr txBox="1"/>
            <p:nvPr/>
          </p:nvSpPr>
          <p:spPr>
            <a:xfrm>
              <a:off x="6705599" y="3670724"/>
              <a:ext cx="19765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比喻</a:t>
              </a:r>
              <a:endParaRPr lang="zh-CN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7" name="连接符: 曲线 6"/>
            <p:cNvCxnSpPr/>
            <p:nvPr/>
          </p:nvCxnSpPr>
          <p:spPr>
            <a:xfrm rot="16200000" flipH="1">
              <a:off x="6692077" y="2489531"/>
              <a:ext cx="1074216" cy="670793"/>
            </a:xfrm>
            <a:prstGeom prst="curvedConnector3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61545" y="1460211"/>
            <a:ext cx="6692928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4800" dirty="0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4800" dirty="0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飞流直下三千尺，</a:t>
            </a:r>
            <a:endParaRPr lang="zh-CN" altLang="en-US" sz="4800" dirty="0">
              <a:solidFill>
                <a:srgbClr val="99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68704" y="2931815"/>
            <a:ext cx="5125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600" dirty="0">
                <a:solidFill>
                  <a:srgbClr val="990000"/>
                </a:solidFill>
                <a:sym typeface="+mn-ea"/>
              </a:rPr>
              <a:t>飞流</a:t>
            </a:r>
            <a:r>
              <a:rPr lang="zh-CN" altLang="en-US" sz="2800" dirty="0">
                <a:solidFill>
                  <a:srgbClr val="990000"/>
                </a:solidFill>
                <a:ea typeface="楷体_GB2312" pitchFamily="49" charset="-122"/>
                <a:sym typeface="+mn-ea"/>
              </a:rPr>
              <a:t>：凌空而出，喷涌飞泻</a:t>
            </a:r>
            <a:endParaRPr lang="en-US" altLang="zh-CN" sz="3600" dirty="0">
              <a:solidFill>
                <a:srgbClr val="99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68701" y="3896639"/>
            <a:ext cx="5125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600" dirty="0">
                <a:solidFill>
                  <a:srgbClr val="990000"/>
                </a:solidFill>
                <a:sym typeface="+mn-ea"/>
              </a:rPr>
              <a:t>三千尺</a:t>
            </a:r>
            <a:r>
              <a:rPr lang="zh-CN" altLang="en-US" sz="2800" dirty="0">
                <a:solidFill>
                  <a:srgbClr val="990000"/>
                </a:solidFill>
                <a:ea typeface="楷体_GB2312" pitchFamily="49" charset="-122"/>
                <a:sym typeface="+mn-ea"/>
              </a:rPr>
              <a:t>：虚数</a:t>
            </a:r>
            <a:endParaRPr lang="en-US" altLang="zh-CN" sz="3600" dirty="0">
              <a:solidFill>
                <a:srgbClr val="990000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61545" y="1460211"/>
            <a:ext cx="6286528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800" dirty="0">
                <a:solidFill>
                  <a:srgbClr val="990000"/>
                </a:solidFill>
                <a:latin typeface="楷体_GB2312" pitchFamily="49" charset="-122"/>
                <a:ea typeface="楷体_GB2312" pitchFamily="49" charset="-122"/>
              </a:rPr>
              <a:t>疑是银河落九天。</a:t>
            </a:r>
            <a:endParaRPr lang="zh-CN" altLang="en-US" sz="4800" dirty="0">
              <a:solidFill>
                <a:srgbClr val="99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68704" y="2931815"/>
            <a:ext cx="5125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600" dirty="0">
                <a:solidFill>
                  <a:srgbClr val="990000"/>
                </a:solidFill>
                <a:sym typeface="+mn-ea"/>
              </a:rPr>
              <a:t>疑</a:t>
            </a:r>
            <a:r>
              <a:rPr lang="zh-CN" altLang="en-US" sz="2800" dirty="0">
                <a:solidFill>
                  <a:srgbClr val="990000"/>
                </a:solidFill>
                <a:ea typeface="楷体_GB2312" pitchFamily="49" charset="-122"/>
                <a:sym typeface="+mn-ea"/>
              </a:rPr>
              <a:t>：怀疑，疑心</a:t>
            </a:r>
            <a:endParaRPr lang="en-US" altLang="zh-CN" sz="3600" dirty="0">
              <a:solidFill>
                <a:srgbClr val="99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68704" y="4021706"/>
            <a:ext cx="5125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3600" dirty="0">
                <a:solidFill>
                  <a:srgbClr val="990000"/>
                </a:solidFill>
                <a:sym typeface="+mn-ea"/>
              </a:rPr>
              <a:t>九天</a:t>
            </a:r>
            <a:r>
              <a:rPr lang="zh-CN" altLang="en-US" sz="2800" dirty="0">
                <a:solidFill>
                  <a:srgbClr val="990000"/>
                </a:solidFill>
                <a:ea typeface="楷体_GB2312" pitchFamily="49" charset="-122"/>
                <a:sym typeface="+mn-ea"/>
              </a:rPr>
              <a:t>：极高处（九重、九霄）</a:t>
            </a:r>
            <a:endParaRPr lang="en-US" altLang="zh-CN" sz="3600" dirty="0">
              <a:solidFill>
                <a:srgbClr val="990000"/>
              </a:solidFill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705599" y="2287820"/>
            <a:ext cx="1976582" cy="2029235"/>
            <a:chOff x="6705599" y="2287820"/>
            <a:chExt cx="1976582" cy="2029235"/>
          </a:xfrm>
        </p:grpSpPr>
        <p:sp>
          <p:nvSpPr>
            <p:cNvPr id="6" name="文本框 5"/>
            <p:cNvSpPr txBox="1"/>
            <p:nvPr/>
          </p:nvSpPr>
          <p:spPr>
            <a:xfrm>
              <a:off x="6705599" y="3670724"/>
              <a:ext cx="19765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夸张</a:t>
              </a:r>
              <a:endParaRPr lang="zh-CN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7" name="连接符: 曲线 6"/>
            <p:cNvCxnSpPr/>
            <p:nvPr/>
          </p:nvCxnSpPr>
          <p:spPr>
            <a:xfrm rot="16200000" flipH="1">
              <a:off x="6692077" y="2489531"/>
              <a:ext cx="1074216" cy="670793"/>
            </a:xfrm>
            <a:prstGeom prst="curvedConnector3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725</Words>
  <Application>WPS 演示</Application>
  <PresentationFormat>自定义</PresentationFormat>
  <Paragraphs>119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4" baseType="lpstr">
      <vt:lpstr>Arial</vt:lpstr>
      <vt:lpstr>宋体</vt:lpstr>
      <vt:lpstr>Wingdings</vt:lpstr>
      <vt:lpstr>仿宋</vt:lpstr>
      <vt:lpstr>微软雅黑</vt:lpstr>
      <vt:lpstr>钟齐段宁行书</vt:lpstr>
      <vt:lpstr>华文新魏</vt:lpstr>
      <vt:lpstr>楷体</vt:lpstr>
      <vt:lpstr>楷体_GB2312</vt:lpstr>
      <vt:lpstr>新宋体</vt:lpstr>
      <vt:lpstr>Times New Roman</vt:lpstr>
      <vt:lpstr>幼圆</vt:lpstr>
      <vt:lpstr>Arial</vt:lpstr>
      <vt:lpstr>Arial Unicode MS</vt:lpstr>
      <vt:lpstr>等线</vt:lpstr>
      <vt:lpstr>Calibri</vt:lpstr>
      <vt:lpstr>等线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2022-08-24T20:59:00Z</cp:lastPrinted>
  <dcterms:created xsi:type="dcterms:W3CDTF">2022-08-24T20:59:00Z</dcterms:created>
  <dcterms:modified xsi:type="dcterms:W3CDTF">2023-10-21T06:31:19Z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6B739A61890C48CBBB69B9BB78482A24_12</vt:lpwstr>
  </property>
  <property fmtid="{D5CDD505-2E9C-101B-9397-08002B2CF9AE}" pid="3" name="KSOProductBuildVer">
    <vt:lpwstr>2052-12.1.0.15712</vt:lpwstr>
  </property>
</Properties>
</file>