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23"/>
  </p:notesMasterIdLst>
  <p:sldIdLst>
    <p:sldId id="497" r:id="rId4"/>
    <p:sldId id="498" r:id="rId5"/>
    <p:sldId id="499" r:id="rId6"/>
    <p:sldId id="480" r:id="rId7"/>
    <p:sldId id="481" r:id="rId8"/>
    <p:sldId id="500" r:id="rId9"/>
    <p:sldId id="482" r:id="rId10"/>
    <p:sldId id="483" r:id="rId11"/>
    <p:sldId id="502" r:id="rId12"/>
    <p:sldId id="484" r:id="rId13"/>
    <p:sldId id="485" r:id="rId14"/>
    <p:sldId id="486" r:id="rId15"/>
    <p:sldId id="487" r:id="rId16"/>
    <p:sldId id="488" r:id="rId17"/>
    <p:sldId id="489" r:id="rId18"/>
    <p:sldId id="490" r:id="rId19"/>
    <p:sldId id="491" r:id="rId20"/>
    <p:sldId id="492" r:id="rId21"/>
    <p:sldId id="493" r:id="rId22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2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10" d="100"/>
          <a:sy n="110" d="100"/>
        </p:scale>
        <p:origin x="-594" y="-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tags" Target="tags/tag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AAD33C-6692-4548-B87E-B36FFE910A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710C5F-03B5-4A68-A624-D5049ABA25A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DE3F-CB03-4006-B9D7-FE45F88157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EC1F-03F3-42CF-B6CF-15BA1231F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DE3F-CB03-4006-B9D7-FE45F88157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EC1F-03F3-42CF-B6CF-15BA1231F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DE3F-CB03-4006-B9D7-FE45F88157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EC1F-03F3-42CF-B6CF-15BA1231F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DE3F-CB03-4006-B9D7-FE45F88157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EC1F-03F3-42CF-B6CF-15BA1231F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DE3F-CB03-4006-B9D7-FE45F88157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EC1F-03F3-42CF-B6CF-15BA1231F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DE3F-CB03-4006-B9D7-FE45F88157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EC1F-03F3-42CF-B6CF-15BA1231F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DE3F-CB03-4006-B9D7-FE45F88157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EC1F-03F3-42CF-B6CF-15BA1231F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DE3F-CB03-4006-B9D7-FE45F88157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EC1F-03F3-42CF-B6CF-15BA1231F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DE3F-CB03-4006-B9D7-FE45F88157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EC1F-03F3-42CF-B6CF-15BA1231F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DE3F-CB03-4006-B9D7-FE45F88157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EC1F-03F3-42CF-B6CF-15BA1231F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DE3F-CB03-4006-B9D7-FE45F88157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EC1F-03F3-42CF-B6CF-15BA1231F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DE3F-CB03-4006-B9D7-FE45F88157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EC1F-03F3-42CF-B6CF-15BA1231F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DE3F-CB03-4006-B9D7-FE45F88157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EC1F-03F3-42CF-B6CF-15BA1231F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DE3F-CB03-4006-B9D7-FE45F88157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EC1F-03F3-42CF-B6CF-15BA1231F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DE3F-CB03-4006-B9D7-FE45F88157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EC1F-03F3-42CF-B6CF-15BA1231F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DE3F-CB03-4006-B9D7-FE45F88157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EC1F-03F3-42CF-B6CF-15BA1231F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DE3F-CB03-4006-B9D7-FE45F88157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EC1F-03F3-42CF-B6CF-15BA1231F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DE3F-CB03-4006-B9D7-FE45F88157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EC1F-03F3-42CF-B6CF-15BA1231F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DE3F-CB03-4006-B9D7-FE45F88157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EC1F-03F3-42CF-B6CF-15BA1231F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DE3F-CB03-4006-B9D7-FE45F88157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EC1F-03F3-42CF-B6CF-15BA1231F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DE3F-CB03-4006-B9D7-FE45F88157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EC1F-03F3-42CF-B6CF-15BA1231F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DE3F-CB03-4006-B9D7-FE45F88157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3EC1F-03F3-42CF-B6CF-15BA1231F6A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3DE3F-CB03-4006-B9D7-FE45F88157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3EC1F-03F3-42CF-B6CF-15BA1231F6A2}" type="slidenum">
              <a:rPr lang="zh-CN" altLang="en-US" smtClean="0"/>
            </a:fld>
            <a:endParaRPr lang="zh-CN" altLang="en-US"/>
          </a:p>
        </p:txBody>
      </p:sp>
      <p:sp>
        <p:nvSpPr>
          <p:cNvPr id="21" name="圆角矩形 20"/>
          <p:cNvSpPr/>
          <p:nvPr userDrawn="1"/>
        </p:nvSpPr>
        <p:spPr>
          <a:xfrm>
            <a:off x="114034" y="115529"/>
            <a:ext cx="11963931" cy="6626942"/>
          </a:xfrm>
          <a:prstGeom prst="roundRect">
            <a:avLst>
              <a:gd name="adj" fmla="val 1830"/>
            </a:avLst>
          </a:prstGeom>
          <a:noFill/>
          <a:ln w="38100">
            <a:solidFill>
              <a:srgbClr val="F6C7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3DE3F-CB03-4006-B9D7-FE45F881570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3EC1F-03F3-42CF-B6CF-15BA1231F6A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2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>
          <a:xfrm>
            <a:off x="114034" y="115529"/>
            <a:ext cx="11963931" cy="6626942"/>
          </a:xfrm>
          <a:prstGeom prst="roundRect">
            <a:avLst>
              <a:gd name="adj" fmla="val 1830"/>
            </a:avLst>
          </a:prstGeom>
          <a:noFill/>
          <a:ln w="38100">
            <a:solidFill>
              <a:srgbClr val="F6C7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088095" y="-140282"/>
            <a:ext cx="4980719" cy="498071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6262450" y="2758290"/>
            <a:ext cx="5063565" cy="39669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808991" y="4375926"/>
            <a:ext cx="1675086" cy="89337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503358" y="4251178"/>
            <a:ext cx="1071445" cy="571437"/>
          </a:xfrm>
          <a:prstGeom prst="rect">
            <a:avLst/>
          </a:prstGeom>
        </p:spPr>
      </p:pic>
      <p:sp>
        <p:nvSpPr>
          <p:cNvPr id="35" name="文本框 66"/>
          <p:cNvSpPr txBox="1">
            <a:spLocks noChangeArrowheads="1"/>
          </p:cNvSpPr>
          <p:nvPr/>
        </p:nvSpPr>
        <p:spPr bwMode="auto">
          <a:xfrm>
            <a:off x="419577" y="2285732"/>
            <a:ext cx="6083938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kumimoji="1" lang="zh-CN" altLang="en-US" sz="9600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登鹳雀楼 </a:t>
            </a:r>
            <a:endParaRPr kumimoji="1" lang="zh-CN" altLang="en-US" sz="96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363471" y="1469742"/>
            <a:ext cx="4196147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2800" spc="225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  <a:sym typeface="+mn-lt"/>
              </a:rPr>
              <a:t>[</a:t>
            </a:r>
            <a:r>
              <a:rPr lang="zh-CN" altLang="en-US" sz="2800" spc="225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  <a:sym typeface="+mn-lt"/>
              </a:rPr>
              <a:t>二</a:t>
            </a:r>
            <a:r>
              <a:rPr lang="zh-CN" altLang="zh-CN" sz="2800" spc="225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  <a:sym typeface="+mn-lt"/>
              </a:rPr>
              <a:t>年级</a:t>
            </a:r>
            <a:r>
              <a:rPr lang="zh-CN" altLang="en-US" sz="2800" spc="225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  <a:sym typeface="+mn-lt"/>
              </a:rPr>
              <a:t>上</a:t>
            </a:r>
            <a:r>
              <a:rPr lang="zh-CN" altLang="zh-CN" sz="2800" spc="225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  <a:sym typeface="+mn-lt"/>
              </a:rPr>
              <a:t>册</a:t>
            </a:r>
            <a:r>
              <a:rPr lang="en-US" altLang="zh-CN" sz="2800" spc="225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  <a:sym typeface="+mn-lt"/>
              </a:rPr>
              <a:t> </a:t>
            </a:r>
            <a:r>
              <a:rPr lang="zh-CN" altLang="en-US" sz="2800" spc="225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  <a:sym typeface="+mn-lt"/>
              </a:rPr>
              <a:t>部编版</a:t>
            </a:r>
            <a:r>
              <a:rPr lang="en-US" altLang="zh-CN" sz="2800" b="1" spc="225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ea"/>
                <a:sym typeface="+mn-lt"/>
              </a:rPr>
              <a:t>]</a:t>
            </a:r>
            <a:endParaRPr lang="zh-CN" altLang="en-US" sz="2800" spc="225" dirty="0">
              <a:solidFill>
                <a:schemeClr val="bg1"/>
              </a:solidFill>
              <a:latin typeface="华文楷体" panose="02010600040101010101" pitchFamily="2" charset="-122"/>
              <a:ea typeface="华文楷体" panose="02010600040101010101" pitchFamily="2" charset="-122"/>
              <a:cs typeface="+mn-ea"/>
              <a:sym typeface="+mn-lt"/>
            </a:endParaRPr>
          </a:p>
        </p:txBody>
      </p:sp>
      <p:sp>
        <p:nvSpPr>
          <p:cNvPr id="10" name="矩形: 圆角 1"/>
          <p:cNvSpPr/>
          <p:nvPr/>
        </p:nvSpPr>
        <p:spPr>
          <a:xfrm>
            <a:off x="1230758" y="4288534"/>
            <a:ext cx="2063933" cy="37702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/>
          </a:p>
        </p:txBody>
      </p:sp>
      <p:sp>
        <p:nvSpPr>
          <p:cNvPr id="23" name="矩形: 圆角 22"/>
          <p:cNvSpPr/>
          <p:nvPr/>
        </p:nvSpPr>
        <p:spPr>
          <a:xfrm>
            <a:off x="3591631" y="4288534"/>
            <a:ext cx="1866308" cy="37702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097281" y="530898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spc="600" dirty="0">
                <a:solidFill>
                  <a:srgbClr val="FF7229"/>
                </a:solidFill>
                <a:latin typeface="汉标西红市首字体" panose="02010601030101010101" pitchFamily="2" charset="-122"/>
                <a:ea typeface="汉标西红市首字体" panose="02010601030101010101" pitchFamily="2" charset="-122"/>
                <a:cs typeface="+mn-ea"/>
                <a:sym typeface="+mn-lt"/>
              </a:rPr>
              <a:t>字词积累</a:t>
            </a:r>
            <a:endParaRPr lang="zh-CN" altLang="en-US" sz="3200" spc="600" dirty="0">
              <a:solidFill>
                <a:srgbClr val="FF7229"/>
              </a:solidFill>
              <a:latin typeface="汉标西红市首字体" panose="02010601030101010101" pitchFamily="2" charset="-122"/>
              <a:ea typeface="汉标西红市首字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97281" y="2012888"/>
            <a:ext cx="7959727" cy="3235561"/>
            <a:chOff x="3973182" y="1881996"/>
            <a:chExt cx="7959727" cy="3235561"/>
          </a:xfrm>
        </p:grpSpPr>
        <p:sp>
          <p:nvSpPr>
            <p:cNvPr id="9" name="Rectangle 2"/>
            <p:cNvSpPr>
              <a:spLocks noChangeArrowheads="1"/>
            </p:cNvSpPr>
            <p:nvPr/>
          </p:nvSpPr>
          <p:spPr bwMode="auto">
            <a:xfrm>
              <a:off x="5452734" y="1881996"/>
              <a:ext cx="175577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dēng</a:t>
              </a:r>
              <a:endPara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" name="Rectangle 3"/>
            <p:cNvSpPr>
              <a:spLocks noChangeArrowheads="1"/>
            </p:cNvSpPr>
            <p:nvPr/>
          </p:nvSpPr>
          <p:spPr bwMode="auto">
            <a:xfrm>
              <a:off x="5452732" y="2560084"/>
              <a:ext cx="48910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zh-CN" sz="28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登</a:t>
              </a:r>
              <a:endParaRPr lang="zh-CN" altLang="zh-CN" sz="28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Text Box 4"/>
            <p:cNvSpPr txBox="1">
              <a:spLocks noChangeArrowheads="1"/>
            </p:cNvSpPr>
            <p:nvPr/>
          </p:nvSpPr>
          <p:spPr bwMode="auto">
            <a:xfrm>
              <a:off x="3973183" y="2594885"/>
              <a:ext cx="129698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生字</a:t>
              </a:r>
              <a:endParaRPr lang="zh-CN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3973182" y="1907884"/>
              <a:ext cx="187166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拼音</a:t>
              </a:r>
              <a:endParaRPr lang="zh-CN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Text Box 8"/>
            <p:cNvSpPr txBox="1">
              <a:spLocks noChangeArrowheads="1"/>
            </p:cNvSpPr>
            <p:nvPr/>
          </p:nvSpPr>
          <p:spPr bwMode="auto">
            <a:xfrm>
              <a:off x="3973183" y="3281888"/>
              <a:ext cx="122396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结构</a:t>
              </a:r>
              <a:endParaRPr lang="zh-CN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" name="Text Box 9"/>
            <p:cNvSpPr txBox="1">
              <a:spLocks noChangeArrowheads="1"/>
            </p:cNvSpPr>
            <p:nvPr/>
          </p:nvSpPr>
          <p:spPr bwMode="auto">
            <a:xfrm>
              <a:off x="3973183" y="3968889"/>
              <a:ext cx="129698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2400" b="1" ker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字义</a:t>
              </a:r>
              <a:endParaRPr lang="zh-CN" altLang="zh-CN" sz="2400" b="1" ker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3973183" y="4655892"/>
              <a:ext cx="122396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2400" b="1" ker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组词</a:t>
              </a:r>
              <a:endParaRPr lang="zh-CN" altLang="zh-CN" sz="2400" b="1" ker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" name="Text Box 11"/>
            <p:cNvSpPr txBox="1">
              <a:spLocks noChangeArrowheads="1"/>
            </p:cNvSpPr>
            <p:nvPr/>
          </p:nvSpPr>
          <p:spPr bwMode="auto">
            <a:xfrm>
              <a:off x="5452732" y="3299723"/>
              <a:ext cx="360045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上下结构</a:t>
              </a:r>
              <a:endPara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Text Box 12"/>
            <p:cNvSpPr txBox="1">
              <a:spLocks noChangeArrowheads="1"/>
            </p:cNvSpPr>
            <p:nvPr/>
          </p:nvSpPr>
          <p:spPr bwMode="auto">
            <a:xfrm>
              <a:off x="5452734" y="3977808"/>
              <a:ext cx="648017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(人)由低处到高处(多指步行)。</a:t>
              </a:r>
              <a:endPara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" name="Text Box 13"/>
            <p:cNvSpPr txBox="1">
              <a:spLocks noChangeArrowheads="1"/>
            </p:cNvSpPr>
            <p:nvPr/>
          </p:nvSpPr>
          <p:spPr bwMode="auto">
            <a:xfrm>
              <a:off x="5452732" y="4655892"/>
              <a:ext cx="590232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登山   登陆    登高</a:t>
              </a:r>
              <a:endPara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Text Box 14"/>
            <p:cNvSpPr txBox="1">
              <a:spLocks noChangeArrowheads="1"/>
            </p:cNvSpPr>
            <p:nvPr/>
          </p:nvSpPr>
          <p:spPr bwMode="auto">
            <a:xfrm>
              <a:off x="6460796" y="2287109"/>
              <a:ext cx="2592387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→</a:t>
              </a:r>
              <a:r>
                <a:rPr lang="en-US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 </a:t>
              </a:r>
              <a:r>
                <a:rPr lang="zh-CN" altLang="zh-CN" sz="4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癶</a:t>
              </a:r>
              <a:r>
                <a:rPr lang="zh-CN" altLang="zh-CN" sz="20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+豆</a:t>
              </a:r>
              <a:endParaRPr lang="zh-CN" altLang="zh-CN" sz="20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6818609" y="1383843"/>
            <a:ext cx="3693607" cy="4075471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097281" y="530898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spc="600" dirty="0">
                <a:solidFill>
                  <a:srgbClr val="FF7229"/>
                </a:solidFill>
                <a:latin typeface="汉标西红市首字体" panose="02010601030101010101" pitchFamily="2" charset="-122"/>
                <a:ea typeface="汉标西红市首字体" panose="02010601030101010101" pitchFamily="2" charset="-122"/>
                <a:cs typeface="+mn-ea"/>
                <a:sym typeface="+mn-lt"/>
              </a:rPr>
              <a:t>字词积累</a:t>
            </a:r>
            <a:endParaRPr lang="zh-CN" altLang="en-US" sz="3200" spc="600" dirty="0">
              <a:solidFill>
                <a:srgbClr val="FF7229"/>
              </a:solidFill>
              <a:latin typeface="汉标西红市首字体" panose="02010601030101010101" pitchFamily="2" charset="-122"/>
              <a:ea typeface="汉标西红市首字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736545" y="2092605"/>
            <a:ext cx="5851774" cy="3197250"/>
            <a:chOff x="4598625" y="1990035"/>
            <a:chExt cx="5851774" cy="3197250"/>
          </a:xfrm>
        </p:grpSpPr>
        <p:sp>
          <p:nvSpPr>
            <p:cNvPr id="21" name="Rectangle 2"/>
            <p:cNvSpPr>
              <a:spLocks noChangeArrowheads="1"/>
            </p:cNvSpPr>
            <p:nvPr/>
          </p:nvSpPr>
          <p:spPr bwMode="auto">
            <a:xfrm>
              <a:off x="5882913" y="1990035"/>
              <a:ext cx="194468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guàn</a:t>
              </a:r>
              <a:endPara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Rectangle 3"/>
            <p:cNvSpPr>
              <a:spLocks noChangeArrowheads="1"/>
            </p:cNvSpPr>
            <p:nvPr/>
          </p:nvSpPr>
          <p:spPr bwMode="auto">
            <a:xfrm>
              <a:off x="5922472" y="2685269"/>
              <a:ext cx="49244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鹳</a:t>
              </a:r>
              <a:endPara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3" name="Text Box 4"/>
            <p:cNvSpPr txBox="1">
              <a:spLocks noChangeArrowheads="1"/>
            </p:cNvSpPr>
            <p:nvPr/>
          </p:nvSpPr>
          <p:spPr bwMode="auto">
            <a:xfrm>
              <a:off x="5882641" y="3275279"/>
              <a:ext cx="216058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左右结构</a:t>
              </a:r>
              <a:endPara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Text Box 5"/>
            <p:cNvSpPr txBox="1">
              <a:spLocks noChangeArrowheads="1"/>
            </p:cNvSpPr>
            <p:nvPr/>
          </p:nvSpPr>
          <p:spPr bwMode="auto">
            <a:xfrm>
              <a:off x="5827163" y="3988100"/>
              <a:ext cx="462323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像白鹤，嘴长</a:t>
              </a:r>
              <a:r>
                <a:rPr lang="zh-CN" altLang="zh-CN" sz="2400" ker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直，顶</a:t>
              </a:r>
              <a:r>
                <a:rPr lang="zh-CN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不红。</a:t>
              </a:r>
              <a:endPara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5" name="Text Box 6"/>
            <p:cNvSpPr txBox="1">
              <a:spLocks noChangeArrowheads="1"/>
            </p:cNvSpPr>
            <p:nvPr/>
          </p:nvSpPr>
          <p:spPr bwMode="auto">
            <a:xfrm>
              <a:off x="5827163" y="4725620"/>
              <a:ext cx="367347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白鹳   鹳雀  </a:t>
              </a:r>
              <a:endPara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26" name="Group 9"/>
            <p:cNvGrpSpPr/>
            <p:nvPr/>
          </p:nvGrpSpPr>
          <p:grpSpPr bwMode="auto">
            <a:xfrm>
              <a:off x="4598625" y="1990726"/>
              <a:ext cx="1871663" cy="3124200"/>
              <a:chOff x="808" y="300"/>
              <a:chExt cx="1179" cy="1968"/>
            </a:xfrm>
          </p:grpSpPr>
          <p:sp>
            <p:nvSpPr>
              <p:cNvPr id="27" name="Text Box 10"/>
              <p:cNvSpPr txBox="1">
                <a:spLocks noChangeArrowheads="1"/>
              </p:cNvSpPr>
              <p:nvPr/>
            </p:nvSpPr>
            <p:spPr bwMode="auto">
              <a:xfrm>
                <a:off x="808" y="300"/>
                <a:ext cx="1179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zh-CN" altLang="zh-CN" sz="2400" b="1" kern="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拼音</a:t>
                </a:r>
                <a:endParaRPr lang="zh-CN" altLang="zh-CN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8" name="Text Box 11"/>
              <p:cNvSpPr txBox="1">
                <a:spLocks noChangeArrowheads="1"/>
              </p:cNvSpPr>
              <p:nvPr/>
            </p:nvSpPr>
            <p:spPr bwMode="auto">
              <a:xfrm>
                <a:off x="808" y="719"/>
                <a:ext cx="817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zh-CN" altLang="zh-CN" sz="2400" b="1" kern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生字</a:t>
                </a:r>
                <a:endParaRPr lang="zh-CN" altLang="zh-CN" sz="2400" b="1" ker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29" name="Text Box 12"/>
              <p:cNvSpPr txBox="1">
                <a:spLocks noChangeArrowheads="1"/>
              </p:cNvSpPr>
              <p:nvPr/>
            </p:nvSpPr>
            <p:spPr bwMode="auto">
              <a:xfrm>
                <a:off x="808" y="1139"/>
                <a:ext cx="771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zh-CN" altLang="zh-CN" sz="2400" b="1" kern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结构</a:t>
                </a:r>
                <a:endParaRPr lang="zh-CN" altLang="zh-CN" sz="2400" b="1" ker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0" name="Text Box 13"/>
              <p:cNvSpPr txBox="1">
                <a:spLocks noChangeArrowheads="1"/>
              </p:cNvSpPr>
              <p:nvPr/>
            </p:nvSpPr>
            <p:spPr bwMode="auto">
              <a:xfrm>
                <a:off x="808" y="1558"/>
                <a:ext cx="817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zh-CN" altLang="zh-CN" sz="2400" b="1" kern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字义</a:t>
                </a:r>
                <a:endParaRPr lang="zh-CN" altLang="zh-CN" sz="2400" b="1" ker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1" name="Text Box 14"/>
              <p:cNvSpPr txBox="1">
                <a:spLocks noChangeArrowheads="1"/>
              </p:cNvSpPr>
              <p:nvPr/>
            </p:nvSpPr>
            <p:spPr bwMode="auto">
              <a:xfrm>
                <a:off x="808" y="1977"/>
                <a:ext cx="771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zh-CN" altLang="zh-CN" sz="2400" b="1" kern="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组词</a:t>
                </a:r>
                <a:endParaRPr lang="zh-CN" altLang="zh-CN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272520" y="1971464"/>
            <a:ext cx="3007804" cy="3759755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097281" y="530898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spc="600" dirty="0">
                <a:solidFill>
                  <a:srgbClr val="FF7229"/>
                </a:solidFill>
                <a:latin typeface="汉标西红市首字体" panose="02010601030101010101" pitchFamily="2" charset="-122"/>
                <a:ea typeface="汉标西红市首字体" panose="02010601030101010101" pitchFamily="2" charset="-122"/>
                <a:cs typeface="+mn-ea"/>
                <a:sym typeface="+mn-lt"/>
              </a:rPr>
              <a:t>字词积累</a:t>
            </a:r>
            <a:endParaRPr lang="zh-CN" altLang="en-US" sz="3200" spc="600" dirty="0">
              <a:solidFill>
                <a:srgbClr val="FF7229"/>
              </a:solidFill>
              <a:latin typeface="汉标西红市首字体" panose="02010601030101010101" pitchFamily="2" charset="-122"/>
              <a:ea typeface="汉标西红市首字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212858" y="2146198"/>
            <a:ext cx="8452011" cy="3066695"/>
            <a:chOff x="3539498" y="2049679"/>
            <a:chExt cx="8452011" cy="3066695"/>
          </a:xfrm>
        </p:grpSpPr>
        <p:grpSp>
          <p:nvGrpSpPr>
            <p:cNvPr id="22" name="Group 3"/>
            <p:cNvGrpSpPr/>
            <p:nvPr/>
          </p:nvGrpSpPr>
          <p:grpSpPr bwMode="auto">
            <a:xfrm>
              <a:off x="3539498" y="2052499"/>
              <a:ext cx="1871663" cy="3063875"/>
              <a:chOff x="453" y="300"/>
              <a:chExt cx="1179" cy="1930"/>
            </a:xfrm>
          </p:grpSpPr>
          <p:sp>
            <p:nvSpPr>
              <p:cNvPr id="29" name="Text Box 4"/>
              <p:cNvSpPr txBox="1">
                <a:spLocks noChangeArrowheads="1"/>
              </p:cNvSpPr>
              <p:nvPr/>
            </p:nvSpPr>
            <p:spPr bwMode="auto">
              <a:xfrm>
                <a:off x="453" y="300"/>
                <a:ext cx="1179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zh-CN" altLang="zh-CN" sz="2400" b="1" kern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拼音</a:t>
                </a:r>
                <a:endParaRPr lang="zh-CN" altLang="zh-CN" sz="2400" b="1" ker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0" name="Text Box 5"/>
              <p:cNvSpPr txBox="1">
                <a:spLocks noChangeArrowheads="1"/>
              </p:cNvSpPr>
              <p:nvPr/>
            </p:nvSpPr>
            <p:spPr bwMode="auto">
              <a:xfrm>
                <a:off x="453" y="710"/>
                <a:ext cx="817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zh-CN" altLang="zh-CN" sz="2400" b="1" kern="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生字</a:t>
                </a:r>
                <a:endParaRPr lang="zh-CN" altLang="zh-CN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1" name="Text Box 6"/>
              <p:cNvSpPr txBox="1">
                <a:spLocks noChangeArrowheads="1"/>
              </p:cNvSpPr>
              <p:nvPr/>
            </p:nvSpPr>
            <p:spPr bwMode="auto">
              <a:xfrm>
                <a:off x="453" y="1119"/>
                <a:ext cx="771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zh-CN" altLang="zh-CN" sz="2400" b="1" kern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结构</a:t>
                </a:r>
                <a:endParaRPr lang="zh-CN" altLang="zh-CN" sz="2400" b="1" ker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2" name="Text Box 7"/>
              <p:cNvSpPr txBox="1">
                <a:spLocks noChangeArrowheads="1"/>
              </p:cNvSpPr>
              <p:nvPr/>
            </p:nvSpPr>
            <p:spPr bwMode="auto">
              <a:xfrm>
                <a:off x="453" y="1529"/>
                <a:ext cx="817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zh-CN" altLang="zh-CN" sz="2400" b="1" kern="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字义</a:t>
                </a:r>
                <a:endParaRPr lang="zh-CN" altLang="zh-CN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3" name="Text Box 8"/>
              <p:cNvSpPr txBox="1">
                <a:spLocks noChangeArrowheads="1"/>
              </p:cNvSpPr>
              <p:nvPr/>
            </p:nvSpPr>
            <p:spPr bwMode="auto">
              <a:xfrm>
                <a:off x="453" y="1939"/>
                <a:ext cx="771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zh-CN" altLang="zh-CN" sz="2400" b="1" kern="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组词</a:t>
                </a:r>
                <a:endParaRPr lang="zh-CN" altLang="zh-CN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23" name="Rectangle 9"/>
            <p:cNvSpPr>
              <a:spLocks noChangeArrowheads="1"/>
            </p:cNvSpPr>
            <p:nvPr/>
          </p:nvSpPr>
          <p:spPr bwMode="auto">
            <a:xfrm>
              <a:off x="4841852" y="2049679"/>
              <a:ext cx="76815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què</a:t>
              </a:r>
              <a:endPara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Rectangle 10"/>
            <p:cNvSpPr>
              <a:spLocks noChangeArrowheads="1"/>
            </p:cNvSpPr>
            <p:nvPr/>
          </p:nvSpPr>
          <p:spPr bwMode="auto">
            <a:xfrm>
              <a:off x="4841851" y="2700861"/>
              <a:ext cx="49244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雀</a:t>
              </a:r>
              <a:endPara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5" name="Text Box 11"/>
            <p:cNvSpPr txBox="1">
              <a:spLocks noChangeArrowheads="1"/>
            </p:cNvSpPr>
            <p:nvPr/>
          </p:nvSpPr>
          <p:spPr bwMode="auto">
            <a:xfrm>
              <a:off x="4841851" y="3352044"/>
              <a:ext cx="259238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2400" ker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上下结构</a:t>
              </a:r>
              <a:endParaRPr lang="zh-CN" altLang="zh-CN" sz="2400" ker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Text Box 12"/>
            <p:cNvSpPr txBox="1">
              <a:spLocks noChangeArrowheads="1"/>
            </p:cNvSpPr>
            <p:nvPr/>
          </p:nvSpPr>
          <p:spPr bwMode="auto">
            <a:xfrm>
              <a:off x="4841851" y="4003228"/>
              <a:ext cx="597535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体形较小的鸟类。</a:t>
              </a:r>
              <a:endPara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Text Box 13"/>
            <p:cNvSpPr txBox="1">
              <a:spLocks noChangeArrowheads="1"/>
            </p:cNvSpPr>
            <p:nvPr/>
          </p:nvSpPr>
          <p:spPr bwMode="auto">
            <a:xfrm>
              <a:off x="4841852" y="4654412"/>
              <a:ext cx="583247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麻雀   山雀  孔雀</a:t>
              </a:r>
              <a:endPara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8" name="Text Box 14"/>
            <p:cNvSpPr txBox="1">
              <a:spLocks noChangeArrowheads="1"/>
            </p:cNvSpPr>
            <p:nvPr/>
          </p:nvSpPr>
          <p:spPr bwMode="auto">
            <a:xfrm>
              <a:off x="5751046" y="2700860"/>
              <a:ext cx="624046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2400" ker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→小+隹(“隹”指短尾的鸟。)</a:t>
              </a:r>
              <a:endParaRPr lang="zh-CN" altLang="zh-CN" sz="2400" ker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114645" y="1452669"/>
            <a:ext cx="3007804" cy="3759755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097281" y="530898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spc="600" dirty="0">
                <a:solidFill>
                  <a:srgbClr val="FF7229"/>
                </a:solidFill>
                <a:latin typeface="汉标西红市首字体" panose="02010601030101010101" pitchFamily="2" charset="-122"/>
                <a:ea typeface="汉标西红市首字体" panose="02010601030101010101" pitchFamily="2" charset="-122"/>
                <a:cs typeface="+mn-ea"/>
                <a:sym typeface="+mn-lt"/>
              </a:rPr>
              <a:t>字词积累</a:t>
            </a:r>
            <a:endParaRPr lang="zh-CN" altLang="en-US" sz="3200" spc="600" dirty="0">
              <a:solidFill>
                <a:srgbClr val="FF7229"/>
              </a:solidFill>
              <a:latin typeface="汉标西红市首字体" panose="02010601030101010101" pitchFamily="2" charset="-122"/>
              <a:ea typeface="汉标西红市首字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70785" y="2471990"/>
            <a:ext cx="7809309" cy="2940051"/>
            <a:chOff x="3102150" y="2033447"/>
            <a:chExt cx="7809309" cy="2940051"/>
          </a:xfrm>
        </p:grpSpPr>
        <p:sp>
          <p:nvSpPr>
            <p:cNvPr id="9" name="Text Box 2"/>
            <p:cNvSpPr txBox="1">
              <a:spLocks noChangeArrowheads="1"/>
            </p:cNvSpPr>
            <p:nvPr/>
          </p:nvSpPr>
          <p:spPr bwMode="auto">
            <a:xfrm>
              <a:off x="7210599" y="3071970"/>
              <a:ext cx="6477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endParaRPr lang="zh-CN" altLang="zh-CN" sz="2400" b="1" ker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10" name="Group 3"/>
            <p:cNvGrpSpPr/>
            <p:nvPr/>
          </p:nvGrpSpPr>
          <p:grpSpPr bwMode="auto">
            <a:xfrm>
              <a:off x="3102150" y="2033447"/>
              <a:ext cx="1871663" cy="2940051"/>
              <a:chOff x="331" y="300"/>
              <a:chExt cx="1179" cy="1852"/>
            </a:xfrm>
          </p:grpSpPr>
          <p:sp>
            <p:nvSpPr>
              <p:cNvPr id="11" name="Text Box 4"/>
              <p:cNvSpPr txBox="1">
                <a:spLocks noChangeArrowheads="1"/>
              </p:cNvSpPr>
              <p:nvPr/>
            </p:nvSpPr>
            <p:spPr bwMode="auto">
              <a:xfrm>
                <a:off x="331" y="300"/>
                <a:ext cx="1179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zh-CN" altLang="zh-CN" sz="2400" b="1" kern="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拼音</a:t>
                </a:r>
                <a:endParaRPr lang="zh-CN" altLang="zh-CN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2" name="Text Box 5"/>
              <p:cNvSpPr txBox="1">
                <a:spLocks noChangeArrowheads="1"/>
              </p:cNvSpPr>
              <p:nvPr/>
            </p:nvSpPr>
            <p:spPr bwMode="auto">
              <a:xfrm>
                <a:off x="331" y="690"/>
                <a:ext cx="817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zh-CN" altLang="zh-CN" sz="2400" b="1" kern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生字</a:t>
                </a:r>
                <a:endParaRPr lang="zh-CN" altLang="zh-CN" sz="2400" b="1" ker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3" name="Text Box 6"/>
              <p:cNvSpPr txBox="1">
                <a:spLocks noChangeArrowheads="1"/>
              </p:cNvSpPr>
              <p:nvPr/>
            </p:nvSpPr>
            <p:spPr bwMode="auto">
              <a:xfrm>
                <a:off x="331" y="1081"/>
                <a:ext cx="771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zh-CN" altLang="zh-CN" sz="2400" b="1" kern="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结构</a:t>
                </a:r>
                <a:endParaRPr lang="zh-CN" altLang="zh-CN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4" name="Text Box 7"/>
              <p:cNvSpPr txBox="1">
                <a:spLocks noChangeArrowheads="1"/>
              </p:cNvSpPr>
              <p:nvPr/>
            </p:nvSpPr>
            <p:spPr bwMode="auto">
              <a:xfrm>
                <a:off x="331" y="1471"/>
                <a:ext cx="817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zh-CN" altLang="zh-CN" sz="2400" b="1" kern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字义</a:t>
                </a:r>
                <a:endParaRPr lang="zh-CN" altLang="zh-CN" sz="2400" b="1" ker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5" name="Text Box 8"/>
              <p:cNvSpPr txBox="1">
                <a:spLocks noChangeArrowheads="1"/>
              </p:cNvSpPr>
              <p:nvPr/>
            </p:nvSpPr>
            <p:spPr bwMode="auto">
              <a:xfrm>
                <a:off x="331" y="1861"/>
                <a:ext cx="771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r>
                  <a:rPr lang="zh-CN" altLang="zh-CN" sz="2400" b="1" kern="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组词</a:t>
                </a:r>
                <a:endParaRPr lang="zh-CN" altLang="zh-CN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16" name="Rectangle 9"/>
            <p:cNvSpPr>
              <a:spLocks noChangeArrowheads="1"/>
            </p:cNvSpPr>
            <p:nvPr/>
          </p:nvSpPr>
          <p:spPr bwMode="auto">
            <a:xfrm>
              <a:off x="4502721" y="2035415"/>
              <a:ext cx="108108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</a:t>
              </a:r>
              <a:r>
                <a:rPr lang="zh-CN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yī</a:t>
              </a:r>
              <a:endPara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Rectangle 10"/>
            <p:cNvSpPr>
              <a:spLocks noChangeArrowheads="1"/>
            </p:cNvSpPr>
            <p:nvPr/>
          </p:nvSpPr>
          <p:spPr bwMode="auto">
            <a:xfrm>
              <a:off x="4502721" y="2654444"/>
              <a:ext cx="49244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依</a:t>
              </a:r>
              <a:endPara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" name="Text Box 11"/>
            <p:cNvSpPr txBox="1">
              <a:spLocks noChangeArrowheads="1"/>
            </p:cNvSpPr>
            <p:nvPr/>
          </p:nvSpPr>
          <p:spPr bwMode="auto">
            <a:xfrm>
              <a:off x="4502722" y="3273475"/>
              <a:ext cx="259238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2400" kern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左右结构</a:t>
              </a:r>
              <a:endParaRPr lang="zh-CN" altLang="zh-CN" sz="2400" kern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Text Box 12"/>
            <p:cNvSpPr txBox="1">
              <a:spLocks noChangeArrowheads="1"/>
            </p:cNvSpPr>
            <p:nvPr/>
          </p:nvSpPr>
          <p:spPr bwMode="auto">
            <a:xfrm>
              <a:off x="4502722" y="3892504"/>
              <a:ext cx="597535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靠着。</a:t>
              </a:r>
              <a:endPara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Text Box 13"/>
            <p:cNvSpPr txBox="1">
              <a:spLocks noChangeArrowheads="1"/>
            </p:cNvSpPr>
            <p:nvPr/>
          </p:nvSpPr>
          <p:spPr bwMode="auto">
            <a:xfrm>
              <a:off x="4502722" y="4511536"/>
              <a:ext cx="640873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依靠   依照</a:t>
              </a:r>
              <a:endPara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1" name="Text Box 14"/>
            <p:cNvSpPr txBox="1">
              <a:spLocks noChangeArrowheads="1"/>
            </p:cNvSpPr>
            <p:nvPr/>
          </p:nvSpPr>
          <p:spPr bwMode="auto">
            <a:xfrm>
              <a:off x="5186934" y="2652573"/>
              <a:ext cx="572452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zh-CN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→亻+衣</a:t>
              </a:r>
              <a:r>
                <a:rPr lang="en-US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 </a:t>
              </a:r>
              <a:r>
                <a:rPr lang="zh-CN" altLang="zh-CN" sz="24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(人要依靠衣服遮羞取暖)</a:t>
              </a:r>
              <a:endPara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email"/>
          <a:srcRect l="25117" t="11923" r="30834" b="35870"/>
          <a:stretch>
            <a:fillRect/>
          </a:stretch>
        </p:blipFill>
        <p:spPr>
          <a:xfrm>
            <a:off x="7727315" y="2272030"/>
            <a:ext cx="3071495" cy="3567430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097281" y="530898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spc="600" dirty="0">
                <a:solidFill>
                  <a:srgbClr val="FF7229"/>
                </a:solidFill>
                <a:latin typeface="汉标西红市首字体" panose="02010601030101010101" pitchFamily="2" charset="-122"/>
                <a:ea typeface="汉标西红市首字体" panose="02010601030101010101" pitchFamily="2" charset="-122"/>
                <a:cs typeface="+mn-ea"/>
                <a:sym typeface="+mn-lt"/>
              </a:rPr>
              <a:t>字词积累</a:t>
            </a:r>
            <a:endParaRPr lang="zh-CN" altLang="en-US" sz="3200" spc="600" dirty="0">
              <a:solidFill>
                <a:srgbClr val="FF7229"/>
              </a:solidFill>
              <a:latin typeface="汉标西红市首字体" panose="02010601030101010101" pitchFamily="2" charset="-122"/>
              <a:ea typeface="汉标西红市首字体" panose="02010601030101010101" pitchFamily="2" charset="-122"/>
              <a:cs typeface="+mn-ea"/>
              <a:sym typeface="+mn-lt"/>
            </a:endParaRPr>
          </a:p>
        </p:txBody>
      </p:sp>
      <p:graphicFrame>
        <p:nvGraphicFramePr>
          <p:cNvPr id="23" name="Group 6"/>
          <p:cNvGraphicFramePr>
            <a:graphicFrameLocks noGrp="1"/>
          </p:cNvGraphicFramePr>
          <p:nvPr/>
        </p:nvGraphicFramePr>
        <p:xfrm>
          <a:off x="1306568" y="2189007"/>
          <a:ext cx="1711325" cy="1498600"/>
        </p:xfrm>
        <a:graphic>
          <a:graphicData uri="http://schemas.openxmlformats.org/drawingml/2006/table">
            <a:tbl>
              <a:tblPr/>
              <a:tblGrid>
                <a:gridCol w="835025"/>
                <a:gridCol w="876300"/>
              </a:tblGrid>
              <a:tr h="749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" name="矩形 12"/>
          <p:cNvSpPr>
            <a:spLocks noChangeArrowheads="1"/>
          </p:cNvSpPr>
          <p:nvPr/>
        </p:nvSpPr>
        <p:spPr bwMode="auto">
          <a:xfrm>
            <a:off x="1456408" y="2174114"/>
            <a:ext cx="135731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9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雀</a:t>
            </a:r>
            <a:endParaRPr lang="zh-CN" altLang="en-US" sz="9600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aphicFrame>
        <p:nvGraphicFramePr>
          <p:cNvPr id="25" name="Group 18"/>
          <p:cNvGraphicFramePr>
            <a:graphicFrameLocks noGrp="1"/>
          </p:cNvGraphicFramePr>
          <p:nvPr/>
        </p:nvGraphicFramePr>
        <p:xfrm>
          <a:off x="3822596" y="2183755"/>
          <a:ext cx="1711325" cy="1498600"/>
        </p:xfrm>
        <a:graphic>
          <a:graphicData uri="http://schemas.openxmlformats.org/drawingml/2006/table">
            <a:tbl>
              <a:tblPr/>
              <a:tblGrid>
                <a:gridCol w="835025"/>
                <a:gridCol w="876300"/>
              </a:tblGrid>
              <a:tr h="749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" name="矩形 12"/>
          <p:cNvSpPr>
            <a:spLocks noChangeArrowheads="1"/>
          </p:cNvSpPr>
          <p:nvPr/>
        </p:nvSpPr>
        <p:spPr bwMode="auto">
          <a:xfrm>
            <a:off x="3974204" y="2198042"/>
            <a:ext cx="135731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9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楼</a:t>
            </a:r>
            <a:endParaRPr lang="zh-CN" altLang="en-US" sz="9600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aphicFrame>
        <p:nvGraphicFramePr>
          <p:cNvPr id="27" name="Group 30"/>
          <p:cNvGraphicFramePr>
            <a:graphicFrameLocks noGrp="1"/>
          </p:cNvGraphicFramePr>
          <p:nvPr/>
        </p:nvGraphicFramePr>
        <p:xfrm>
          <a:off x="6335208" y="2174113"/>
          <a:ext cx="1711325" cy="1498600"/>
        </p:xfrm>
        <a:graphic>
          <a:graphicData uri="http://schemas.openxmlformats.org/drawingml/2006/table">
            <a:tbl>
              <a:tblPr/>
              <a:tblGrid>
                <a:gridCol w="835025"/>
                <a:gridCol w="876300"/>
              </a:tblGrid>
              <a:tr h="749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" name="矩形 12"/>
          <p:cNvSpPr>
            <a:spLocks noChangeArrowheads="1"/>
          </p:cNvSpPr>
          <p:nvPr/>
        </p:nvSpPr>
        <p:spPr bwMode="auto">
          <a:xfrm>
            <a:off x="6510628" y="2174114"/>
            <a:ext cx="135731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9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依</a:t>
            </a:r>
            <a:endParaRPr lang="zh-CN" altLang="en-US" sz="9600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aphicFrame>
        <p:nvGraphicFramePr>
          <p:cNvPr id="29" name="Group 42"/>
          <p:cNvGraphicFramePr>
            <a:graphicFrameLocks noGrp="1"/>
          </p:cNvGraphicFramePr>
          <p:nvPr/>
        </p:nvGraphicFramePr>
        <p:xfrm>
          <a:off x="8781947" y="2162324"/>
          <a:ext cx="1711325" cy="1498600"/>
        </p:xfrm>
        <a:graphic>
          <a:graphicData uri="http://schemas.openxmlformats.org/drawingml/2006/table">
            <a:tbl>
              <a:tblPr/>
              <a:tblGrid>
                <a:gridCol w="835025"/>
                <a:gridCol w="876300"/>
              </a:tblGrid>
              <a:tr h="749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" name="矩形 12"/>
          <p:cNvSpPr>
            <a:spLocks noChangeArrowheads="1"/>
          </p:cNvSpPr>
          <p:nvPr/>
        </p:nvSpPr>
        <p:spPr bwMode="auto">
          <a:xfrm>
            <a:off x="8958953" y="2126606"/>
            <a:ext cx="135731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9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入</a:t>
            </a:r>
            <a:endParaRPr lang="zh-CN" altLang="en-US" sz="9600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aphicFrame>
        <p:nvGraphicFramePr>
          <p:cNvPr id="31" name="Group 54"/>
          <p:cNvGraphicFramePr>
            <a:graphicFrameLocks noGrp="1"/>
          </p:cNvGraphicFramePr>
          <p:nvPr/>
        </p:nvGraphicFramePr>
        <p:xfrm>
          <a:off x="1313554" y="4346091"/>
          <a:ext cx="1711325" cy="1498600"/>
        </p:xfrm>
        <a:graphic>
          <a:graphicData uri="http://schemas.openxmlformats.org/drawingml/2006/table">
            <a:tbl>
              <a:tblPr/>
              <a:tblGrid>
                <a:gridCol w="835025"/>
                <a:gridCol w="876300"/>
              </a:tblGrid>
              <a:tr h="749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" name="矩形 12"/>
          <p:cNvSpPr>
            <a:spLocks noChangeArrowheads="1"/>
          </p:cNvSpPr>
          <p:nvPr/>
        </p:nvSpPr>
        <p:spPr bwMode="auto">
          <a:xfrm>
            <a:off x="1465160" y="4322162"/>
            <a:ext cx="135731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9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欲</a:t>
            </a:r>
            <a:endParaRPr lang="zh-CN" altLang="en-US" sz="9600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aphicFrame>
        <p:nvGraphicFramePr>
          <p:cNvPr id="33" name="Group 66"/>
          <p:cNvGraphicFramePr>
            <a:graphicFrameLocks noGrp="1"/>
          </p:cNvGraphicFramePr>
          <p:nvPr/>
        </p:nvGraphicFramePr>
        <p:xfrm>
          <a:off x="8781947" y="4388953"/>
          <a:ext cx="1711325" cy="1498600"/>
        </p:xfrm>
        <a:graphic>
          <a:graphicData uri="http://schemas.openxmlformats.org/drawingml/2006/table">
            <a:tbl>
              <a:tblPr/>
              <a:tblGrid>
                <a:gridCol w="835025"/>
                <a:gridCol w="876300"/>
              </a:tblGrid>
              <a:tr h="749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" name="矩形 12"/>
          <p:cNvSpPr>
            <a:spLocks noChangeArrowheads="1"/>
          </p:cNvSpPr>
          <p:nvPr/>
        </p:nvSpPr>
        <p:spPr bwMode="auto">
          <a:xfrm>
            <a:off x="8954984" y="4317517"/>
            <a:ext cx="135731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9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穷</a:t>
            </a:r>
            <a:endParaRPr lang="zh-CN" altLang="en-US" sz="9600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aphicFrame>
        <p:nvGraphicFramePr>
          <p:cNvPr id="35" name="Group 130"/>
          <p:cNvGraphicFramePr>
            <a:graphicFrameLocks noGrp="1"/>
          </p:cNvGraphicFramePr>
          <p:nvPr/>
        </p:nvGraphicFramePr>
        <p:xfrm>
          <a:off x="3822597" y="4317516"/>
          <a:ext cx="1655762" cy="1498600"/>
        </p:xfrm>
        <a:graphic>
          <a:graphicData uri="http://schemas.openxmlformats.org/drawingml/2006/table">
            <a:tbl>
              <a:tblPr/>
              <a:tblGrid>
                <a:gridCol w="779463"/>
                <a:gridCol w="876299"/>
              </a:tblGrid>
              <a:tr h="749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" name="矩形 12"/>
          <p:cNvSpPr>
            <a:spLocks noChangeArrowheads="1"/>
          </p:cNvSpPr>
          <p:nvPr/>
        </p:nvSpPr>
        <p:spPr bwMode="auto">
          <a:xfrm>
            <a:off x="3971821" y="4288941"/>
            <a:ext cx="135731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9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</a:t>
            </a:r>
            <a:endParaRPr lang="zh-CN" altLang="en-US" sz="9600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aphicFrame>
        <p:nvGraphicFramePr>
          <p:cNvPr id="37" name="Group 131"/>
          <p:cNvGraphicFramePr>
            <a:graphicFrameLocks noGrp="1"/>
          </p:cNvGraphicFramePr>
          <p:nvPr/>
        </p:nvGraphicFramePr>
        <p:xfrm>
          <a:off x="6328467" y="4379311"/>
          <a:ext cx="1728787" cy="1498600"/>
        </p:xfrm>
        <a:graphic>
          <a:graphicData uri="http://schemas.openxmlformats.org/drawingml/2006/table">
            <a:tbl>
              <a:tblPr/>
              <a:tblGrid>
                <a:gridCol w="852488"/>
                <a:gridCol w="876299"/>
              </a:tblGrid>
              <a:tr h="749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" name="矩形 12"/>
          <p:cNvSpPr>
            <a:spLocks noChangeArrowheads="1"/>
          </p:cNvSpPr>
          <p:nvPr/>
        </p:nvSpPr>
        <p:spPr bwMode="auto">
          <a:xfrm>
            <a:off x="6518967" y="4307874"/>
            <a:ext cx="135731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96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更</a:t>
            </a:r>
            <a:endParaRPr lang="zh-CN" altLang="en-US" sz="9600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478631" y="1301441"/>
            <a:ext cx="86820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注意生字的每一笔在田字格里的位置。</a:t>
            </a:r>
            <a:endParaRPr lang="zh-CN" altLang="en-US" sz="2400" b="1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5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5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15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250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35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4500"/>
                            </p:stCondLst>
                            <p:childTnLst>
                              <p:par>
                                <p:cTn id="9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5500"/>
                            </p:stCondLst>
                            <p:childTnLst>
                              <p:par>
                                <p:cTn id="9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28" grpId="0"/>
      <p:bldP spid="30" grpId="0"/>
      <p:bldP spid="32" grpId="0"/>
      <p:bldP spid="34" grpId="0"/>
      <p:bldP spid="36" grpId="0"/>
      <p:bldP spid="38" grpId="0"/>
      <p:bldP spid="3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097282" y="530898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spc="600" dirty="0">
                <a:solidFill>
                  <a:srgbClr val="FF7229"/>
                </a:solidFill>
                <a:latin typeface="汉标西红市首字体" panose="02010601030101010101" pitchFamily="2" charset="-122"/>
                <a:ea typeface="汉标西红市首字体" panose="02010601030101010101" pitchFamily="2" charset="-122"/>
                <a:cs typeface="+mn-ea"/>
                <a:sym typeface="+mn-lt"/>
              </a:rPr>
              <a:t>诗歌讲解</a:t>
            </a:r>
            <a:endParaRPr lang="zh-CN" altLang="en-US" sz="3200" spc="600" dirty="0">
              <a:solidFill>
                <a:srgbClr val="FF7229"/>
              </a:solidFill>
              <a:latin typeface="汉标西红市首字体" panose="02010601030101010101" pitchFamily="2" charset="-122"/>
              <a:ea typeface="汉标西红市首字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40" name="Rectangle 2"/>
          <p:cNvSpPr txBox="1">
            <a:spLocks noChangeArrowheads="1"/>
          </p:cNvSpPr>
          <p:nvPr/>
        </p:nvSpPr>
        <p:spPr bwMode="auto">
          <a:xfrm>
            <a:off x="1236345" y="1705510"/>
            <a:ext cx="4176713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 marL="449580" indent="-44958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449580" indent="-449580" algn="r" eaLnBrk="1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defRPr/>
            </a:pPr>
            <a:r>
              <a: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登上鹳雀楼，诗人看到了什么?</a:t>
            </a:r>
            <a:endParaRPr lang="zh-CN" altLang="zh-CN" sz="2400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Rectangle 4"/>
          <p:cNvSpPr>
            <a:spLocks noChangeArrowheads="1"/>
          </p:cNvSpPr>
          <p:nvPr/>
        </p:nvSpPr>
        <p:spPr bwMode="auto">
          <a:xfrm>
            <a:off x="1236346" y="2207572"/>
            <a:ext cx="4176713" cy="3166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20000"/>
              </a:spcBef>
              <a:defRPr/>
            </a:pPr>
            <a:r>
              <a: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远处</a:t>
            </a:r>
            <a:r>
              <a:rPr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</a:t>
            </a:r>
            <a:r>
              <a: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endParaRPr lang="zh-CN" altLang="zh-CN" sz="2400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  <a:spcBef>
                <a:spcPct val="20000"/>
              </a:spcBef>
              <a:defRPr/>
            </a:pPr>
            <a:r>
              <a: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太阳</a:t>
            </a:r>
            <a:r>
              <a:rPr lang="zh-CN" altLang="zh-CN" sz="2400" u="sng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           </a:t>
            </a:r>
            <a:r>
              <a: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</a:t>
            </a:r>
            <a:endParaRPr lang="zh-CN" altLang="zh-CN" sz="2400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  <a:spcBef>
                <a:spcPct val="20000"/>
              </a:spcBef>
              <a:defRPr/>
            </a:pPr>
            <a:r>
              <a: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楼下 </a:t>
            </a:r>
            <a:r>
              <a:rPr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</a:t>
            </a:r>
            <a:r>
              <a: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</a:t>
            </a:r>
            <a:endParaRPr lang="zh-CN" altLang="zh-CN" sz="2400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  <a:spcBef>
                <a:spcPct val="20000"/>
              </a:spcBef>
              <a:defRPr/>
            </a:pPr>
            <a:r>
              <a: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黄河</a:t>
            </a:r>
            <a:r>
              <a:rPr lang="zh-CN" altLang="zh-CN" sz="2400" u="sng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           </a:t>
            </a:r>
            <a:r>
              <a:rPr lang="zh-CN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。 </a:t>
            </a:r>
            <a:endParaRPr lang="zh-CN" altLang="zh-CN" sz="2400" b="1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6640091" y="1499870"/>
            <a:ext cx="3693607" cy="4075471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49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75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449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097281" y="530898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spc="600" dirty="0">
                <a:solidFill>
                  <a:srgbClr val="FF7229"/>
                </a:solidFill>
                <a:latin typeface="汉标西红市首字体" panose="02010601030101010101" pitchFamily="2" charset="-122"/>
                <a:ea typeface="汉标西红市首字体" panose="02010601030101010101" pitchFamily="2" charset="-122"/>
                <a:cs typeface="+mn-ea"/>
                <a:sym typeface="+mn-lt"/>
              </a:rPr>
              <a:t>字词积累</a:t>
            </a:r>
            <a:endParaRPr lang="zh-CN" altLang="en-US" sz="3200" spc="600" dirty="0">
              <a:solidFill>
                <a:srgbClr val="FF7229"/>
              </a:solidFill>
              <a:latin typeface="汉标西红市首字体" panose="02010601030101010101" pitchFamily="2" charset="-122"/>
              <a:ea typeface="汉标西红市首字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65760" y="270306"/>
            <a:ext cx="640080" cy="753035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2198544" y="1351133"/>
            <a:ext cx="8286755" cy="4700153"/>
            <a:chOff x="4146724" y="1271758"/>
            <a:chExt cx="8286755" cy="4700153"/>
          </a:xfrm>
        </p:grpSpPr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4146728" y="1271758"/>
              <a:ext cx="8286751" cy="565604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defRPr/>
              </a:pPr>
              <a:r>
                <a:rPr lang="zh-CN" altLang="en-US" sz="28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白       日       依       山       尽，</a:t>
              </a:r>
              <a:endParaRPr lang="zh-CN" altLang="en-US" sz="28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>
              <a:off x="4146726" y="2617031"/>
              <a:ext cx="8286751" cy="565604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defRPr/>
              </a:pPr>
              <a:r>
                <a:rPr lang="zh-CN" altLang="en-US" sz="28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黄       河       入       海       流。</a:t>
              </a:r>
              <a:endParaRPr lang="zh-CN" altLang="en-US" sz="28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146727" y="1965287"/>
              <a:ext cx="6094070" cy="369332"/>
            </a:xfrm>
            <a:prstGeom prst="rect">
              <a:avLst/>
            </a:prstGeom>
            <a:solidFill>
              <a:srgbClr val="FF7229"/>
            </a:solidFill>
          </p:spPr>
          <p:txBody>
            <a:bodyPr wrap="square">
              <a:spAutoFit/>
            </a:bodyPr>
            <a:lstStyle/>
            <a:p>
              <a:pPr algn="dist" eaLnBrk="0" hangingPunct="0">
                <a:defRPr/>
              </a:pPr>
              <a:r>
                <a:rPr lang="zh-CN" altLang="en-US" kern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傍晚的太阳靠着中条山落下去了</a:t>
              </a:r>
              <a:endParaRPr lang="zh-CN" altLang="en-US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146726" y="3339276"/>
              <a:ext cx="7539632" cy="369332"/>
            </a:xfrm>
            <a:prstGeom prst="rect">
              <a:avLst/>
            </a:prstGeom>
            <a:solidFill>
              <a:srgbClr val="FF7229"/>
            </a:solidFill>
          </p:spPr>
          <p:txBody>
            <a:bodyPr wrap="square">
              <a:spAutoFit/>
            </a:bodyPr>
            <a:lstStyle/>
            <a:p>
              <a:pPr algn="dist" eaLnBrk="0" hangingPunct="0">
                <a:defRPr/>
              </a:pPr>
              <a:r>
                <a:rPr lang="zh-CN" altLang="en-US" kern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滔滔黄河水滚滚流入大海调整顺序</a:t>
              </a:r>
              <a:r>
                <a:rPr lang="en-US" altLang="zh-CN" kern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——“</a:t>
              </a:r>
              <a:r>
                <a:rPr lang="zh-CN" altLang="en-US" kern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入海流”就是“流入海”。</a:t>
              </a:r>
              <a:endParaRPr lang="zh-CN" altLang="en-US" kern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Text Box 7"/>
            <p:cNvSpPr txBox="1">
              <a:spLocks noChangeArrowheads="1"/>
            </p:cNvSpPr>
            <p:nvPr/>
          </p:nvSpPr>
          <p:spPr bwMode="auto">
            <a:xfrm>
              <a:off x="4146725" y="3854107"/>
              <a:ext cx="8286751" cy="576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defRPr/>
              </a:pPr>
              <a:r>
                <a:rPr lang="zh-CN" altLang="en-US" sz="28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欲       穷       千      里       目，</a:t>
              </a:r>
              <a:endParaRPr lang="zh-CN" altLang="en-US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1" name="Text Box 7"/>
            <p:cNvSpPr txBox="1">
              <a:spLocks noChangeArrowheads="1"/>
            </p:cNvSpPr>
            <p:nvPr/>
          </p:nvSpPr>
          <p:spPr bwMode="auto">
            <a:xfrm>
              <a:off x="4146724" y="4872243"/>
              <a:ext cx="8286751" cy="576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defRPr/>
              </a:pPr>
              <a:r>
                <a:rPr lang="zh-CN" altLang="en-US" sz="2800" kern="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更       上       一       层       楼。</a:t>
              </a:r>
              <a:endParaRPr lang="zh-CN" altLang="en-US" sz="28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146726" y="4430162"/>
              <a:ext cx="7539632" cy="369332"/>
            </a:xfrm>
            <a:prstGeom prst="rect">
              <a:avLst/>
            </a:prstGeom>
            <a:solidFill>
              <a:srgbClr val="FF7229"/>
            </a:solidFill>
          </p:spPr>
          <p:txBody>
            <a:bodyPr wrap="square">
              <a:spAutoFit/>
            </a:bodyPr>
            <a:lstStyle/>
            <a:p>
              <a:pPr algn="dist" eaLnBrk="0" hangingPunct="0">
                <a:defRPr/>
              </a:pPr>
              <a:r>
                <a:rPr lang="zh-CN" altLang="en-US" sz="18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想要全部看到想要看到千里之外的全部景色</a:t>
              </a:r>
              <a:endParaRPr lang="zh-CN" altLang="en-US" sz="18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146726" y="5571801"/>
              <a:ext cx="4907849" cy="400110"/>
            </a:xfrm>
            <a:prstGeom prst="rect">
              <a:avLst/>
            </a:prstGeom>
            <a:solidFill>
              <a:srgbClr val="FF7229"/>
            </a:solidFill>
          </p:spPr>
          <p:txBody>
            <a:bodyPr wrap="square">
              <a:spAutoFit/>
            </a:bodyPr>
            <a:lstStyle/>
            <a:p>
              <a:pPr algn="dist" eaLnBrk="0" hangingPunct="0">
                <a:defRPr/>
              </a:pPr>
              <a:r>
                <a:rPr lang="zh-CN" altLang="en-US" sz="20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就要再登上一层楼</a:t>
              </a:r>
              <a:endParaRPr lang="zh-CN" altLang="en-US" sz="20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3840" y="223520"/>
            <a:ext cx="11684000" cy="6410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97281" y="530898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spc="600" dirty="0">
                <a:solidFill>
                  <a:srgbClr val="FF7229"/>
                </a:solidFill>
                <a:latin typeface="汉标西红市首字体" panose="02010601030101010101" pitchFamily="2" charset="-122"/>
                <a:ea typeface="汉标西红市首字体" panose="02010601030101010101" pitchFamily="2" charset="-122"/>
                <a:cs typeface="+mn-ea"/>
                <a:sym typeface="+mn-lt"/>
              </a:rPr>
              <a:t>朗诵诗歌</a:t>
            </a:r>
            <a:endParaRPr lang="zh-CN" altLang="en-US" sz="3200" spc="600" dirty="0">
              <a:solidFill>
                <a:srgbClr val="FF7229"/>
              </a:solidFill>
              <a:latin typeface="汉标西红市首字体" panose="02010601030101010101" pitchFamily="2" charset="-122"/>
              <a:ea typeface="汉标西红市首字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944199" y="1589763"/>
            <a:ext cx="3792274" cy="4126547"/>
            <a:chOff x="1261029" y="1658311"/>
            <a:chExt cx="3792274" cy="4126547"/>
          </a:xfrm>
        </p:grpSpPr>
        <p:sp>
          <p:nvSpPr>
            <p:cNvPr id="26" name="矩形 25"/>
            <p:cNvSpPr/>
            <p:nvPr/>
          </p:nvSpPr>
          <p:spPr>
            <a:xfrm>
              <a:off x="1974826" y="1658311"/>
              <a:ext cx="1949252" cy="49244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dist"/>
              <a:r>
                <a:rPr lang="zh-CN" altLang="en-US" sz="3200" b="1" spc="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登黄鹤楼</a:t>
              </a:r>
              <a:endParaRPr lang="zh-CN" altLang="en-US" sz="3200" b="1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261029" y="2200287"/>
              <a:ext cx="3792274" cy="358457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4000" spc="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白日依山尽，</a:t>
              </a:r>
              <a:endParaRPr lang="en-US" altLang="zh-CN" sz="40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dist">
                <a:lnSpc>
                  <a:spcPct val="150000"/>
                </a:lnSpc>
              </a:pPr>
              <a:r>
                <a:rPr lang="zh-CN" altLang="en-US" sz="4000" spc="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黄河入海流。</a:t>
              </a:r>
              <a:endParaRPr lang="en-US" altLang="zh-CN" sz="40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dist">
                <a:lnSpc>
                  <a:spcPct val="150000"/>
                </a:lnSpc>
              </a:pPr>
              <a:r>
                <a:rPr lang="zh-CN" altLang="en-US" sz="4000" spc="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欲穷千里目，</a:t>
              </a:r>
              <a:endParaRPr lang="en-US" altLang="zh-CN" sz="40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dist">
                <a:lnSpc>
                  <a:spcPct val="150000"/>
                </a:lnSpc>
              </a:pPr>
              <a:r>
                <a:rPr lang="zh-CN" altLang="en-US" sz="4000" spc="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更上一层楼。</a:t>
              </a:r>
              <a:endParaRPr lang="zh-CN" altLang="en-US" sz="40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1478176" y="1391285"/>
            <a:ext cx="3693607" cy="4075471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097281" y="530898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spc="600" dirty="0">
                <a:solidFill>
                  <a:srgbClr val="FF7229"/>
                </a:solidFill>
                <a:latin typeface="汉标西红市首字体" panose="02010601030101010101" pitchFamily="2" charset="-122"/>
                <a:ea typeface="汉标西红市首字体" panose="02010601030101010101" pitchFamily="2" charset="-122"/>
                <a:cs typeface="+mn-ea"/>
                <a:sym typeface="+mn-lt"/>
              </a:rPr>
              <a:t>诗歌总结</a:t>
            </a:r>
            <a:endParaRPr lang="zh-CN" altLang="en-US" sz="3200" spc="600" dirty="0">
              <a:solidFill>
                <a:srgbClr val="FF7229"/>
              </a:solidFill>
              <a:latin typeface="汉标西红市首字体" panose="02010601030101010101" pitchFamily="2" charset="-122"/>
              <a:ea typeface="汉标西红市首字体" panose="02010601030101010101" pitchFamily="2" charset="-122"/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65760" y="270306"/>
            <a:ext cx="640080" cy="75303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1205981" y="1667963"/>
            <a:ext cx="5046663" cy="4321894"/>
            <a:chOff x="1437474" y="1557997"/>
            <a:chExt cx="5046663" cy="4321894"/>
          </a:xfrm>
        </p:grpSpPr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1437474" y="1557997"/>
              <a:ext cx="5046663" cy="2611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defRPr/>
              </a:pPr>
              <a:r>
                <a:rPr lang="zh-CN" altLang="en-US" sz="28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站得高，看得远。</a:t>
              </a:r>
              <a:endParaRPr lang="zh-CN" altLang="en-US" sz="28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eaLnBrk="1" hangingPunct="1">
                <a:lnSpc>
                  <a:spcPct val="150000"/>
                </a:lnSpc>
                <a:defRPr/>
              </a:pPr>
              <a:r>
                <a:rPr lang="zh-CN" altLang="en-US" sz="28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高瞻远瞩</a:t>
              </a:r>
              <a:endParaRPr lang="zh-CN" altLang="en-US" sz="28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eaLnBrk="1" hangingPunct="1">
                <a:lnSpc>
                  <a:spcPct val="150000"/>
                </a:lnSpc>
                <a:defRPr/>
              </a:pPr>
              <a:r>
                <a:rPr lang="zh-CN" altLang="en-US" sz="28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不断学习，与时俱进。</a:t>
              </a:r>
              <a:endParaRPr lang="zh-CN" altLang="en-US" sz="28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eaLnBrk="1" hangingPunct="1">
                <a:lnSpc>
                  <a:spcPct val="150000"/>
                </a:lnSpc>
                <a:defRPr/>
              </a:pPr>
              <a:r>
                <a:rPr lang="zh-CN" altLang="en-US" sz="28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海纳百川，有容乃大。</a:t>
              </a:r>
              <a:endParaRPr lang="zh-CN" altLang="en-US" sz="28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1437474" y="4560555"/>
              <a:ext cx="2597151" cy="1319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defRPr/>
              </a:pPr>
              <a:r>
                <a:rPr lang="zh-CN" altLang="en-US" sz="28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坐井观天</a:t>
              </a:r>
              <a:endParaRPr lang="zh-CN" altLang="en-US" sz="28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eaLnBrk="1" hangingPunct="1">
                <a:lnSpc>
                  <a:spcPct val="150000"/>
                </a:lnSpc>
                <a:defRPr/>
              </a:pPr>
              <a:r>
                <a:rPr lang="zh-CN" altLang="en-US" sz="28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鼠目寸光</a:t>
              </a:r>
              <a:endParaRPr lang="zh-CN" altLang="en-US" sz="28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114645" y="1452669"/>
            <a:ext cx="3007804" cy="3759755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097281" y="530898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spc="600" dirty="0">
                <a:solidFill>
                  <a:srgbClr val="FF7229"/>
                </a:solidFill>
                <a:latin typeface="汉标西红市首字体" panose="02010601030101010101" pitchFamily="2" charset="-122"/>
                <a:ea typeface="汉标西红市首字体" panose="02010601030101010101" pitchFamily="2" charset="-122"/>
                <a:cs typeface="+mn-ea"/>
                <a:sym typeface="+mn-lt"/>
              </a:rPr>
              <a:t>诗歌总结</a:t>
            </a:r>
            <a:endParaRPr lang="zh-CN" altLang="en-US" sz="3200" spc="600" dirty="0">
              <a:solidFill>
                <a:srgbClr val="FF7229"/>
              </a:solidFill>
              <a:latin typeface="汉标西红市首字体" panose="02010601030101010101" pitchFamily="2" charset="-122"/>
              <a:ea typeface="汉标西红市首字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3" name="矩形 8"/>
          <p:cNvSpPr>
            <a:spLocks noChangeArrowheads="1"/>
          </p:cNvSpPr>
          <p:nvPr/>
        </p:nvSpPr>
        <p:spPr bwMode="auto">
          <a:xfrm>
            <a:off x="1211011" y="2663681"/>
            <a:ext cx="468445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defRPr/>
            </a:pPr>
            <a:r>
              <a:rPr lang="en-US" altLang="zh-CN" sz="2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r>
              <a:rPr lang="zh-CN" altLang="en-US" sz="2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、背诵古诗；</a:t>
            </a:r>
            <a:endParaRPr lang="zh-CN" altLang="en-US" sz="2400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  <a:defRPr/>
            </a:pPr>
            <a:r>
              <a:rPr lang="en-US" altLang="zh-CN" sz="2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r>
              <a:rPr lang="zh-CN" altLang="en-US" sz="24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、书写本课生字一字一词，听写。</a:t>
            </a:r>
            <a:endParaRPr lang="zh-CN" altLang="en-US" sz="2400" b="1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" name="思想气泡: 云 2"/>
          <p:cNvSpPr/>
          <p:nvPr/>
        </p:nvSpPr>
        <p:spPr>
          <a:xfrm>
            <a:off x="685800" y="1705510"/>
            <a:ext cx="5993667" cy="3837347"/>
          </a:xfrm>
          <a:prstGeom prst="cloudCallout">
            <a:avLst>
              <a:gd name="adj1" fmla="val 46907"/>
              <a:gd name="adj2" fmla="val 44372"/>
            </a:avLst>
          </a:prstGeom>
          <a:noFill/>
          <a:ln>
            <a:solidFill>
              <a:srgbClr val="FF72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email"/>
          <a:srcRect l="25117" t="11923" r="30834" b="35870"/>
          <a:stretch>
            <a:fillRect/>
          </a:stretch>
        </p:blipFill>
        <p:spPr>
          <a:xfrm>
            <a:off x="7193280" y="2380615"/>
            <a:ext cx="3071495" cy="3567430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2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>
          <a:xfrm>
            <a:off x="114034" y="115529"/>
            <a:ext cx="11963931" cy="6626942"/>
          </a:xfrm>
          <a:prstGeom prst="roundRect">
            <a:avLst>
              <a:gd name="adj" fmla="val 1830"/>
            </a:avLst>
          </a:prstGeom>
          <a:noFill/>
          <a:ln w="38100">
            <a:solidFill>
              <a:srgbClr val="F6C7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088095" y="-140282"/>
            <a:ext cx="4980719" cy="498071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6262450" y="2758290"/>
            <a:ext cx="5063565" cy="39669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808991" y="4375926"/>
            <a:ext cx="1675086" cy="89337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503358" y="4251178"/>
            <a:ext cx="1071445" cy="571437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1122425" y="2206473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1318028" y="2206473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513631" y="2206473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4242770" y="2206473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438373" y="2206473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633976" y="2206473"/>
            <a:ext cx="103423" cy="10342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>
            <a:outerShdw blurRad="279400" dist="38100" dir="2700000" sx="101000" sy="101000" algn="tl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800" dirty="0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881465" y="1935911"/>
            <a:ext cx="2096894" cy="6451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iSľidé"/>
          <p:cNvSpPr/>
          <p:nvPr/>
        </p:nvSpPr>
        <p:spPr>
          <a:xfrm>
            <a:off x="625311" y="3129572"/>
            <a:ext cx="701612" cy="400110"/>
          </a:xfrm>
          <a:prstGeom prst="parallelogram">
            <a:avLst/>
          </a:prstGeom>
          <a:solidFill>
            <a:srgbClr val="37609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800" b="1" dirty="0">
                <a:solidFill>
                  <a:schemeClr val="bg1"/>
                </a:solidFill>
              </a:rPr>
              <a:t>0</a:t>
            </a:r>
            <a:r>
              <a:rPr lang="en-US" altLang="zh-CN" sz="100" b="1" dirty="0">
                <a:solidFill>
                  <a:schemeClr val="bg1"/>
                </a:solidFill>
              </a:rPr>
              <a:t>  </a:t>
            </a:r>
            <a:r>
              <a:rPr lang="en-US" altLang="zh-CN" sz="1800" b="1" dirty="0">
                <a:solidFill>
                  <a:schemeClr val="bg1"/>
                </a:solidFill>
              </a:rPr>
              <a:t>1</a:t>
            </a:r>
            <a:endParaRPr lang="en-US" altLang="zh-CN" sz="1800" b="1" dirty="0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230074" y="3147909"/>
            <a:ext cx="1559239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iSľidé"/>
          <p:cNvSpPr/>
          <p:nvPr/>
        </p:nvSpPr>
        <p:spPr>
          <a:xfrm>
            <a:off x="3022351" y="3111235"/>
            <a:ext cx="701612" cy="400110"/>
          </a:xfrm>
          <a:prstGeom prst="parallelogram">
            <a:avLst/>
          </a:prstGeom>
          <a:solidFill>
            <a:srgbClr val="37609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800" b="1" dirty="0">
                <a:solidFill>
                  <a:schemeClr val="bg1"/>
                </a:solidFill>
              </a:rPr>
              <a:t>02</a:t>
            </a:r>
            <a:endParaRPr lang="en-US" altLang="zh-CN" sz="1800" b="1" dirty="0"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627114" y="3129572"/>
            <a:ext cx="1559239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新知导入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iSľidé"/>
          <p:cNvSpPr/>
          <p:nvPr/>
        </p:nvSpPr>
        <p:spPr>
          <a:xfrm>
            <a:off x="646465" y="3927423"/>
            <a:ext cx="701612" cy="400110"/>
          </a:xfrm>
          <a:prstGeom prst="parallelogram">
            <a:avLst/>
          </a:prstGeom>
          <a:solidFill>
            <a:srgbClr val="37609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800" b="1" dirty="0">
                <a:solidFill>
                  <a:schemeClr val="bg1"/>
                </a:solidFill>
              </a:rPr>
              <a:t>03</a:t>
            </a:r>
            <a:endParaRPr lang="en-US" altLang="zh-CN" sz="1800" b="1" dirty="0">
              <a:solidFill>
                <a:schemeClr val="bg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51228" y="3945760"/>
            <a:ext cx="1559239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合作探究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iSľidé"/>
          <p:cNvSpPr/>
          <p:nvPr/>
        </p:nvSpPr>
        <p:spPr>
          <a:xfrm>
            <a:off x="3043505" y="3909086"/>
            <a:ext cx="701612" cy="400110"/>
          </a:xfrm>
          <a:prstGeom prst="parallelogram">
            <a:avLst/>
          </a:prstGeom>
          <a:solidFill>
            <a:srgbClr val="37609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800" b="1" dirty="0">
                <a:solidFill>
                  <a:schemeClr val="bg1"/>
                </a:solidFill>
              </a:rPr>
              <a:t>04</a:t>
            </a:r>
            <a:endParaRPr lang="en-US" altLang="zh-CN" sz="1800" b="1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648268" y="3927423"/>
            <a:ext cx="1559239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拓展延伸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  <p:bldP spid="12" grpId="0" bldLvl="0" animBg="1"/>
      <p:bldP spid="5" grpId="0" bldLvl="0" animBg="1"/>
      <p:bldP spid="14" grpId="0" bldLvl="0" animBg="1"/>
      <p:bldP spid="15" grpId="0" bldLvl="0" animBg="1"/>
      <p:bldP spid="16" grpId="0"/>
      <p:bldP spid="18" grpId="0" bldLvl="0" animBg="1"/>
      <p:bldP spid="19" grpId="0"/>
      <p:bldP spid="20" grpId="0" bldLvl="0" animBg="1"/>
      <p:bldP spid="6" grpId="0"/>
      <p:bldP spid="22" grpId="0" bldLvl="0" animBg="1"/>
      <p:bldP spid="17" grpId="0"/>
      <p:bldP spid="24" grpId="0" bldLvl="0" animBg="1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2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>
          <a:xfrm>
            <a:off x="114034" y="115529"/>
            <a:ext cx="11963931" cy="6626942"/>
          </a:xfrm>
          <a:prstGeom prst="roundRect">
            <a:avLst>
              <a:gd name="adj" fmla="val 1830"/>
            </a:avLst>
          </a:prstGeom>
          <a:noFill/>
          <a:ln w="38100">
            <a:solidFill>
              <a:srgbClr val="F6C7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088095" y="-140282"/>
            <a:ext cx="4980719" cy="498071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6262450" y="2758290"/>
            <a:ext cx="5063565" cy="39669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808991" y="4375926"/>
            <a:ext cx="1675086" cy="89337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503358" y="4251178"/>
            <a:ext cx="1071445" cy="571437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150187" y="3236612"/>
            <a:ext cx="4167019" cy="101473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75000"/>
                  </a:schemeClr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学习目标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91615" y="2092325"/>
            <a:ext cx="307530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>
                <a:solidFill>
                  <a:schemeClr val="bg1"/>
                </a:solidFill>
              </a:rPr>
              <a:t>01</a:t>
            </a:r>
            <a:endParaRPr lang="en-US" altLang="zh-CN" sz="44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3840" y="223520"/>
            <a:ext cx="11684000" cy="6410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097280" y="530898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spc="600" dirty="0">
                <a:solidFill>
                  <a:srgbClr val="FF7229"/>
                </a:solidFill>
                <a:latin typeface="汉标西红市首字体" panose="02010601030101010101" pitchFamily="2" charset="-122"/>
                <a:ea typeface="汉标西红市首字体" panose="02010601030101010101" pitchFamily="2" charset="-122"/>
                <a:cs typeface="+mn-ea"/>
                <a:sym typeface="+mn-lt"/>
              </a:rPr>
              <a:t>诗歌导入</a:t>
            </a:r>
            <a:endParaRPr lang="zh-CN" altLang="en-US" sz="3200" spc="600" dirty="0">
              <a:solidFill>
                <a:srgbClr val="FF7229"/>
              </a:solidFill>
              <a:latin typeface="汉标西红市首字体" panose="02010601030101010101" pitchFamily="2" charset="-122"/>
              <a:ea typeface="汉标西红市首字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007716" y="1317716"/>
            <a:ext cx="6166251" cy="4869641"/>
            <a:chOff x="943716" y="1471686"/>
            <a:chExt cx="6166251" cy="4869641"/>
          </a:xfrm>
        </p:grpSpPr>
        <p:sp>
          <p:nvSpPr>
            <p:cNvPr id="25" name="Text Box 2"/>
            <p:cNvSpPr txBox="1">
              <a:spLocks noChangeArrowheads="1"/>
            </p:cNvSpPr>
            <p:nvPr/>
          </p:nvSpPr>
          <p:spPr bwMode="auto">
            <a:xfrm>
              <a:off x="1693445" y="1471686"/>
              <a:ext cx="464820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zh-CN" altLang="zh-CN" sz="3600" b="1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鹳雀楼</a:t>
              </a:r>
              <a:endParaRPr lang="zh-CN" altLang="zh-CN" sz="3600" b="1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Text Box 3"/>
            <p:cNvSpPr txBox="1">
              <a:spLocks noChangeArrowheads="1"/>
            </p:cNvSpPr>
            <p:nvPr/>
          </p:nvSpPr>
          <p:spPr bwMode="auto">
            <a:xfrm>
              <a:off x="943716" y="2223981"/>
              <a:ext cx="6083093" cy="4117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200000"/>
                </a:lnSpc>
                <a:spcBef>
                  <a:spcPct val="50000"/>
                </a:spcBef>
                <a:defRPr/>
              </a:pPr>
              <a:r>
                <a:rPr lang="zh-CN" altLang="zh-CN" sz="20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   </a:t>
              </a:r>
              <a:r>
                <a:rPr lang="en-US" altLang="zh-CN" sz="20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lang="zh-CN" altLang="zh-CN" sz="20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旧址在山西省的永济县。因为经常有一种形状像鹤的鹳鸟停留在上面，所以叫做鹳雀楼。楼一共三层，在楼上可以望见雄伟的中条山和浩浩荡荡的黄河，是当地的名胜。唐代有位著名的诗人叫做王之涣，他登上这座鹳雀楼后感慨万分，写下了千古传诵的诗章：</a:t>
              </a:r>
              <a:endParaRPr lang="zh-CN" altLang="zh-CN" sz="20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eaLnBrk="1" hangingPunct="1">
                <a:lnSpc>
                  <a:spcPct val="200000"/>
                </a:lnSpc>
                <a:spcBef>
                  <a:spcPct val="50000"/>
                </a:spcBef>
                <a:defRPr/>
              </a:pPr>
              <a:endParaRPr lang="zh-CN" altLang="zh-CN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Text Box 5"/>
            <p:cNvSpPr txBox="1">
              <a:spLocks noChangeArrowheads="1"/>
            </p:cNvSpPr>
            <p:nvPr/>
          </p:nvSpPr>
          <p:spPr bwMode="auto">
            <a:xfrm>
              <a:off x="4976367" y="5589032"/>
              <a:ext cx="213360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zh-CN" sz="28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《登鹳雀楼》</a:t>
              </a:r>
              <a:endParaRPr lang="zh-CN" altLang="zh-CN" sz="28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330642" y="1793843"/>
            <a:ext cx="2417452" cy="3819524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4000" y="223520"/>
            <a:ext cx="11684000" cy="6410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97282" y="530898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spc="600" dirty="0">
                <a:solidFill>
                  <a:srgbClr val="FF7229"/>
                </a:solidFill>
                <a:latin typeface="汉标西红市首字体" panose="02010601030101010101" pitchFamily="2" charset="-122"/>
                <a:ea typeface="汉标西红市首字体" panose="02010601030101010101" pitchFamily="2" charset="-122"/>
                <a:cs typeface="+mn-ea"/>
                <a:sym typeface="+mn-lt"/>
              </a:rPr>
              <a:t>作者简介</a:t>
            </a:r>
            <a:endParaRPr lang="zh-CN" altLang="en-US" sz="3200" spc="600" dirty="0">
              <a:solidFill>
                <a:srgbClr val="FF7229"/>
              </a:solidFill>
              <a:latin typeface="汉标西红市首字体" panose="02010601030101010101" pitchFamily="2" charset="-122"/>
              <a:ea typeface="汉标西红市首字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802641" y="1752296"/>
            <a:ext cx="6642100" cy="39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en-US" altLang="zh-CN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    </a:t>
            </a:r>
            <a:r>
              <a:rPr lang="zh-CN" altLang="zh-CN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王之涣，字季凌，生于668年，卒于742年，王之涣少有侠气，去官之后，漫游黄河南北，强自克制，功于文学，十年后名声大振。在李白、杜甫还不出的时候，王之涣、王昌龄、高适已经名躁一时。</a:t>
            </a:r>
            <a:endParaRPr lang="zh-CN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zh-CN" altLang="zh-CN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　　王之涣存世诗现在只有六首，他的作品，以边塞诗见长，诗境广阔，激人奋进。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7896121" y="1529715"/>
            <a:ext cx="3693607" cy="4075471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2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>
          <a:xfrm>
            <a:off x="114034" y="115529"/>
            <a:ext cx="11963931" cy="6626942"/>
          </a:xfrm>
          <a:prstGeom prst="roundRect">
            <a:avLst>
              <a:gd name="adj" fmla="val 1830"/>
            </a:avLst>
          </a:prstGeom>
          <a:noFill/>
          <a:ln w="38100">
            <a:solidFill>
              <a:srgbClr val="F6C7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088095" y="-140282"/>
            <a:ext cx="4980719" cy="498071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6262450" y="2758290"/>
            <a:ext cx="5063565" cy="39669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808991" y="4375926"/>
            <a:ext cx="1675086" cy="89337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503358" y="4251178"/>
            <a:ext cx="1071445" cy="571437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150187" y="3236612"/>
            <a:ext cx="4167019" cy="101473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75000"/>
                  </a:schemeClr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新知导入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91615" y="2092325"/>
            <a:ext cx="307530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>
                <a:solidFill>
                  <a:schemeClr val="bg1"/>
                </a:solidFill>
              </a:rPr>
              <a:t>02</a:t>
            </a:r>
            <a:endParaRPr lang="en-US" altLang="zh-CN" sz="44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097280" y="530898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spc="600" dirty="0">
                <a:solidFill>
                  <a:srgbClr val="FF7229"/>
                </a:solidFill>
                <a:latin typeface="汉标西红市首字体" panose="02010601030101010101" pitchFamily="2" charset="-122"/>
                <a:ea typeface="汉标西红市首字体" panose="02010601030101010101" pitchFamily="2" charset="-122"/>
                <a:cs typeface="+mn-ea"/>
                <a:sym typeface="+mn-lt"/>
              </a:rPr>
              <a:t>诗歌泛读</a:t>
            </a:r>
            <a:endParaRPr lang="zh-CN" altLang="en-US" sz="3200" spc="600" dirty="0">
              <a:solidFill>
                <a:srgbClr val="FF7229"/>
              </a:solidFill>
              <a:latin typeface="汉标西红市首字体" panose="02010601030101010101" pitchFamily="2" charset="-122"/>
              <a:ea typeface="汉标西红市首字体" panose="02010601030101010101" pitchFamily="2" charset="-122"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261029" y="1658311"/>
            <a:ext cx="3792274" cy="4126547"/>
            <a:chOff x="1261029" y="1658311"/>
            <a:chExt cx="3792274" cy="4126547"/>
          </a:xfrm>
        </p:grpSpPr>
        <p:sp>
          <p:nvSpPr>
            <p:cNvPr id="9" name="矩形 8"/>
            <p:cNvSpPr/>
            <p:nvPr/>
          </p:nvSpPr>
          <p:spPr>
            <a:xfrm>
              <a:off x="1974826" y="1658311"/>
              <a:ext cx="1949252" cy="49244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dist"/>
              <a:r>
                <a:rPr lang="zh-CN" altLang="en-US" sz="3200" b="1" spc="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登黄鹤楼</a:t>
              </a:r>
              <a:endParaRPr lang="zh-CN" altLang="en-US" sz="3200" b="1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261029" y="2200287"/>
              <a:ext cx="3792274" cy="358457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4000" spc="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白日依山尽，</a:t>
              </a:r>
              <a:endParaRPr lang="en-US" altLang="zh-CN" sz="40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dist">
                <a:lnSpc>
                  <a:spcPct val="150000"/>
                </a:lnSpc>
              </a:pPr>
              <a:r>
                <a:rPr lang="zh-CN" altLang="en-US" sz="4000" spc="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黄河入海流。</a:t>
              </a:r>
              <a:endParaRPr lang="en-US" altLang="zh-CN" sz="40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dist">
                <a:lnSpc>
                  <a:spcPct val="150000"/>
                </a:lnSpc>
              </a:pPr>
              <a:r>
                <a:rPr lang="zh-CN" altLang="en-US" sz="4000" spc="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欲穷千里目，</a:t>
              </a:r>
              <a:endParaRPr lang="en-US" altLang="zh-CN" sz="40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dist">
                <a:lnSpc>
                  <a:spcPct val="150000"/>
                </a:lnSpc>
              </a:pPr>
              <a:r>
                <a:rPr lang="zh-CN" altLang="en-US" sz="4000" spc="60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更上一层楼。</a:t>
              </a:r>
              <a:endParaRPr lang="zh-CN" altLang="en-US" sz="4000" spc="6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email"/>
          <a:srcRect l="25117" t="11923" r="30834" b="35870"/>
          <a:stretch>
            <a:fillRect/>
          </a:stretch>
        </p:blipFill>
        <p:spPr>
          <a:xfrm>
            <a:off x="7193280" y="2380615"/>
            <a:ext cx="3071495" cy="3567430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097281" y="530898"/>
            <a:ext cx="1949252" cy="4924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dist"/>
            <a:r>
              <a:rPr lang="zh-CN" altLang="en-US" sz="3200" spc="600" dirty="0">
                <a:solidFill>
                  <a:srgbClr val="FF7229"/>
                </a:solidFill>
                <a:latin typeface="汉标西红市首字体" panose="02010601030101010101" pitchFamily="2" charset="-122"/>
                <a:ea typeface="汉标西红市首字体" panose="02010601030101010101" pitchFamily="2" charset="-122"/>
                <a:cs typeface="+mn-ea"/>
                <a:sym typeface="+mn-lt"/>
              </a:rPr>
              <a:t>字词积累</a:t>
            </a:r>
            <a:endParaRPr lang="zh-CN" altLang="en-US" sz="3200" spc="600" dirty="0">
              <a:solidFill>
                <a:srgbClr val="FF7229"/>
              </a:solidFill>
              <a:latin typeface="汉标西红市首字体" panose="02010601030101010101" pitchFamily="2" charset="-122"/>
              <a:ea typeface="汉标西红市首字体" panose="02010601030101010101" pitchFamily="2" charset="-122"/>
              <a:cs typeface="+mn-ea"/>
              <a:sym typeface="+mn-lt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6502400" y="1417030"/>
            <a:ext cx="3044720" cy="2205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defRPr/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白日：傍晚的太阳。</a:t>
            </a:r>
            <a:endParaRPr lang="zh-CN" altLang="en-US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依：靠着，倚靠着。</a:t>
            </a:r>
            <a:endParaRPr lang="zh-CN" altLang="en-US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尽：尽头，完了。</a:t>
            </a:r>
            <a:endParaRPr lang="zh-CN" altLang="en-US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502400" y="3781065"/>
            <a:ext cx="4665645" cy="220586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lvl="0">
              <a:lnSpc>
                <a:spcPct val="200000"/>
              </a:lnSpc>
              <a:defRPr/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欲：想要。</a:t>
            </a:r>
            <a:endParaRPr lang="zh-CN" altLang="en-US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lvl="0">
              <a:lnSpc>
                <a:spcPct val="200000"/>
              </a:lnSpc>
              <a:defRPr/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穷：穷尽，全部。</a:t>
            </a:r>
            <a:endParaRPr lang="zh-CN" altLang="en-US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lvl="0">
              <a:lnSpc>
                <a:spcPct val="200000"/>
              </a:lnSpc>
              <a:defRPr/>
            </a:pPr>
            <a:r>
              <a:rPr lang="zh-CN" altLang="en-US" sz="24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千里目：目千里，看到千里之外。</a:t>
            </a:r>
            <a:endParaRPr lang="zh-CN" altLang="en-US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272520" y="1971464"/>
            <a:ext cx="3007804" cy="3759755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2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矩形 20"/>
          <p:cNvSpPr/>
          <p:nvPr/>
        </p:nvSpPr>
        <p:spPr>
          <a:xfrm>
            <a:off x="114034" y="115529"/>
            <a:ext cx="11963931" cy="6626942"/>
          </a:xfrm>
          <a:prstGeom prst="roundRect">
            <a:avLst>
              <a:gd name="adj" fmla="val 1830"/>
            </a:avLst>
          </a:prstGeom>
          <a:noFill/>
          <a:ln w="38100">
            <a:solidFill>
              <a:srgbClr val="F6C7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088095" y="-140282"/>
            <a:ext cx="4980719" cy="498071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6262450" y="2758290"/>
            <a:ext cx="5063565" cy="39669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808991" y="4375926"/>
            <a:ext cx="1675086" cy="89337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503358" y="4251178"/>
            <a:ext cx="1071445" cy="571437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150187" y="3236612"/>
            <a:ext cx="4167019" cy="1014730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75000"/>
                  </a:schemeClr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合作探究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91615" y="2092325"/>
            <a:ext cx="307530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>
                <a:solidFill>
                  <a:schemeClr val="bg1"/>
                </a:solidFill>
              </a:rPr>
              <a:t>03</a:t>
            </a:r>
            <a:endParaRPr lang="en-US" altLang="zh-CN" sz="440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1043</Words>
  <Application>WPS 演示</Application>
  <PresentationFormat>自定义</PresentationFormat>
  <Paragraphs>232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Arial</vt:lpstr>
      <vt:lpstr>宋体</vt:lpstr>
      <vt:lpstr>Wingdings</vt:lpstr>
      <vt:lpstr>Calibri</vt:lpstr>
      <vt:lpstr>微软雅黑</vt:lpstr>
      <vt:lpstr>华文楷体</vt:lpstr>
      <vt:lpstr>汉标西红市首字体</vt:lpstr>
      <vt:lpstr>等线</vt:lpstr>
      <vt:lpstr>Arial Unicode MS</vt:lpstr>
      <vt:lpstr>等线 Light</vt:lpstr>
      <vt:lpstr>Arial</vt:lpstr>
      <vt:lpstr>第一PPT模板网-WWW.1PPT.COM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</cp:revision>
  <dcterms:created xsi:type="dcterms:W3CDTF">2023-10-21T06:32:41Z</dcterms:created>
  <dcterms:modified xsi:type="dcterms:W3CDTF">2023-10-21T06:32:41Z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A616E42BC6CB45488CCCDB73843A76B0_12</vt:lpwstr>
  </property>
</Properties>
</file>