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1563" r:id="rId3"/>
    <p:sldId id="1562" r:id="rId4"/>
    <p:sldId id="1347" r:id="rId5"/>
    <p:sldId id="1564" r:id="rId6"/>
    <p:sldId id="1565" r:id="rId7"/>
    <p:sldId id="1566" r:id="rId8"/>
    <p:sldId id="1569" r:id="rId9"/>
    <p:sldId id="1570" r:id="rId10"/>
    <p:sldId id="1567" r:id="rId11"/>
    <p:sldId id="1568" r:id="rId12"/>
    <p:sldId id="1571" r:id="rId13"/>
    <p:sldId id="1572" r:id="rId14"/>
    <p:sldId id="1524" r:id="rId15"/>
    <p:sldId id="1574" r:id="rId16"/>
    <p:sldId id="1575" r:id="rId18"/>
    <p:sldId id="1573" r:id="rId19"/>
    <p:sldId id="1526" r:id="rId20"/>
    <p:sldId id="1576" r:id="rId21"/>
  </p:sldIdLst>
  <p:sldSz cx="12192000" cy="6858000"/>
  <p:notesSz cx="6858000" cy="9144000"/>
  <p:custDataLst>
    <p:tags r:id="rId26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xie" initials="" lastIdx="0" clrIdx="0"/>
  <p:cmAuthor id="1" name="Administrator" initials="A" lastIdx="0" clrIdx="0"/>
  <p:cmAuthor id="2" name="作者" initials="A" lastIdx="0" clrIdx="1"/>
  <p:cmAuthor id="3" name="DELL" initials="D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>
        <p:scale>
          <a:sx n="90" d="100"/>
          <a:sy n="90" d="100"/>
        </p:scale>
        <p:origin x="-1356" y="-52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1.xml"/><Relationship Id="rId25" Type="http://schemas.openxmlformats.org/officeDocument/2006/relationships/commentAuthors" Target="commentAuthors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z="1200" strike="noStrike" noProof="1"/>
          </a:p>
        </p:txBody>
      </p:sp>
      <p:sp>
        <p:nvSpPr>
          <p:cNvPr id="3075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r" fontAlgn="base"/>
            <a:fld id="{BB962C8B-B14F-4D97-AF65-F5344CB8AC3E}" type="datetimeFigureOut">
              <a:rPr lang="zh-CN" altLang="en-US" sz="1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6" name="Rectangle 4"/>
          <p:cNvSpPr>
            <a:spLocks noGrp="1" noRot="1" noChangeAspect="1"/>
          </p:cNvSpPr>
          <p:nvPr>
            <p:ph type="sldImg" idx="6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3077" name="Rectangle 5"/>
          <p:cNvSpPr>
            <a:spLocks noGrp="1"/>
          </p:cNvSpPr>
          <p:nvPr>
            <p:ph type="body" sz="quarter" idx="7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8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fontAlgn="base"/>
            <a:endParaRPr lang="en-US" altLang="x-none" sz="1200" strike="noStrike" noProof="1"/>
          </a:p>
        </p:txBody>
      </p:sp>
      <p:sp>
        <p:nvSpPr>
          <p:cNvPr id="3079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fontAlgn="base"/>
            <a:fld id="{9A0DB2DC-4C9A-4742-B13C-FB6460FD3503}" type="slidenum">
              <a:rPr lang="zh-CN" altLang="en-US" sz="1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1pPr>
    <a:lvl2pPr marL="457200" lvl="1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2pPr>
    <a:lvl3pPr marL="914400" lvl="2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3pPr>
    <a:lvl4pPr marL="1371600" lvl="3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4pPr>
    <a:lvl5pPr marL="1828800" lvl="4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5pPr>
    <a:lvl6pPr marL="2286000" lvl="5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6pPr>
    <a:lvl7pPr marL="2743200" lvl="6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7pPr>
    <a:lvl8pPr marL="3200400" lvl="7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8pPr>
    <a:lvl9pPr marL="3657600" lvl="8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2771" name="文本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lstStyle/>
          <a:p>
            <a:pPr lvl="0"/>
            <a:endParaRPr lang="zh-CN" altLang="en-US"/>
          </a:p>
        </p:txBody>
      </p:sp>
      <p:sp>
        <p:nvSpPr>
          <p:cNvPr id="32772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eaLnBrk="1" hangingPunct="1"/>
            <a:fld id="{9A0DB2DC-4C9A-4742-B13C-FB6460FD3503}" type="slidenum">
              <a:rPr lang="zh-CN" altLang="en-US" sz="1200">
                <a:latin typeface="Calibri" panose="020F0502020204030204" pitchFamily="2" charset="0"/>
              </a:rPr>
            </a:fld>
            <a:endParaRPr lang="zh-CN" altLang="en-US" sz="1200">
              <a:latin typeface="Calibri" panose="020F0502020204030204" pitchFamily="2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4819" name="文本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lstStyle/>
          <a:p>
            <a:pPr lvl="0"/>
            <a:endParaRPr lang="zh-CN" altLang="en-US"/>
          </a:p>
        </p:txBody>
      </p:sp>
      <p:sp>
        <p:nvSpPr>
          <p:cNvPr id="34820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eaLnBrk="1" hangingPunct="1"/>
            <a:fld id="{9A0DB2DC-4C9A-4742-B13C-FB6460FD3503}" type="slidenum">
              <a:rPr lang="zh-CN" altLang="en-US" sz="1200">
                <a:latin typeface="Calibri" panose="020F0502020204030204" pitchFamily="2" charset="0"/>
              </a:rPr>
            </a:fld>
            <a:endParaRPr lang="zh-CN" altLang="en-US" sz="1200">
              <a:latin typeface="Calibri" panose="020F0502020204030204" pitchFamily="2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9939" name="文本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lstStyle/>
          <a:p>
            <a:pPr lvl="0"/>
            <a:endParaRPr lang="zh-CN" altLang="en-US"/>
          </a:p>
        </p:txBody>
      </p:sp>
      <p:sp>
        <p:nvSpPr>
          <p:cNvPr id="39940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eaLnBrk="1" hangingPunct="1"/>
            <a:fld id="{9A0DB2DC-4C9A-4742-B13C-FB6460FD3503}" type="slidenum">
              <a:rPr lang="zh-CN" altLang="en-US" sz="1200">
                <a:latin typeface="Calibri" panose="020F0502020204030204" pitchFamily="2" charset="0"/>
              </a:rPr>
            </a:fld>
            <a:endParaRPr lang="zh-CN" altLang="en-US" sz="1200">
              <a:latin typeface="Calibri" panose="020F0502020204030204" pitchFamily="2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2049"/>
          <p:cNvSpPr>
            <a:spLocks noGrp="1"/>
          </p:cNvSpPr>
          <p:nvPr>
            <p:ph type="ctrTitle"/>
          </p:nvPr>
        </p:nvSpPr>
        <p:spPr>
          <a:xfrm>
            <a:off x="912284" y="2133600"/>
            <a:ext cx="10363200" cy="12239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 algn="ctr">
              <a:buClrTx/>
              <a:buSzTx/>
              <a:buFontTx/>
              <a:defRPr sz="4000" b="1"/>
            </a:lvl1pPr>
          </a:lstStyle>
          <a:p>
            <a:pPr lvl="0"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051" name="副标题 2050"/>
          <p:cNvSpPr>
            <a:spLocks noGrp="1"/>
          </p:cNvSpPr>
          <p:nvPr>
            <p:ph type="subTitle" idx="1"/>
          </p:nvPr>
        </p:nvSpPr>
        <p:spPr>
          <a:xfrm>
            <a:off x="1871133" y="3502025"/>
            <a:ext cx="8534400" cy="10541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ClrTx/>
              <a:buSzTx/>
              <a:buFontTx/>
              <a:buNone/>
              <a:defRPr sz="3200"/>
            </a:lvl1pPr>
            <a:lvl2pPr marL="457200" lvl="1" indent="0" algn="ctr">
              <a:buClrTx/>
              <a:buSzTx/>
              <a:buFontTx/>
              <a:buNone/>
              <a:defRPr sz="2000"/>
            </a:lvl2pPr>
            <a:lvl3pPr marL="914400" lvl="2" indent="0" algn="ctr">
              <a:buClrTx/>
              <a:buSzTx/>
              <a:buFontTx/>
              <a:buNone/>
              <a:defRPr sz="2000"/>
            </a:lvl3pPr>
            <a:lvl4pPr marL="1371600" lvl="3" indent="0" algn="ctr">
              <a:buClrTx/>
              <a:buSzTx/>
              <a:buFontTx/>
              <a:buNone/>
              <a:defRPr sz="2000"/>
            </a:lvl4pPr>
            <a:lvl5pPr marL="1828800" lvl="4" indent="0" algn="ctr">
              <a:buClrTx/>
              <a:buSzTx/>
              <a:buFontTx/>
              <a:buNone/>
              <a:defRPr sz="2000"/>
            </a:lvl5pPr>
          </a:lstStyle>
          <a:p>
            <a:pPr lvl="0"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2052" name="日期占位符 2051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pPr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2053" name="页脚占位符 2052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pPr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2054" name="灯片编号占位符 2053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pPr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4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图片 3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>
          <a:xfrm>
            <a:off x="9552517" y="6244167"/>
            <a:ext cx="2639483" cy="61383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椭圆 4"/>
          <p:cNvSpPr/>
          <p:nvPr/>
        </p:nvSpPr>
        <p:spPr>
          <a:xfrm>
            <a:off x="143933" y="131233"/>
            <a:ext cx="319617" cy="321733"/>
          </a:xfrm>
          <a:prstGeom prst="ellipse">
            <a:avLst/>
          </a:prstGeom>
          <a:solidFill>
            <a:srgbClr val="4372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18067" y="131233"/>
            <a:ext cx="321733" cy="321733"/>
          </a:xfrm>
          <a:prstGeom prst="ellipse">
            <a:avLst/>
          </a:prstGeom>
          <a:solidFill>
            <a:srgbClr val="4372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092200" y="131233"/>
            <a:ext cx="321733" cy="321733"/>
          </a:xfrm>
          <a:prstGeom prst="ellipse">
            <a:avLst/>
          </a:prstGeom>
          <a:solidFill>
            <a:srgbClr val="4372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F0AE3-07D6-4D69-AEF4-D148A92685E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E2B23-1B7D-4171-B8C3-9BDEEF9B419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0DEAC-BB0C-48B8-8261-5BBE54D91AFD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509E8-3B45-4EE5-97AE-94653A8AFA4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43933" y="10584"/>
            <a:ext cx="2311400" cy="127423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143933" y="0"/>
            <a:ext cx="12192000" cy="6858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19000"/>
              </a:prstClr>
            </a:outerShdw>
          </a:effectLst>
        </p:spPr>
      </p:pic>
      <p:pic>
        <p:nvPicPr>
          <p:cNvPr id="9220" name="图片 11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10299700" y="5253567"/>
            <a:ext cx="1932517" cy="197061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1" name="图片 13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9072033" y="6085417"/>
            <a:ext cx="1369484" cy="64346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582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83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84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rtlCol="0"/>
          <a:lstStyle>
            <a:lvl1pPr fontAlgn="auto">
              <a:spcBef>
                <a:spcPct val="0"/>
              </a:spcBef>
              <a:spcAft>
                <a:spcPct val="0"/>
              </a:spcAft>
              <a:buFontTx/>
              <a:buNone/>
              <a:defRPr kumimoji="1" sz="1200" b="0" noProof="0">
                <a:solidFill>
                  <a:prstClr val="black">
                    <a:tint val="75000"/>
                  </a:prstClr>
                </a:solidFill>
                <a:effectLst/>
                <a:latin typeface="Calibri" panose="020F0502020204030204"/>
                <a:ea typeface="宋体" panose="02010600030101010101" pitchFamily="2" charset="-122"/>
                <a:cs typeface="+mn-cs"/>
              </a:defRPr>
            </a:lvl1pPr>
          </a:lstStyle>
          <a:p>
            <a:pPr defTabSz="457200">
              <a:defRPr/>
            </a:pPr>
            <a:endParaRPr lang="zh-CN" altLang="en-US"/>
          </a:p>
        </p:txBody>
      </p:sp>
      <p:sp>
        <p:nvSpPr>
          <p:cNvPr id="6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rtlCol="0"/>
          <a:lstStyle>
            <a:lvl1pPr fontAlgn="auto">
              <a:spcBef>
                <a:spcPct val="0"/>
              </a:spcBef>
              <a:spcAft>
                <a:spcPct val="0"/>
              </a:spcAft>
              <a:buFontTx/>
              <a:buNone/>
              <a:defRPr kumimoji="1" sz="1200" b="0" noProof="0">
                <a:solidFill>
                  <a:prstClr val="black">
                    <a:tint val="75000"/>
                  </a:prstClr>
                </a:solidFill>
                <a:effectLst/>
                <a:latin typeface="Calibri" panose="020F0502020204030204"/>
                <a:ea typeface="宋体" panose="02010600030101010101" pitchFamily="2" charset="-122"/>
                <a:cs typeface="+mn-cs"/>
              </a:defRPr>
            </a:lvl1pPr>
          </a:lstStyle>
          <a:p>
            <a:pPr defTabSz="457200"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rtlCol="0"/>
          <a:lstStyle>
            <a:lvl1pPr>
              <a:spcBef>
                <a:spcPct val="0"/>
              </a:spcBef>
              <a:buFontTx/>
              <a:buChar char="•"/>
              <a:defRPr sz="1200" b="0">
                <a:solidFill>
                  <a:prstClr val="black">
                    <a:tint val="75000"/>
                  </a:prstClr>
                </a:solidFill>
                <a:effectLst/>
                <a:latin typeface="Calibri" panose="020F0502020204030204" pitchFamily="2" charset="0"/>
                <a:ea typeface="宋体" panose="02010600030101010101" pitchFamily="2" charset="-122"/>
              </a:defRPr>
            </a:lvl1pPr>
          </a:lstStyle>
          <a:p>
            <a:pPr defTabSz="457200" fontAlgn="base">
              <a:spcAft>
                <a:spcPct val="0"/>
              </a:spcAft>
              <a:defRPr/>
            </a:pPr>
            <a:fld id="{4B6973C5-6A5C-4383-9A31-30D6F6BAA70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2" Type="http://schemas.openxmlformats.org/officeDocument/2006/relationships/theme" Target="../theme/theme1.xml"/><Relationship Id="rId31" Type="http://schemas.openxmlformats.org/officeDocument/2006/relationships/image" Target="file:///D:\qq&#25991;&#20214;\712321467\Image\C2C\Image2\%7b75232B38-A165-1FB7-499C-2E1C792CACB5%7d.png" TargetMode="External"/><Relationship Id="rId30" Type="http://schemas.openxmlformats.org/officeDocument/2006/relationships/image" Target="../media/image7.png"/><Relationship Id="rId3" Type="http://schemas.openxmlformats.org/officeDocument/2006/relationships/slideLayout" Target="../slideLayouts/slideLayout3.xml"/><Relationship Id="rId29" Type="http://schemas.openxmlformats.org/officeDocument/2006/relationships/image" Target="../media/image6.png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5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pic>
        <p:nvPicPr>
          <p:cNvPr id="1031" name="图片 1073743875" descr="学科网 zxxk.com"/>
          <p:cNvPicPr>
            <a:picLocks noChangeAspect="1"/>
          </p:cNvPicPr>
          <p:nvPr/>
        </p:nvPicPr>
        <p:blipFill>
          <a:blip r:embed="rId30" r:link="rId31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</p:sldLayoutIdLst>
  <p:transition>
    <p:wipe dir="r"/>
  </p:transition>
  <p:txStyles>
    <p:title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20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0.png"/><Relationship Id="rId1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2.jpeg"/><Relationship Id="rId1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11.jpeg"/><Relationship Id="rId4" Type="http://schemas.openxmlformats.org/officeDocument/2006/relationships/slide" Target="slide2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副标题 2"/>
          <p:cNvSpPr txBox="1"/>
          <p:nvPr/>
        </p:nvSpPr>
        <p:spPr>
          <a:xfrm>
            <a:off x="2450457" y="2666608"/>
            <a:ext cx="7175500" cy="584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 eaLnBrk="1" hangingPunct="1"/>
            <a:r>
              <a:rPr lang="en-US" altLang="zh-CN" sz="2665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R·</a:t>
            </a:r>
            <a:r>
              <a:rPr lang="zh-CN" altLang="en-US" sz="2665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二年级上册</a:t>
            </a:r>
            <a:endParaRPr lang="zh-CN" altLang="en-US" sz="2665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19" name="标题 1"/>
          <p:cNvSpPr txBox="1"/>
          <p:nvPr/>
        </p:nvSpPr>
        <p:spPr>
          <a:xfrm>
            <a:off x="2477973" y="1416844"/>
            <a:ext cx="7175500" cy="1037167"/>
          </a:xfrm>
          <a:prstGeom prst="rect">
            <a:avLst/>
          </a:prstGeom>
          <a:noFill/>
          <a:ln w="12700">
            <a:noFill/>
          </a:ln>
        </p:spPr>
        <p:txBody>
          <a:bodyPr/>
          <a:lstStyle/>
          <a:p>
            <a:pPr algn="ctr" eaLnBrk="1" hangingPunct="1"/>
            <a:r>
              <a:rPr lang="en-US" altLang="zh-CN" sz="5335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9 </a:t>
            </a:r>
            <a:r>
              <a:rPr lang="zh-CN" altLang="en-US" sz="5335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黄山奇石</a:t>
            </a:r>
            <a:endParaRPr lang="zh-CN" altLang="en-US" sz="5335" b="1" baseline="300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657890" y="2609457"/>
            <a:ext cx="6815667" cy="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5588" y="196533"/>
            <a:ext cx="11680190" cy="65004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6096000" y="1929130"/>
            <a:ext cx="5156200" cy="3670300"/>
          </a:xfrm>
          <a:prstGeom prst="wedgeRoundRectCallout">
            <a:avLst>
              <a:gd name="adj1" fmla="val 23711"/>
              <a:gd name="adj2" fmla="val -50143"/>
              <a:gd name="adj3" fmla="val 16667"/>
            </a:avLst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3">
                        <a:lumMod val="110000"/>
                        <a:satMod val="105000"/>
                        <a:tint val="67000"/>
                      </a:schemeClr>
                    </a:gs>
                    <a:gs pos="50000">
                      <a:schemeClr val="accent3">
                        <a:lumMod val="105000"/>
                        <a:satMod val="103000"/>
                        <a:tint val="73000"/>
                      </a:schemeClr>
                    </a:gs>
                    <a:gs pos="100000">
                      <a:schemeClr val="accent3">
                        <a:lumMod val="105000"/>
                        <a:satMod val="109000"/>
                        <a:tint val="81000"/>
                      </a:schemeClr>
                    </a:gs>
                  </a:gsLst>
                  <a:lin ang="5400000" scaled="0"/>
                </a:gra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4000" b="0" i="0" u="none" strike="noStrike" kern="1200" cap="none" spc="0" normalizeH="0" baseline="0" noProof="0">
              <a:ln>
                <a:noFill/>
              </a:ln>
              <a:solidFill>
                <a:srgbClr val="00FFFF"/>
              </a:solidFill>
              <a:effectLst/>
              <a:uLnTx/>
              <a:uFillTx/>
              <a:latin typeface="Times New Roman" panose="02020603050405020304" pitchFamily="18" charset="0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29698" name="矩形 1"/>
          <p:cNvSpPr/>
          <p:nvPr/>
        </p:nvSpPr>
        <p:spPr>
          <a:xfrm>
            <a:off x="6513513" y="2056765"/>
            <a:ext cx="4321175" cy="34150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就说“仙桃石”吧，它好像从天上飞下来的一个大桃子，落在山顶的石盘上。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9699" name="Picture 9" descr="c:\documents and settings\administrator\application data\360se6\User Data\temp\558e9ce5g78d1f3e943dd&amp;69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9480" y="1929130"/>
            <a:ext cx="4776470" cy="3670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8" name="Rectangle 8"/>
          <p:cNvSpPr/>
          <p:nvPr/>
        </p:nvSpPr>
        <p:spPr>
          <a:xfrm>
            <a:off x="2024063" y="2357438"/>
            <a:ext cx="309880" cy="5651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lnSpc>
                <a:spcPct val="110000"/>
              </a:lnSpc>
              <a:spcBef>
                <a:spcPts val="600"/>
              </a:spcBef>
            </a:pPr>
            <a:endParaRPr lang="zh-CN" altLang="en-US" sz="2800" b="1"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59794" y="819128"/>
            <a:ext cx="1866900" cy="768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  <a:sym typeface="+mn-ea"/>
              </a:rPr>
              <a:t>仙桃石</a:t>
            </a:r>
            <a:endParaRPr kumimoji="0" lang="zh-CN" altLang="en-US" sz="4400" b="1" i="0" u="none" strike="noStrike" kern="1200" cap="none" spc="0" normalizeH="0" baseline="0" noProof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96410" y="332105"/>
            <a:ext cx="4662805" cy="1383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你看，这就是黄山的“仙桃石”，这石头为什么叫“仙桃石”呢？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8" grpId="0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5588" y="196533"/>
            <a:ext cx="11680190" cy="65004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551815" y="2060575"/>
            <a:ext cx="5156200" cy="3670300"/>
          </a:xfrm>
          <a:prstGeom prst="wedgeRoundRectCallout">
            <a:avLst>
              <a:gd name="adj1" fmla="val 23711"/>
              <a:gd name="adj2" fmla="val -50143"/>
              <a:gd name="adj3" fmla="val 16667"/>
            </a:avLst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3">
                        <a:lumMod val="110000"/>
                        <a:satMod val="105000"/>
                        <a:tint val="67000"/>
                      </a:schemeClr>
                    </a:gs>
                    <a:gs pos="50000">
                      <a:schemeClr val="accent3">
                        <a:lumMod val="105000"/>
                        <a:satMod val="103000"/>
                        <a:tint val="73000"/>
                      </a:schemeClr>
                    </a:gs>
                    <a:gs pos="100000">
                      <a:schemeClr val="accent3">
                        <a:lumMod val="105000"/>
                        <a:satMod val="109000"/>
                        <a:tint val="81000"/>
                      </a:schemeClr>
                    </a:gs>
                  </a:gsLst>
                  <a:lin ang="5400000" scaled="0"/>
                </a:gra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4000" b="0" i="0" u="none" strike="noStrike" kern="1200" cap="none" spc="0" normalizeH="0" baseline="0" noProof="0">
              <a:ln>
                <a:noFill/>
              </a:ln>
              <a:solidFill>
                <a:srgbClr val="00FFFF"/>
              </a:solidFill>
              <a:effectLst/>
              <a:uLnTx/>
              <a:uFillTx/>
              <a:latin typeface="Times New Roman" panose="02020603050405020304" pitchFamily="18" charset="0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29698" name="矩形 1"/>
          <p:cNvSpPr/>
          <p:nvPr/>
        </p:nvSpPr>
        <p:spPr>
          <a:xfrm>
            <a:off x="932498" y="2204720"/>
            <a:ext cx="4321175" cy="34150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就说“仙桃石”吧，它好像从天上飞下来的一个大桃子，落在山顶的石盘上。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608" name="Rectangle 8"/>
          <p:cNvSpPr/>
          <p:nvPr/>
        </p:nvSpPr>
        <p:spPr>
          <a:xfrm>
            <a:off x="2024063" y="2357438"/>
            <a:ext cx="309880" cy="5651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lnSpc>
                <a:spcPct val="110000"/>
              </a:lnSpc>
              <a:spcBef>
                <a:spcPts val="600"/>
              </a:spcBef>
            </a:pPr>
            <a:endParaRPr lang="zh-CN" altLang="en-US" sz="2800" b="1"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59794" y="819128"/>
            <a:ext cx="1866900" cy="768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  <a:sym typeface="+mn-ea"/>
              </a:rPr>
              <a:t>仙桃石</a:t>
            </a:r>
            <a:endParaRPr kumimoji="0" lang="zh-CN" altLang="en-US" sz="4400" b="1" i="0" u="none" strike="noStrike" kern="1200" cap="none" spc="0" normalizeH="0" baseline="0" noProof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312535" y="2924810"/>
            <a:ext cx="4662805" cy="22453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“飞”“落”：这么大的一块石头宛如一只轻松自如的小鸟，从天上飞下来，落在山顶的石盘上，把没有生命的石头写活了。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5588" y="196533"/>
            <a:ext cx="11680190" cy="65004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4848860" y="1929130"/>
            <a:ext cx="6403340" cy="4193540"/>
          </a:xfrm>
          <a:prstGeom prst="wedgeRoundRectCallout">
            <a:avLst>
              <a:gd name="adj1" fmla="val 23711"/>
              <a:gd name="adj2" fmla="val -50143"/>
              <a:gd name="adj3" fmla="val 16667"/>
            </a:avLst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3">
                        <a:lumMod val="110000"/>
                        <a:satMod val="105000"/>
                        <a:tint val="67000"/>
                      </a:schemeClr>
                    </a:gs>
                    <a:gs pos="50000">
                      <a:schemeClr val="accent3">
                        <a:lumMod val="105000"/>
                        <a:satMod val="103000"/>
                        <a:tint val="73000"/>
                      </a:schemeClr>
                    </a:gs>
                    <a:gs pos="100000">
                      <a:schemeClr val="accent3">
                        <a:lumMod val="105000"/>
                        <a:satMod val="109000"/>
                        <a:tint val="81000"/>
                      </a:schemeClr>
                    </a:gs>
                  </a:gsLst>
                  <a:lin ang="5400000" scaled="0"/>
                </a:gra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4000" b="0" i="0" u="none" strike="noStrike" kern="1200" cap="none" spc="0" normalizeH="0" baseline="0" noProof="0">
              <a:ln>
                <a:noFill/>
              </a:ln>
              <a:solidFill>
                <a:srgbClr val="00FFFF"/>
              </a:solidFill>
              <a:effectLst/>
              <a:uLnTx/>
              <a:uFillTx/>
              <a:latin typeface="Times New Roman" panose="02020603050405020304" pitchFamily="18" charset="0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29698" name="矩形 1"/>
          <p:cNvSpPr/>
          <p:nvPr/>
        </p:nvSpPr>
        <p:spPr>
          <a:xfrm>
            <a:off x="4839970" y="1930400"/>
            <a:ext cx="6412230" cy="42462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在一座陡峭的山峰上，有一只“猴子”。它两只胳膊抱着腿，一动不动地蹲在山头，望着翻滚的云海。这就是有趣的“猴子观海”。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608" name="Rectangle 8"/>
          <p:cNvSpPr/>
          <p:nvPr/>
        </p:nvSpPr>
        <p:spPr>
          <a:xfrm>
            <a:off x="2024063" y="2357438"/>
            <a:ext cx="309880" cy="5651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lnSpc>
                <a:spcPct val="110000"/>
              </a:lnSpc>
              <a:spcBef>
                <a:spcPts val="600"/>
              </a:spcBef>
            </a:pPr>
            <a:endParaRPr lang="zh-CN" altLang="en-US" sz="2800" b="1"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879124" y="819128"/>
            <a:ext cx="2428240" cy="768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  <a:sym typeface="+mn-ea"/>
              </a:rPr>
              <a:t>猴子观海</a:t>
            </a:r>
            <a:endParaRPr kumimoji="0" lang="zh-CN" altLang="en-US" sz="4400" b="1" i="0" u="none" strike="noStrike" kern="1200" cap="none" spc="0" normalizeH="0" baseline="0" noProof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952490" y="332105"/>
            <a:ext cx="4662805" cy="1383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“猴子”是怎样“观海”的？请你把相关的句子用横线划出来。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15365" name="图片 2" descr="图片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9425" y="1988820"/>
            <a:ext cx="3890645" cy="41294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28"/>
          <p:cNvSpPr txBox="1"/>
          <p:nvPr/>
        </p:nvSpPr>
        <p:spPr>
          <a:xfrm>
            <a:off x="1199515" y="373926"/>
            <a:ext cx="8513446" cy="24929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30000"/>
              </a:lnSpc>
            </a:pPr>
            <a:r>
              <a:rPr lang="en-US" altLang="zh-CN" sz="40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0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猴子天性顽皮好动，可这只猴子却出奇地安静，你们猜猜：它在看什么？想什么？</a:t>
            </a:r>
            <a:endParaRPr lang="zh-CN" altLang="en-US" sz="4000" b="1" dirty="0">
              <a:solidFill>
                <a:schemeClr val="accent2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8193" name="Picture 4" descr="http://img3.iqilu.com/data/attachment/forum/201308/22/091337lcodjaoawwjmewf7.jp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59786" y="2866916"/>
            <a:ext cx="6353175" cy="35712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圆角矩形 1"/>
          <p:cNvSpPr/>
          <p:nvPr/>
        </p:nvSpPr>
        <p:spPr>
          <a:xfrm>
            <a:off x="1199515" y="3716655"/>
            <a:ext cx="1584325" cy="9359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云海</a:t>
            </a:r>
            <a:endParaRPr lang="zh-CN" altLang="en-US" sz="4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819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12289">
            <a:hlinkClick r:id="rId1" action="ppaction://hlinksldjump"/>
          </p:cNvPr>
          <p:cNvSpPr txBox="1"/>
          <p:nvPr/>
        </p:nvSpPr>
        <p:spPr>
          <a:xfrm>
            <a:off x="7775575" y="1285875"/>
            <a:ext cx="2667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  <a:latin typeface="Calibri" panose="020F0502020204030204" pitchFamily="2" charset="0"/>
              </a:rPr>
              <a:t>　　 </a:t>
            </a:r>
            <a:endParaRPr lang="zh-CN" altLang="en-US" sz="3200">
              <a:solidFill>
                <a:srgbClr val="FF0000"/>
              </a:solidFill>
              <a:latin typeface="Calibri" panose="020F0502020204030204" pitchFamily="2" charset="0"/>
            </a:endParaRPr>
          </a:p>
        </p:txBody>
      </p:sp>
      <p:sp>
        <p:nvSpPr>
          <p:cNvPr id="17411" name="矩形 12290"/>
          <p:cNvSpPr>
            <a:spLocks noGrp="1"/>
          </p:cNvSpPr>
          <p:nvPr/>
        </p:nvSpPr>
        <p:spPr>
          <a:xfrm>
            <a:off x="4727575" y="981075"/>
            <a:ext cx="2286000" cy="762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 eaLnBrk="0" hangingPunct="0"/>
            <a:endParaRPr lang="zh-CN" altLang="en-US" sz="4000">
              <a:solidFill>
                <a:srgbClr val="0033CC"/>
              </a:solidFill>
              <a:latin typeface="Calibri" panose="020F0502020204030204" pitchFamily="2" charset="0"/>
              <a:ea typeface="隶书" panose="02010509060101010101" pitchFamily="49" charset="-122"/>
            </a:endParaRPr>
          </a:p>
        </p:txBody>
      </p:sp>
      <p:sp>
        <p:nvSpPr>
          <p:cNvPr id="17412" name="文本框 1"/>
          <p:cNvSpPr txBox="1"/>
          <p:nvPr/>
        </p:nvSpPr>
        <p:spPr>
          <a:xfrm>
            <a:off x="1487488" y="692696"/>
            <a:ext cx="7776864" cy="38779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5400" b="1" dirty="0"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 </a:t>
            </a:r>
            <a:r>
              <a:rPr lang="zh-CN" altLang="en-US" sz="4400" b="1" dirty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学习方法：</a:t>
            </a:r>
            <a:endParaRPr lang="en-US" altLang="zh-CN" sz="4400" b="1" dirty="0">
              <a:solidFill>
                <a:srgbClr val="0000CC"/>
              </a:solidFill>
              <a:latin typeface="楷体" panose="02010609060101010101" charset="-122"/>
              <a:ea typeface="楷体" panose="02010609060101010101" charset="-122"/>
              <a:sym typeface="Arial" panose="020B0604020202020204" pitchFamily="34" charset="0"/>
            </a:endParaRPr>
          </a:p>
          <a:p>
            <a:r>
              <a:rPr lang="en-US" altLang="zh-CN" sz="3200" b="1" dirty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    1</a:t>
            </a:r>
            <a:r>
              <a:rPr lang="zh-CN" altLang="en-US" sz="3200" b="1" dirty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、同桌两人为一组，在“仙人指路”和“金鸡叫天都”中任选一处奇石读一读。</a:t>
            </a:r>
            <a:endParaRPr lang="en-US" altLang="zh-CN" sz="3200" b="1" dirty="0">
              <a:solidFill>
                <a:srgbClr val="0000CC"/>
              </a:solidFill>
              <a:latin typeface="楷体" panose="02010609060101010101" charset="-122"/>
              <a:ea typeface="楷体" panose="02010609060101010101" charset="-122"/>
              <a:sym typeface="Arial" panose="020B0604020202020204" pitchFamily="34" charset="0"/>
            </a:endParaRPr>
          </a:p>
          <a:p>
            <a:r>
              <a:rPr lang="en-US" altLang="zh-CN" sz="3200" b="1" dirty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    </a:t>
            </a:r>
            <a:r>
              <a:rPr lang="en-US" altLang="zh-CN" sz="3200" b="1" dirty="0" smtClean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2</a:t>
            </a:r>
            <a:r>
              <a:rPr lang="zh-CN" altLang="en-US" sz="3200" b="1" dirty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、通过读文品句，抓住文中</a:t>
            </a:r>
            <a:r>
              <a:rPr lang="zh-CN" altLang="en-US" sz="3200" b="1" dirty="0" smtClean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的动</a:t>
            </a:r>
            <a:r>
              <a:rPr lang="zh-CN" altLang="en-US" sz="3200" b="1" dirty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词描写来用心体会“奇石”</a:t>
            </a:r>
            <a:r>
              <a:rPr lang="zh-CN" altLang="en-US" sz="3200" b="1" dirty="0" smtClean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的奇</a:t>
            </a:r>
            <a:r>
              <a:rPr lang="zh-CN" altLang="en-US" sz="3200" b="1" dirty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特之处。</a:t>
            </a:r>
            <a:endParaRPr lang="en-US" altLang="zh-CN" sz="3200" b="1" dirty="0">
              <a:solidFill>
                <a:srgbClr val="0000CC"/>
              </a:solidFill>
              <a:latin typeface="楷体" panose="02010609060101010101" charset="-122"/>
              <a:ea typeface="楷体" panose="02010609060101010101" charset="-122"/>
              <a:sym typeface="Arial" panose="020B0604020202020204" pitchFamily="34" charset="0"/>
            </a:endParaRPr>
          </a:p>
          <a:p>
            <a:r>
              <a:rPr lang="en-US" altLang="zh-CN" sz="3200" b="1" dirty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    </a:t>
            </a:r>
            <a:r>
              <a:rPr lang="en-US" altLang="zh-CN" sz="3200" b="1" dirty="0" smtClean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3</a:t>
            </a:r>
            <a:r>
              <a:rPr lang="zh-CN" altLang="en-US" sz="3200" b="1" dirty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、读文之后，同桌互相交</a:t>
            </a:r>
            <a:r>
              <a:rPr lang="zh-CN" altLang="en-US" sz="3200" b="1" dirty="0" smtClean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流自</a:t>
            </a:r>
            <a:r>
              <a:rPr lang="zh-CN" altLang="en-US" sz="3200" b="1" dirty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己的读书感受</a:t>
            </a:r>
            <a:r>
              <a:rPr lang="zh-CN" altLang="en-US" sz="3200" b="1" dirty="0" smtClean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。</a:t>
            </a:r>
            <a:endParaRPr lang="en-US" altLang="zh-CN" sz="3200" b="1" dirty="0">
              <a:solidFill>
                <a:srgbClr val="0000CC"/>
              </a:solidFill>
              <a:latin typeface="楷体" panose="02010609060101010101" charset="-122"/>
              <a:ea typeface="楷体" panose="02010609060101010101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12289">
            <a:hlinkClick r:id="rId1" action="ppaction://hlinksldjump"/>
          </p:cNvPr>
          <p:cNvSpPr txBox="1"/>
          <p:nvPr/>
        </p:nvSpPr>
        <p:spPr>
          <a:xfrm>
            <a:off x="7775575" y="1285875"/>
            <a:ext cx="2667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  <a:latin typeface="Calibri" panose="020F0502020204030204" pitchFamily="2" charset="0"/>
              </a:rPr>
              <a:t>　　 </a:t>
            </a:r>
            <a:endParaRPr lang="zh-CN" altLang="en-US" sz="3200">
              <a:solidFill>
                <a:srgbClr val="FF0000"/>
              </a:solidFill>
              <a:latin typeface="Calibri" panose="020F0502020204030204" pitchFamily="2" charset="0"/>
            </a:endParaRPr>
          </a:p>
        </p:txBody>
      </p:sp>
      <p:sp>
        <p:nvSpPr>
          <p:cNvPr id="19459" name="矩形 12290"/>
          <p:cNvSpPr>
            <a:spLocks noGrp="1"/>
          </p:cNvSpPr>
          <p:nvPr/>
        </p:nvSpPr>
        <p:spPr>
          <a:xfrm>
            <a:off x="4727575" y="981075"/>
            <a:ext cx="2286000" cy="762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 eaLnBrk="0" hangingPunct="0"/>
            <a:endParaRPr lang="zh-CN" altLang="en-US" sz="4000">
              <a:solidFill>
                <a:srgbClr val="0033CC"/>
              </a:solidFill>
              <a:latin typeface="Calibri" panose="020F0502020204030204" pitchFamily="2" charset="0"/>
              <a:ea typeface="隶书" panose="02010509060101010101" pitchFamily="49" charset="-122"/>
            </a:endParaRPr>
          </a:p>
        </p:txBody>
      </p:sp>
      <p:sp>
        <p:nvSpPr>
          <p:cNvPr id="19460" name="文本框 1"/>
          <p:cNvSpPr txBox="1"/>
          <p:nvPr/>
        </p:nvSpPr>
        <p:spPr>
          <a:xfrm>
            <a:off x="1415480" y="833254"/>
            <a:ext cx="7516812" cy="280076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  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“仙人指路”就更有趣了！远远望去，那巨石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真像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一位仙人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站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在高高的山峰上，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伸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着手臂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指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向前方。</a:t>
            </a:r>
            <a:endParaRPr lang="zh-CN" altLang="en-US" sz="4400" dirty="0">
              <a:latin typeface="Calibri" panose="020F0502020204030204" pitchFamily="2" charset="0"/>
            </a:endParaRPr>
          </a:p>
        </p:txBody>
      </p:sp>
      <p:pic>
        <p:nvPicPr>
          <p:cNvPr id="19461" name="图片 3" descr="图片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5575" y="4221088"/>
            <a:ext cx="2828925" cy="2171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爆炸形 2 1"/>
          <p:cNvSpPr/>
          <p:nvPr/>
        </p:nvSpPr>
        <p:spPr>
          <a:xfrm>
            <a:off x="9696450" y="2204720"/>
            <a:ext cx="2160270" cy="208788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比喻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063552" y="4797152"/>
            <a:ext cx="1872208" cy="60769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6">
                <a:lumMod val="40000"/>
                <a:lumOff val="60000"/>
              </a:schemeClr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阳光照射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" name="图片 9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060008" y="6049963"/>
            <a:ext cx="1624013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3"/>
          <p:cNvSpPr>
            <a:spLocks noChangeArrowheads="1"/>
          </p:cNvSpPr>
          <p:nvPr/>
        </p:nvSpPr>
        <p:spPr bwMode="auto">
          <a:xfrm>
            <a:off x="1991544" y="980728"/>
            <a:ext cx="7848872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每当太阳升起，有座山峰上的几块巨石，就变成了一只金光闪闪的雄鸡。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" name="下箭头 5"/>
          <p:cNvSpPr/>
          <p:nvPr/>
        </p:nvSpPr>
        <p:spPr>
          <a:xfrm>
            <a:off x="2999656" y="2204864"/>
            <a:ext cx="216024" cy="360040"/>
          </a:xfrm>
          <a:prstGeom prst="down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1919536" y="3789040"/>
            <a:ext cx="2088232" cy="60769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形状像雄鸡</a:t>
            </a:r>
            <a:endParaRPr lang="zh-CN" altLang="en-US" sz="2800" b="1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3" name="Picture 4" descr="http://img9.ph.126.net/PJRv1t71-OGLDKZgAsfVAA==/2627850382588614259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815338" y="3118656"/>
            <a:ext cx="5025819" cy="3356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1775520" y="2564904"/>
            <a:ext cx="3816424" cy="112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石头怎么会变成“金光闪闪的雄鸡”呢？</a:t>
            </a:r>
            <a:endParaRPr lang="en-US" altLang="zh-CN" sz="2800" b="1">
              <a:latin typeface="楷体_GB2312" pitchFamily="49" charset="-122"/>
              <a:ea typeface="楷体_GB2312" pitchFamily="49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2135560" y="2060848"/>
            <a:ext cx="208823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流程图: 过程 19"/>
          <p:cNvSpPr/>
          <p:nvPr/>
        </p:nvSpPr>
        <p:spPr>
          <a:xfrm>
            <a:off x="8112224" y="1124744"/>
            <a:ext cx="360040" cy="432048"/>
          </a:xfrm>
          <a:prstGeom prst="flowChartProcess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noFill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7824192" y="2060848"/>
            <a:ext cx="1008112" cy="60769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accent6">
                <a:lumMod val="40000"/>
                <a:lumOff val="60000"/>
              </a:schemeClr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神奇</a:t>
            </a:r>
            <a:endParaRPr lang="zh-CN" altLang="en-US" sz="2800" b="1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/>
      <p:bldP spid="6" grpId="0" animBg="1"/>
      <p:bldP spid="19" grpId="0" animBg="1"/>
      <p:bldP spid="14" grpId="0"/>
      <p:bldP spid="20" grpId="0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28"/>
          <p:cNvSpPr txBox="1"/>
          <p:nvPr/>
        </p:nvSpPr>
        <p:spPr>
          <a:xfrm>
            <a:off x="1271464" y="1700808"/>
            <a:ext cx="9182735" cy="287097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 eaLnBrk="1" hangingPunct="1">
              <a:lnSpc>
                <a:spcPct val="130000"/>
              </a:lnSpc>
            </a:pPr>
            <a:r>
              <a:rPr lang="en-US" altLang="zh-CN" sz="36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600" b="1" dirty="0" smtClean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</a:rPr>
              <a:t>为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了奖励大家，老师也为大家带来了另外几块黄山的岩石，你能不能也发挥自己的想象力，给它们取取名字，再选择一张图片，模仿课文的句子来写写呢？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文本框 12289">
            <a:hlinkClick r:id="rId1" action="ppaction://hlinksldjump"/>
          </p:cNvPr>
          <p:cNvSpPr txBox="1"/>
          <p:nvPr/>
        </p:nvSpPr>
        <p:spPr>
          <a:xfrm>
            <a:off x="7775575" y="1285875"/>
            <a:ext cx="2667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  <a:latin typeface="Calibri" panose="020F0502020204030204" pitchFamily="2" charset="0"/>
              </a:rPr>
              <a:t>　　 </a:t>
            </a:r>
            <a:endParaRPr lang="zh-CN" altLang="en-US" sz="3200">
              <a:solidFill>
                <a:srgbClr val="FF0000"/>
              </a:solidFill>
              <a:latin typeface="Calibri" panose="020F0502020204030204" pitchFamily="2" charset="0"/>
            </a:endParaRPr>
          </a:p>
        </p:txBody>
      </p:sp>
      <p:sp>
        <p:nvSpPr>
          <p:cNvPr id="24579" name="矩形 12290"/>
          <p:cNvSpPr>
            <a:spLocks noGrp="1"/>
          </p:cNvSpPr>
          <p:nvPr/>
        </p:nvSpPr>
        <p:spPr>
          <a:xfrm>
            <a:off x="4727575" y="981075"/>
            <a:ext cx="2286000" cy="762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 eaLnBrk="0" hangingPunct="0"/>
            <a:endParaRPr lang="zh-CN" altLang="en-US" sz="4000">
              <a:solidFill>
                <a:srgbClr val="0033CC"/>
              </a:solidFill>
              <a:latin typeface="Calibri" panose="020F0502020204030204" pitchFamily="2" charset="0"/>
              <a:ea typeface="隶书" panose="02010509060101010101" pitchFamily="49" charset="-122"/>
            </a:endParaRPr>
          </a:p>
        </p:txBody>
      </p:sp>
      <p:sp>
        <p:nvSpPr>
          <p:cNvPr id="24580" name="文本框 1"/>
          <p:cNvSpPr txBox="1"/>
          <p:nvPr/>
        </p:nvSpPr>
        <p:spPr>
          <a:xfrm>
            <a:off x="1743075" y="452770"/>
            <a:ext cx="10169525" cy="144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 </a:t>
            </a:r>
            <a:r>
              <a:rPr lang="en-US" altLang="zh-CN" sz="4400" b="1" dirty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“</a:t>
            </a:r>
            <a:r>
              <a:rPr lang="zh-CN" altLang="en-US" sz="4400" b="1" dirty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天狗望月</a:t>
            </a:r>
            <a:r>
              <a:rPr lang="en-US" altLang="zh-CN" sz="4400" b="1" dirty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”“</a:t>
            </a:r>
            <a:r>
              <a:rPr lang="zh-CN" altLang="en-US" sz="4400" b="1" dirty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狮子抢球</a:t>
            </a:r>
            <a:r>
              <a:rPr lang="en-US" altLang="zh-CN" sz="4400" b="1" dirty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”</a:t>
            </a:r>
            <a:endParaRPr lang="en-US" altLang="zh-CN" sz="4400" b="1" dirty="0">
              <a:solidFill>
                <a:srgbClr val="0000CC"/>
              </a:solidFill>
              <a:latin typeface="楷体" panose="02010609060101010101" charset="-122"/>
              <a:ea typeface="楷体" panose="02010609060101010101" charset="-122"/>
              <a:sym typeface="宋体" panose="02010600030101010101" pitchFamily="2" charset="-122"/>
            </a:endParaRPr>
          </a:p>
          <a:p>
            <a:r>
              <a:rPr lang="en-US" altLang="zh-CN" sz="4400" b="1" dirty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 “</a:t>
            </a:r>
            <a:r>
              <a:rPr lang="zh-CN" altLang="en-US" sz="4400" b="1" dirty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仙女弹琴</a:t>
            </a:r>
            <a:r>
              <a:rPr lang="en-US" altLang="zh-CN" sz="4400" b="1" dirty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”  ......</a:t>
            </a:r>
            <a:endParaRPr lang="en-US" altLang="zh-CN" sz="4400" b="1" dirty="0">
              <a:solidFill>
                <a:srgbClr val="0000CC"/>
              </a:solidFill>
              <a:latin typeface="楷体" panose="02010609060101010101" charset="-122"/>
              <a:ea typeface="楷体" panose="02010609060101010101" charset="-122"/>
              <a:sym typeface="宋体" panose="02010600030101010101" pitchFamily="2" charset="-122"/>
            </a:endParaRPr>
          </a:p>
        </p:txBody>
      </p:sp>
      <p:pic>
        <p:nvPicPr>
          <p:cNvPr id="24581" name="图片 2" descr="图片1老僧采药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772275" y="2133600"/>
            <a:ext cx="3281363" cy="2206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2" name="图片 3" descr="天狗望月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063750" y="2133600"/>
            <a:ext cx="3343275" cy="2228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3" name="图片 18433" descr="飞来石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35188" y="4652963"/>
            <a:ext cx="3171825" cy="1885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4" name="图片 19457" descr="童子拜观音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672263" y="4627563"/>
            <a:ext cx="3508375" cy="2133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5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1595100" y="10883900"/>
            <a:ext cx="317500" cy="241300"/>
          </a:xfrm>
          <a:prstGeom prst="cube">
            <a:avLst/>
          </a:prstGeom>
        </p:spPr>
      </p:pic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对角圆角矩形 11"/>
          <p:cNvSpPr/>
          <p:nvPr/>
        </p:nvSpPr>
        <p:spPr>
          <a:xfrm>
            <a:off x="2639695" y="205740"/>
            <a:ext cx="1877695" cy="431800"/>
          </a:xfrm>
          <a:prstGeom prst="round2DiagRect">
            <a:avLst/>
          </a:prstGeom>
          <a:ln w="12700">
            <a:solidFill>
              <a:srgbClr val="CCE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新课</a:t>
            </a:r>
            <a:r>
              <a:rPr lang="zh-CN" altLang="en-US" sz="3200" b="1" dirty="0" smtClean="0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导入</a:t>
            </a:r>
            <a:endParaRPr lang="en-US" altLang="zh-CN" sz="3200" b="1" dirty="0">
              <a:solidFill>
                <a:schemeClr val="accent6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TextBox 2"/>
          <p:cNvSpPr txBox="1"/>
          <p:nvPr/>
        </p:nvSpPr>
        <p:spPr>
          <a:xfrm>
            <a:off x="2047451" y="1268760"/>
            <a:ext cx="7869585" cy="277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楷体" panose="02010609060101010101" charset="-122"/>
                <a:ea typeface="楷体" panose="02010609060101010101" charset="-122"/>
              </a:rPr>
              <a:t>　　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黄山位于我国的安徽省，是著名的风景名胜区，那里风光秀丽，景色神奇，最著名的就是：奇松、怪石、云海、温泉。可以说无峰不石、无石不松、无松不奇，是令人向往的地方。今天就让我们一起跟着作者的脚步，去看看黄山的奇石</a:t>
            </a:r>
            <a:r>
              <a:rPr lang="zh-CN" altLang="en-US" sz="2400" dirty="0" smtClean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2400" dirty="0" smtClean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1265" name="Picture 1" descr="C:\Users\Administrator\AppData\Roaming\Tencent\Users\541737432\QQ\WinTemp\RichOle\~JF0B_5LUTJ3N)W3QT0P1NC.png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2024034" y="4357694"/>
            <a:ext cx="1857388" cy="143431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66" name="Picture 2" descr="C:\Users\Administrator\AppData\Roaming\Tencent\Users\541737432\QQ\WinTemp\RichOle\O`(CBYG9]63_0HBW~QH5RYY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310050" y="4286256"/>
            <a:ext cx="1845916" cy="14287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267" name="Picture 3" descr="C:\Users\Administrator\AppData\Roaming\Tencent\Users\541737432\QQ\WinTemp\RichOle\(9F6{_H@M[X7FG20(}%2W$W.pn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8596330" y="4143380"/>
            <a:ext cx="1507445" cy="11430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" name="Picture 5" descr="D:\My Documents\My Pictures\温泉1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6596066" y="4857760"/>
            <a:ext cx="1746682" cy="1343016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1238421" y="2132856"/>
            <a:ext cx="9793088" cy="2931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32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1、自读课文，读准字音，读通语句。</a:t>
            </a:r>
            <a:endParaRPr sz="3200" b="1" dirty="0">
              <a:solidFill>
                <a:schemeClr val="accent2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sz="32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2、全文主要讲了什么？在文中找一找概括全文主的句子。用“_____”画出来。</a:t>
            </a:r>
            <a:endParaRPr sz="3200" b="1" dirty="0">
              <a:solidFill>
                <a:schemeClr val="accent2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sz="32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32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sz="3200" b="1" dirty="0" err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这篇课文写了黄山哪些奇石？用圆圈画出来</a:t>
            </a:r>
            <a:r>
              <a:rPr sz="32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。 </a:t>
            </a:r>
            <a:endParaRPr sz="3200" b="1" dirty="0">
              <a:solidFill>
                <a:schemeClr val="accent2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9725" y="210185"/>
            <a:ext cx="3048635" cy="92202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54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自读提示</a:t>
            </a:r>
            <a:endParaRPr lang="zh-CN" altLang="en-US" sz="5400" b="1">
              <a:solidFill>
                <a:schemeClr val="accent2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1209040" y="752475"/>
            <a:ext cx="9773920" cy="53530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任意多边形 1"/>
          <p:cNvSpPr/>
          <p:nvPr/>
        </p:nvSpPr>
        <p:spPr bwMode="auto">
          <a:xfrm>
            <a:off x="1762760" y="1797050"/>
            <a:ext cx="7113905" cy="3846830"/>
          </a:xfrm>
          <a:custGeom>
            <a:avLst/>
            <a:gdLst>
              <a:gd name="connsiteX0" fmla="*/ 0 w 3399194"/>
              <a:gd name="connsiteY0" fmla="*/ 0 h 914422"/>
              <a:gd name="connsiteX1" fmla="*/ 3399194 w 3399194"/>
              <a:gd name="connsiteY1" fmla="*/ 0 h 914422"/>
              <a:gd name="connsiteX2" fmla="*/ 3399194 w 3399194"/>
              <a:gd name="connsiteY2" fmla="*/ 914422 h 914422"/>
              <a:gd name="connsiteX3" fmla="*/ 0 w 3399194"/>
              <a:gd name="connsiteY3" fmla="*/ 914422 h 914422"/>
              <a:gd name="connsiteX4" fmla="*/ 0 w 3399194"/>
              <a:gd name="connsiteY4" fmla="*/ 0 h 914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99194" h="914422">
                <a:moveTo>
                  <a:pt x="0" y="0"/>
                </a:moveTo>
                <a:lnTo>
                  <a:pt x="3399194" y="0"/>
                </a:lnTo>
                <a:lnTo>
                  <a:pt x="3399194" y="914422"/>
                </a:lnTo>
                <a:lnTo>
                  <a:pt x="0" y="91442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tIns="91440" bIns="91440"/>
          <a:lstStyle/>
          <a:p>
            <a:pPr marL="0" marR="0" lvl="0" indent="0" algn="l" defTabSz="10668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闻  名  景  区  省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l" defTabSz="10668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部  秀  尤  其  仙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l" defTabSz="10668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巨  位  著  形  状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88518" y="2909888"/>
            <a:ext cx="190023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xiān</a:t>
            </a:r>
            <a:endParaRPr lang="en-US" altLang="zh-CN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01178" y="1577975"/>
            <a:ext cx="134143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wén</a:t>
            </a:r>
            <a:endParaRPr lang="en-US" altLang="zh-CN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136900" y="1577975"/>
            <a:ext cx="169545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mínɡ</a:t>
            </a:r>
            <a:endParaRPr lang="en-US" altLang="zh-CN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81500" y="1577975"/>
            <a:ext cx="169545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jǐnɡ</a:t>
            </a:r>
            <a:endParaRPr lang="en-US" altLang="zh-CN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977255" y="1577975"/>
            <a:ext cx="987425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qū</a:t>
            </a:r>
            <a:endParaRPr lang="en-US" altLang="zh-CN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119938" y="1577975"/>
            <a:ext cx="2047875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shěnɡ</a:t>
            </a:r>
            <a:endParaRPr lang="en-US" altLang="zh-CN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04365" y="2909888"/>
            <a:ext cx="987425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bù</a:t>
            </a:r>
            <a:endParaRPr lang="en-US" altLang="zh-CN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143885" y="2909888"/>
            <a:ext cx="1550988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xiù</a:t>
            </a:r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endParaRPr lang="en-US" altLang="zh-CN" sz="36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540568" y="2909888"/>
            <a:ext cx="155098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yóu</a:t>
            </a:r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endParaRPr lang="en-US" altLang="zh-CN" sz="36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026150" y="2909888"/>
            <a:ext cx="1196975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qí</a:t>
            </a:r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endParaRPr lang="en-US" altLang="zh-CN" sz="36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999923" y="4269740"/>
            <a:ext cx="250348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zhuànɡ</a:t>
            </a:r>
            <a:endParaRPr lang="en-US" altLang="zh-CN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822768" y="4269740"/>
            <a:ext cx="987425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jù</a:t>
            </a:r>
            <a:endParaRPr lang="en-US" altLang="zh-CN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124835" y="4269740"/>
            <a:ext cx="1550988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wèi</a:t>
            </a:r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endParaRPr lang="en-US" altLang="zh-CN" sz="36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489133" y="4269740"/>
            <a:ext cx="1343025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zhù</a:t>
            </a:r>
            <a:endParaRPr lang="en-US" altLang="zh-CN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796915" y="4269740"/>
            <a:ext cx="169545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en-US" altLang="zh-CN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xínɡ</a:t>
            </a:r>
            <a:endParaRPr lang="en-US" altLang="zh-CN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AutoShape 3"/>
          <p:cNvSpPr>
            <a:spLocks noChangeArrowheads="1"/>
          </p:cNvSpPr>
          <p:nvPr/>
        </p:nvSpPr>
        <p:spPr bwMode="auto">
          <a:xfrm>
            <a:off x="1738313" y="351473"/>
            <a:ext cx="2571750" cy="776288"/>
          </a:xfrm>
          <a:prstGeom prst="wedgeRoundRectCallout">
            <a:avLst>
              <a:gd name="adj1" fmla="val 23711"/>
              <a:gd name="adj2" fmla="val -50143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4000" b="0" i="0" u="none" strike="noStrike" kern="1200" cap="none" spc="0" normalizeH="0" baseline="0" noProof="0">
              <a:ln>
                <a:noFill/>
              </a:ln>
              <a:solidFill>
                <a:srgbClr val="00FFFF"/>
              </a:solidFill>
              <a:effectLst/>
              <a:uLnTx/>
              <a:uFillTx/>
              <a:latin typeface="Times New Roman" panose="02020603050405020304" pitchFamily="18" charset="0"/>
              <a:ea typeface="隶书" panose="02010509060101010101" pitchFamily="49" charset="-122"/>
              <a:cs typeface="+mn-cs"/>
            </a:endParaRPr>
          </a:p>
        </p:txBody>
      </p:sp>
      <p:pic>
        <p:nvPicPr>
          <p:cNvPr id="15378" name="图片 7" descr="花盆.pn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738313" y="399098"/>
            <a:ext cx="508000" cy="595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79" name="TextBox 30"/>
          <p:cNvSpPr txBox="1"/>
          <p:nvPr/>
        </p:nvSpPr>
        <p:spPr>
          <a:xfrm>
            <a:off x="2238375" y="351473"/>
            <a:ext cx="1714500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我会认</a:t>
            </a:r>
            <a:endParaRPr lang="zh-CN" altLang="en-US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云形标注 26"/>
          <p:cNvSpPr/>
          <p:nvPr/>
        </p:nvSpPr>
        <p:spPr>
          <a:xfrm>
            <a:off x="8541385" y="399415"/>
            <a:ext cx="3284855" cy="2283460"/>
          </a:xfrm>
          <a:prstGeom prst="cloudCallout">
            <a:avLst>
              <a:gd name="adj1" fmla="val 27000"/>
              <a:gd name="adj2" fmla="val 122445"/>
            </a:avLst>
          </a:prstGeom>
          <a:ln>
            <a:solidFill>
              <a:srgbClr val="C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 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你用什么好办法记住这些生字的呢？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8" grpId="0"/>
      <p:bldP spid="19" grpId="0"/>
      <p:bldP spid="20" grpId="0"/>
      <p:bldP spid="21" grpId="0"/>
      <p:bldP spid="22" grpId="0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117" y="0"/>
            <a:ext cx="12187767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8435" name="组合 1"/>
          <p:cNvGrpSpPr/>
          <p:nvPr/>
        </p:nvGrpSpPr>
        <p:grpSpPr>
          <a:xfrm>
            <a:off x="3888317" y="381000"/>
            <a:ext cx="4188883" cy="853228"/>
            <a:chOff x="551169" y="378939"/>
            <a:chExt cx="3141488" cy="638535"/>
          </a:xfrm>
        </p:grpSpPr>
        <p:grpSp>
          <p:nvGrpSpPr>
            <p:cNvPr id="18455" name="组合 6"/>
            <p:cNvGrpSpPr/>
            <p:nvPr/>
          </p:nvGrpSpPr>
          <p:grpSpPr>
            <a:xfrm>
              <a:off x="551169" y="378939"/>
              <a:ext cx="2322383" cy="638535"/>
              <a:chOff x="2552822" y="1066980"/>
              <a:chExt cx="2322383" cy="638535"/>
            </a:xfrm>
          </p:grpSpPr>
          <p:sp>
            <p:nvSpPr>
              <p:cNvPr id="8" name="TextBox 5"/>
              <p:cNvSpPr txBox="1">
                <a:spLocks noChangeArrowheads="1"/>
              </p:cNvSpPr>
              <p:nvPr/>
            </p:nvSpPr>
            <p:spPr bwMode="auto">
              <a:xfrm rot="554454">
                <a:off x="3389388" y="1066980"/>
                <a:ext cx="649252" cy="621110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2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2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2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2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2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2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2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2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2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4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黑体" panose="02010609060101010101" pitchFamily="49" charset="-122"/>
                    <a:ea typeface="黑体" panose="02010609060101010101" pitchFamily="49" charset="-122"/>
                    <a:cs typeface="+mn-cs"/>
                  </a:rPr>
                  <a:t>蛙</a:t>
                </a:r>
                <a:endParaRPr kumimoji="0" lang="zh-CN" altLang="en-US" sz="4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endParaRPr>
              </a:p>
            </p:txBody>
          </p:sp>
          <p:sp>
            <p:nvSpPr>
              <p:cNvPr id="9" name="TextBox 5"/>
              <p:cNvSpPr txBox="1">
                <a:spLocks noChangeArrowheads="1"/>
              </p:cNvSpPr>
              <p:nvPr/>
            </p:nvSpPr>
            <p:spPr bwMode="auto">
              <a:xfrm rot="20879964">
                <a:off x="2552822" y="1084405"/>
                <a:ext cx="630202" cy="62111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2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2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2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2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2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2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2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2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2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4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黑体" panose="02010609060101010101" pitchFamily="49" charset="-122"/>
                    <a:ea typeface="黑体" panose="02010609060101010101" pitchFamily="49" charset="-122"/>
                    <a:cs typeface="+mn-cs"/>
                  </a:rPr>
                  <a:t>青</a:t>
                </a:r>
                <a:endParaRPr kumimoji="0" lang="zh-CN" altLang="en-US" sz="4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endParaRPr>
              </a:p>
            </p:txBody>
          </p:sp>
          <p:sp>
            <p:nvSpPr>
              <p:cNvPr id="10" name="TextBox 5"/>
              <p:cNvSpPr txBox="1">
                <a:spLocks noChangeArrowheads="1"/>
              </p:cNvSpPr>
              <p:nvPr/>
            </p:nvSpPr>
            <p:spPr bwMode="auto">
              <a:xfrm rot="21170540">
                <a:off x="4245003" y="1084405"/>
                <a:ext cx="630202" cy="621110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2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2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2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2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2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2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2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2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2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4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黑体" panose="02010609060101010101" pitchFamily="49" charset="-122"/>
                    <a:ea typeface="黑体" panose="02010609060101010101" pitchFamily="49" charset="-122"/>
                    <a:cs typeface="+mn-cs"/>
                  </a:rPr>
                  <a:t>过</a:t>
                </a:r>
                <a:endParaRPr kumimoji="0" lang="zh-CN" altLang="en-US" sz="4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endParaRPr>
              </a:p>
            </p:txBody>
          </p:sp>
        </p:grpSp>
        <p:sp>
          <p:nvSpPr>
            <p:cNvPr id="11" name="TextBox 5"/>
            <p:cNvSpPr txBox="1">
              <a:spLocks noChangeArrowheads="1"/>
            </p:cNvSpPr>
            <p:nvPr/>
          </p:nvSpPr>
          <p:spPr bwMode="auto">
            <a:xfrm rot="533692">
              <a:off x="3062455" y="388443"/>
              <a:ext cx="630202" cy="62111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2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2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2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2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2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2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2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2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2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河</a:t>
              </a:r>
              <a:endParaRPr kumimoji="0" lang="zh-CN" altLang="en-US" sz="4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</p:grpSp>
      <p:sp>
        <p:nvSpPr>
          <p:cNvPr id="13" name="TextBox 7"/>
          <p:cNvSpPr txBox="1"/>
          <p:nvPr/>
        </p:nvSpPr>
        <p:spPr>
          <a:xfrm>
            <a:off x="726017" y="1509184"/>
            <a:ext cx="1272116" cy="993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5865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闻</a:t>
            </a:r>
            <a:endParaRPr lang="zh-CN" altLang="en-US" sz="5865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4" name="TextBox 7"/>
          <p:cNvSpPr txBox="1"/>
          <p:nvPr/>
        </p:nvSpPr>
        <p:spPr>
          <a:xfrm>
            <a:off x="1866900" y="1509184"/>
            <a:ext cx="1248833" cy="993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5865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名</a:t>
            </a:r>
            <a:endParaRPr lang="zh-CN" altLang="en-US" sz="5865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" name="TextBox 7"/>
          <p:cNvSpPr txBox="1"/>
          <p:nvPr/>
        </p:nvSpPr>
        <p:spPr>
          <a:xfrm>
            <a:off x="2982384" y="1509184"/>
            <a:ext cx="1274233" cy="993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5865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景</a:t>
            </a:r>
            <a:endParaRPr lang="zh-CN" altLang="en-US" sz="5865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" name="TextBox 7"/>
          <p:cNvSpPr txBox="1"/>
          <p:nvPr/>
        </p:nvSpPr>
        <p:spPr>
          <a:xfrm>
            <a:off x="4125384" y="1509184"/>
            <a:ext cx="1272116" cy="993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5865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区</a:t>
            </a:r>
            <a:endParaRPr lang="zh-CN" altLang="en-US" sz="5865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" name="TextBox 7"/>
          <p:cNvSpPr txBox="1"/>
          <p:nvPr/>
        </p:nvSpPr>
        <p:spPr>
          <a:xfrm>
            <a:off x="5266267" y="1509184"/>
            <a:ext cx="1274233" cy="993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5865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省</a:t>
            </a:r>
            <a:endParaRPr lang="zh-CN" altLang="en-US" sz="5865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8" name="TextBox 7"/>
          <p:cNvSpPr txBox="1"/>
          <p:nvPr/>
        </p:nvSpPr>
        <p:spPr>
          <a:xfrm>
            <a:off x="6407151" y="1509184"/>
            <a:ext cx="1272116" cy="993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5865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部</a:t>
            </a:r>
            <a:endParaRPr lang="zh-CN" altLang="en-US" sz="5865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9" name="TextBox 7"/>
          <p:cNvSpPr txBox="1"/>
          <p:nvPr/>
        </p:nvSpPr>
        <p:spPr>
          <a:xfrm>
            <a:off x="7548033" y="1509184"/>
            <a:ext cx="1272117" cy="993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5865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秀</a:t>
            </a:r>
            <a:endParaRPr lang="zh-CN" altLang="en-US" sz="5865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" name="TextBox 7"/>
          <p:cNvSpPr txBox="1"/>
          <p:nvPr/>
        </p:nvSpPr>
        <p:spPr>
          <a:xfrm>
            <a:off x="694267" y="2618317"/>
            <a:ext cx="1272117" cy="993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5865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尤</a:t>
            </a:r>
            <a:endParaRPr lang="zh-CN" altLang="en-US" sz="5865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4" name="TextBox 7"/>
          <p:cNvSpPr txBox="1"/>
          <p:nvPr/>
        </p:nvSpPr>
        <p:spPr>
          <a:xfrm>
            <a:off x="1875367" y="2618317"/>
            <a:ext cx="1272117" cy="993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5865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其</a:t>
            </a:r>
            <a:endParaRPr lang="zh-CN" altLang="en-US" sz="5865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5" name="TextBox 7"/>
          <p:cNvSpPr txBox="1"/>
          <p:nvPr/>
        </p:nvSpPr>
        <p:spPr>
          <a:xfrm>
            <a:off x="4074584" y="2618317"/>
            <a:ext cx="1274233" cy="993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5865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巨</a:t>
            </a:r>
            <a:endParaRPr lang="zh-CN" altLang="en-US" sz="5865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6" name="TextBox 7"/>
          <p:cNvSpPr txBox="1"/>
          <p:nvPr/>
        </p:nvSpPr>
        <p:spPr>
          <a:xfrm>
            <a:off x="5202767" y="2618317"/>
            <a:ext cx="1272117" cy="993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5865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位</a:t>
            </a:r>
            <a:endParaRPr lang="zh-CN" altLang="en-US" sz="5865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7" name="TextBox 7"/>
          <p:cNvSpPr txBox="1"/>
          <p:nvPr/>
        </p:nvSpPr>
        <p:spPr>
          <a:xfrm>
            <a:off x="6280151" y="2618317"/>
            <a:ext cx="1272116" cy="993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5865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著</a:t>
            </a:r>
            <a:endParaRPr lang="zh-CN" altLang="en-US" sz="5865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28" name="Picture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567" y="4064000"/>
            <a:ext cx="1189567" cy="133561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" name="组合 4"/>
          <p:cNvGrpSpPr/>
          <p:nvPr/>
        </p:nvGrpSpPr>
        <p:grpSpPr>
          <a:xfrm>
            <a:off x="9901767" y="1172633"/>
            <a:ext cx="1953684" cy="2722033"/>
            <a:chOff x="7401719" y="1163638"/>
            <a:chExt cx="1466031" cy="2040891"/>
          </a:xfrm>
        </p:grpSpPr>
        <p:pic>
          <p:nvPicPr>
            <p:cNvPr id="18453" name="图片 3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401719" y="1163638"/>
              <a:ext cx="1026606" cy="204089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8454" name="TextBox 7"/>
            <p:cNvSpPr txBox="1"/>
            <p:nvPr/>
          </p:nvSpPr>
          <p:spPr>
            <a:xfrm>
              <a:off x="8319294" y="1522363"/>
              <a:ext cx="548456" cy="99124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2665" b="1">
                  <a:latin typeface="楷体_GB2312" pitchFamily="49" charset="-122"/>
                  <a:ea typeface="楷体_GB2312" pitchFamily="49" charset="-122"/>
                </a:rPr>
                <a:t>你真棒</a:t>
              </a:r>
              <a:endParaRPr lang="zh-CN" altLang="en-US" sz="2665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sp>
        <p:nvSpPr>
          <p:cNvPr id="29" name="TextBox 7"/>
          <p:cNvSpPr txBox="1"/>
          <p:nvPr/>
        </p:nvSpPr>
        <p:spPr>
          <a:xfrm>
            <a:off x="7457017" y="2618317"/>
            <a:ext cx="1272116" cy="993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5865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形</a:t>
            </a:r>
            <a:endParaRPr lang="zh-CN" altLang="en-US" sz="5865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0" name="TextBox 7"/>
          <p:cNvSpPr txBox="1"/>
          <p:nvPr/>
        </p:nvSpPr>
        <p:spPr>
          <a:xfrm>
            <a:off x="8691033" y="2618317"/>
            <a:ext cx="1272117" cy="993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5865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状</a:t>
            </a:r>
            <a:endParaRPr lang="zh-CN" altLang="en-US" sz="5865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4" name="TextBox 7"/>
          <p:cNvSpPr txBox="1"/>
          <p:nvPr/>
        </p:nvSpPr>
        <p:spPr>
          <a:xfrm>
            <a:off x="2940051" y="2618317"/>
            <a:ext cx="1274233" cy="993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5865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仙</a:t>
            </a:r>
            <a:endParaRPr lang="zh-CN" altLang="en-US" sz="5865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6 0.02007 L 0.06823 0.02068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823 0.01945 L 0.12344 0.01945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344 0.01945 L 0.17188 0.01945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188 0.01945 L 0.22691 0.01945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691 0.01945 L 0.28993 0.02007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993 0.01945 L 0.35296 0.01883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296 0.02007 L 0.41598 0.01945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1598 0.01945 L 0.48681 0.01821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8698 0.01945 L 0.55 0.01945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5 0.01945 L 0.61302 0.01945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302 0.01945 L 0.66806 0.01945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806 0.01945 L 0.71667 0.01945" pathEditMode="relative" rAng="0" ptsTypes="AA">
                                      <p:cBhvr>
                                        <p:cTn id="11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"/>
                            </p:stCondLst>
                            <p:childTnLst>
                              <p:par>
                                <p:cTn id="12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184 0.01945 L 0.77222 0.02007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7448 0.01976 L 0.8283 0.01976" pathEditMode="relative" rAng="0" ptsTypes="AA">
                                      <p:cBhvr>
                                        <p:cTn id="13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00"/>
                            </p:stCondLst>
                            <p:childTnLst>
                              <p:par>
                                <p:cTn id="14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283 0.01976 L 0.88837 -0.06391" pathEditMode="relative" rAng="0" ptsTypes="AA">
                                      <p:cBhvr>
                                        <p:cTn id="14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0" y="-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2500"/>
                            </p:stCondLst>
                            <p:childTnLst>
                              <p:par>
                                <p:cTn id="1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1" grpId="0"/>
      <p:bldP spid="24" grpId="0"/>
      <p:bldP spid="25" grpId="0"/>
      <p:bldP spid="26" grpId="0"/>
      <p:bldP spid="27" grpId="0"/>
      <p:bldP spid="29" grpId="0"/>
      <p:bldP spid="30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4097"/>
          <p:cNvSpPr txBox="1"/>
          <p:nvPr/>
        </p:nvSpPr>
        <p:spPr>
          <a:xfrm>
            <a:off x="7032625" y="1196975"/>
            <a:ext cx="3111500" cy="4375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lnSpc>
                <a:spcPct val="125000"/>
              </a:lnSpc>
            </a:pP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　</a:t>
            </a:r>
            <a:endParaRPr lang="zh-CN" altLang="en-US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243" name="文本框 2"/>
          <p:cNvSpPr txBox="1"/>
          <p:nvPr/>
        </p:nvSpPr>
        <p:spPr>
          <a:xfrm>
            <a:off x="2206625" y="333375"/>
            <a:ext cx="6672263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zh-CN" altLang="en-US" sz="54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244" name="文本框 3"/>
          <p:cNvSpPr txBox="1"/>
          <p:nvPr/>
        </p:nvSpPr>
        <p:spPr>
          <a:xfrm>
            <a:off x="1919288" y="1196975"/>
            <a:ext cx="8177212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             </a:t>
            </a:r>
            <a:endParaRPr lang="zh-CN" altLang="en-US" sz="36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245" name="文本框 1"/>
          <p:cNvSpPr txBox="1"/>
          <p:nvPr/>
        </p:nvSpPr>
        <p:spPr>
          <a:xfrm>
            <a:off x="2136387" y="980728"/>
            <a:ext cx="7378700" cy="415498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6600" b="1" dirty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闻名  景区  南部  秀丽  尤其  仙人  巨石  一位  著名  形状  安徽</a:t>
            </a:r>
            <a:r>
              <a:rPr lang="zh-CN" altLang="en-US" sz="6600" b="1" dirty="0" smtClean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省</a:t>
            </a:r>
            <a:endParaRPr lang="zh-CN" altLang="en-US" sz="6600" b="1" dirty="0">
              <a:solidFill>
                <a:srgbClr val="0000CC"/>
              </a:solidFill>
              <a:latin typeface="楷体" panose="02010609060101010101" charset="-122"/>
              <a:ea typeface="楷体" panose="02010609060101010101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u=3648763884,3507378176&amp;fm=253&amp;fmt=auto&amp;app=120&amp;f=JPEG.webp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271905" y="548640"/>
            <a:ext cx="4064000" cy="526415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735955" y="2348865"/>
            <a:ext cx="5406390" cy="7067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找一找，黄山在哪呢？</a:t>
            </a:r>
            <a:endParaRPr lang="zh-CN" altLang="en-US" sz="40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216275" y="4580890"/>
            <a:ext cx="1440180" cy="1231900"/>
          </a:xfrm>
          <a:prstGeom prst="ellipse">
            <a:avLst/>
          </a:prstGeom>
          <a:solidFill>
            <a:schemeClr val="accent1">
              <a:alpha val="2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540510" y="836295"/>
            <a:ext cx="8819515" cy="13220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同学们，课文中用哪个形容词来形容黄山风景区？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59560" y="2705427"/>
            <a:ext cx="9144000" cy="1445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b="1" smtClean="0"/>
              <a:t>      </a:t>
            </a:r>
            <a:r>
              <a:rPr lang="zh-CN" altLang="en-US" sz="44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闻名中外的黄山风景区，在我国安徽省的南部。</a:t>
            </a:r>
            <a:endParaRPr lang="zh-CN" altLang="en-US" sz="4400" b="1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496185" y="2708910"/>
            <a:ext cx="88201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闻</a:t>
            </a:r>
            <a:endParaRPr lang="zh-CN" altLang="en-US" sz="4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椭圆形标注 2"/>
          <p:cNvSpPr/>
          <p:nvPr/>
        </p:nvSpPr>
        <p:spPr>
          <a:xfrm>
            <a:off x="335915" y="1124585"/>
            <a:ext cx="2160270" cy="2016125"/>
          </a:xfrm>
          <a:prstGeom prst="wedgeEllipseCallout">
            <a:avLst>
              <a:gd name="adj1" fmla="val 50029"/>
              <a:gd name="adj2" fmla="val 582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51815" y="1340485"/>
            <a:ext cx="185864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猜猜是什么意思意思？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485" name="矩形 14"/>
          <p:cNvSpPr/>
          <p:nvPr/>
        </p:nvSpPr>
        <p:spPr>
          <a:xfrm>
            <a:off x="3946843" y="4509135"/>
            <a:ext cx="1407160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800" b="1">
                <a:latin typeface="楷体" panose="02010609060101010101" charset="-122"/>
                <a:ea typeface="楷体" panose="02010609060101010101" charset="-122"/>
              </a:rPr>
              <a:t>闻名</a:t>
            </a:r>
            <a:endParaRPr lang="zh-CN" altLang="en-US" sz="4800"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16" name="等于号 15"/>
          <p:cNvSpPr/>
          <p:nvPr/>
        </p:nvSpPr>
        <p:spPr>
          <a:xfrm>
            <a:off x="5375593" y="4580573"/>
            <a:ext cx="1000125" cy="642938"/>
          </a:xfrm>
          <a:prstGeom prst="mathEqual">
            <a:avLst/>
          </a:prstGeom>
          <a:solidFill>
            <a:srgbClr val="FFC00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447155" y="4463098"/>
            <a:ext cx="1407160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8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著名</a:t>
            </a:r>
            <a:endParaRPr lang="zh-CN" altLang="en-US" sz="48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440805" y="5279708"/>
            <a:ext cx="1407160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8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出名</a:t>
            </a:r>
            <a:endParaRPr lang="zh-CN" altLang="en-US" sz="48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3" grpId="0" animBg="1"/>
      <p:bldP spid="6" grpId="0"/>
      <p:bldP spid="17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559560" y="620395"/>
            <a:ext cx="8819515" cy="19380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课文都写了哪些有趣的怪石？请大家再次快速地朗读课文，用“——”把这些怪石的名字划出来。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59560" y="2705427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b="1" dirty="0" smtClean="0"/>
              <a:t>      </a:t>
            </a:r>
            <a:r>
              <a:rPr lang="en-US" altLang="zh-CN" sz="4000" b="1" dirty="0" smtClean="0"/>
              <a:t>“</a:t>
            </a: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仙桃石</a:t>
            </a:r>
            <a:r>
              <a:rPr lang="en-US" altLang="zh-CN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lang="en-US" altLang="zh-CN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猴子观海</a:t>
            </a:r>
            <a:r>
              <a:rPr lang="en-US" altLang="zh-CN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lang="en-US" altLang="zh-CN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仙人指路</a:t>
            </a:r>
            <a:r>
              <a:rPr lang="en-US" altLang="zh-CN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lang="en-US" altLang="zh-CN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金鸡叫天都</a:t>
            </a:r>
            <a:r>
              <a:rPr lang="en-US" altLang="zh-CN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lang="en-US" altLang="zh-CN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天狗望月</a:t>
            </a:r>
            <a:r>
              <a:rPr lang="en-US" altLang="zh-CN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lang="en-US" altLang="zh-CN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狮子抢球</a:t>
            </a:r>
            <a:r>
              <a:rPr lang="en-US" altLang="zh-CN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lang="en-US" altLang="zh-CN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仙女弹琴</a:t>
            </a:r>
            <a:r>
              <a:rPr lang="en-US" altLang="zh-CN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endParaRPr lang="en-US" altLang="zh-CN" sz="40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304155" y="5013325"/>
            <a:ext cx="6192520" cy="136779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这些是岩石的名字，是表示特殊称谓。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72030" y="5300980"/>
            <a:ext cx="1635125" cy="875665"/>
          </a:xfrm>
          <a:prstGeom prst="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加</a:t>
            </a:r>
            <a:r>
              <a:rPr lang="en-US" altLang="zh-CN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“”</a:t>
            </a:r>
            <a:endParaRPr lang="en-US" altLang="zh-CN" sz="4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6" name="右箭头 5"/>
          <p:cNvSpPr/>
          <p:nvPr/>
        </p:nvSpPr>
        <p:spPr>
          <a:xfrm>
            <a:off x="4368165" y="5505450"/>
            <a:ext cx="720090" cy="4432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animBg="1"/>
      <p:bldP spid="3" grpId="0" animBg="1"/>
      <p:bldP spid="6" grpId="0" animBg="1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WVkNGM0ZjA0MTY1NDJiYTUwNDAyNTFjMDQwNWUwZWU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1226</Words>
  <Application>WPS 演示</Application>
  <PresentationFormat>自定义</PresentationFormat>
  <Paragraphs>174</Paragraphs>
  <Slides>18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4" baseType="lpstr">
      <vt:lpstr>Arial</vt:lpstr>
      <vt:lpstr>宋体</vt:lpstr>
      <vt:lpstr>Wingdings</vt:lpstr>
      <vt:lpstr>Calibri</vt:lpstr>
      <vt:lpstr>Calibri</vt:lpstr>
      <vt:lpstr>黑体</vt:lpstr>
      <vt:lpstr>微软雅黑</vt:lpstr>
      <vt:lpstr>楷体</vt:lpstr>
      <vt:lpstr>方正姚体</vt:lpstr>
      <vt:lpstr>Times New Roman</vt:lpstr>
      <vt:lpstr>隶书</vt:lpstr>
      <vt:lpstr>楷体_GB2312</vt:lpstr>
      <vt:lpstr>新宋体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2022-07-20T19:39:00Z</cp:lastPrinted>
  <dcterms:created xsi:type="dcterms:W3CDTF">2022-07-20T19:39:00Z</dcterms:created>
  <dcterms:modified xsi:type="dcterms:W3CDTF">2023-10-21T06:34:04Z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29DDD67E06F8421AB5D0B5B236BFC006_12</vt:lpwstr>
  </property>
  <property fmtid="{D5CDD505-2E9C-101B-9397-08002B2CF9AE}" pid="3" name="KSOProductBuildVer">
    <vt:lpwstr>2052-12.1.0.15712</vt:lpwstr>
  </property>
</Properties>
</file>