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582" r:id="rId3"/>
    <p:sldId id="1581" r:id="rId5"/>
    <p:sldId id="1347" r:id="rId6"/>
    <p:sldId id="1583" r:id="rId7"/>
    <p:sldId id="1585" r:id="rId8"/>
    <p:sldId id="1586" r:id="rId9"/>
    <p:sldId id="1567" r:id="rId10"/>
    <p:sldId id="1569" r:id="rId11"/>
    <p:sldId id="1570" r:id="rId12"/>
    <p:sldId id="1587" r:id="rId13"/>
    <p:sldId id="1571" r:id="rId14"/>
    <p:sldId id="1588" r:id="rId15"/>
    <p:sldId id="1524" r:id="rId16"/>
    <p:sldId id="1575" r:id="rId17"/>
    <p:sldId id="1589" r:id="rId18"/>
    <p:sldId id="1526" r:id="rId19"/>
    <p:sldId id="1590" r:id="rId20"/>
    <p:sldId id="1591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e" initials="" lastIdx="0" clrIdx="0"/>
  <p:cmAuthor id="1" name="Administrator" initials="A" lastIdx="0" clrIdx="0"/>
  <p:cmAuthor id="2" name="作者" initials="A" lastIdx="0" clrIdx="1"/>
  <p:cmAuthor id="3" name="DELL" initials="D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-954" y="-294"/>
      </p:cViewPr>
      <p:guideLst>
        <p:guide orient="horz" pos="2160"/>
        <p:guide pos="38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en-US" altLang="x-none" sz="1200" strike="noStrike" noProof="1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页眉占位符 3"/>
          <p:cNvSpPr txBox="1">
            <a:spLocks noGrp="1"/>
          </p:cNvSpPr>
          <p:nvPr>
            <p:ph type="hdr" sz="quarte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 indent="0"/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4340" name="页脚占位符 4"/>
          <p:cNvSpPr txBox="1">
            <a:spLocks noGrp="1"/>
          </p:cNvSpPr>
          <p:nvPr>
            <p:ph type="ftr" sz="quarter" idx="10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/>
            <a:r>
              <a:rPr lang="zh-CN" altLang="en-US" sz="1200"/>
              <a:t>状元成才路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2" charset="0"/>
              </a:rPr>
            </a:fld>
            <a:endParaRPr lang="zh-CN" altLang="en-US" sz="1200">
              <a:latin typeface="Calibri" panose="020F0502020204030204" pitchFamily="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2" charset="0"/>
              </a:rPr>
            </a:fld>
            <a:endParaRPr lang="zh-CN" altLang="en-US" sz="1200">
              <a:latin typeface="Calibri" panose="020F0502020204030204" pitchFamily="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2284" y="2133600"/>
            <a:ext cx="10363200" cy="12239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 b="1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71133" y="3502025"/>
            <a:ext cx="8534400" cy="105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3200"/>
            </a:lvl1pPr>
            <a:lvl2pPr marL="457200" lvl="1" indent="0" algn="ctr">
              <a:buClrTx/>
              <a:buSzTx/>
              <a:buFontTx/>
              <a:buNone/>
              <a:defRPr sz="2000"/>
            </a:lvl2pPr>
            <a:lvl3pPr marL="914400" lvl="2" indent="0" algn="ctr">
              <a:buClrTx/>
              <a:buSzTx/>
              <a:buFontTx/>
              <a:buNone/>
              <a:defRPr sz="2000"/>
            </a:lvl3pPr>
            <a:lvl4pPr marL="1371600" lvl="3" indent="0" algn="ctr">
              <a:buClrTx/>
              <a:buSzTx/>
              <a:buFontTx/>
              <a:buNone/>
              <a:defRPr sz="2000"/>
            </a:lvl4pPr>
            <a:lvl5pPr marL="1828800" lvl="4" indent="0" algn="ctr">
              <a:buClrTx/>
              <a:buSzTx/>
              <a:buFontTx/>
              <a:buNone/>
              <a:defRPr sz="20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-10583" y="0"/>
            <a:ext cx="1220258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9552517" y="6244167"/>
            <a:ext cx="2639483" cy="6138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10629900" y="4580467"/>
            <a:ext cx="1562100" cy="22775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143933" y="131233"/>
            <a:ext cx="319617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8067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92200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6" name="图片 9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4006851" y="1828800"/>
            <a:ext cx="4178300" cy="320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0AE3-07D6-4D69-AEF4-D148A92685E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E2B23-1B7D-4171-B8C3-9BDEEF9B41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0DEAC-BB0C-48B8-8261-5BBE54D91AF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509E8-3B45-4EE5-97AE-94653A8AFA4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6351"/>
            <a:ext cx="12192000" cy="684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3933" y="10584"/>
            <a:ext cx="2311400" cy="127423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89267" y="836084"/>
            <a:ext cx="1384300" cy="110913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56967" y="-124883"/>
            <a:ext cx="1170517" cy="93768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6351"/>
            <a:ext cx="12192000" cy="6845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5"/>
          <p:cNvGrpSpPr/>
          <p:nvPr userDrawn="1"/>
        </p:nvGrpSpPr>
        <p:grpSpPr>
          <a:xfrm>
            <a:off x="0" y="4531784"/>
            <a:ext cx="12192000" cy="2326216"/>
            <a:chOff x="1" y="4546271"/>
            <a:chExt cx="12191999" cy="2326243"/>
          </a:xfrm>
        </p:grpSpPr>
        <p:sp>
          <p:nvSpPr>
            <p:cNvPr id="5" name="任意多边形 4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89267" y="836084"/>
            <a:ext cx="1384300" cy="110913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56967" y="-124883"/>
            <a:ext cx="1170517" cy="93768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58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3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ct val="0"/>
              </a:spcBef>
              <a:spcAft>
                <a:spcPct val="0"/>
              </a:spcAft>
              <a:buFontTx/>
              <a:buNone/>
              <a:defRPr kumimoji="1" sz="1200" b="0" noProof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  <a:ea typeface="宋体" panose="02010600030101010101" pitchFamily="2" charset="-122"/>
                <a:cs typeface="+mn-cs"/>
              </a:defRPr>
            </a:lvl1pPr>
          </a:lstStyle>
          <a:p>
            <a:pPr defTabSz="457200"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ct val="0"/>
              </a:spcBef>
              <a:spcAft>
                <a:spcPct val="0"/>
              </a:spcAft>
              <a:buFontTx/>
              <a:buNone/>
              <a:defRPr kumimoji="1" sz="1200" b="0" noProof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  <a:ea typeface="宋体" panose="02010600030101010101" pitchFamily="2" charset="-122"/>
                <a:cs typeface="+mn-cs"/>
              </a:defRPr>
            </a:lvl1pPr>
          </a:lstStyle>
          <a:p>
            <a:pPr defTabSz="457200"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rtlCol="0"/>
          <a:lstStyle>
            <a:lvl1pPr>
              <a:spcBef>
                <a:spcPct val="0"/>
              </a:spcBef>
              <a:buFontTx/>
              <a:buChar char="•"/>
              <a:defRPr sz="1200" b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 pitchFamily="2" charset="0"/>
                <a:ea typeface="宋体" panose="02010600030101010101" pitchFamily="2" charset="-122"/>
              </a:defRPr>
            </a:lvl1pPr>
          </a:lstStyle>
          <a:p>
            <a:pPr defTabSz="457200" fontAlgn="base">
              <a:spcAft>
                <a:spcPct val="0"/>
              </a:spcAft>
              <a:defRPr/>
            </a:pPr>
            <a:fld id="{4B6973C5-6A5C-4383-9A31-30D6F6BAA7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 noProof="0">
                <a:solidFill>
                  <a:srgbClr val="898989"/>
                </a:solidFill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 noProof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/>
            <a:fld id="{9A0DB2DC-4C9A-4742-B13C-FB6460FD3503}" type="slidenum">
              <a:rPr lang="zh-CN" altLang="en-US" sz="1200" strike="noStrike" noProof="1">
                <a:latin typeface="Calibri" panose="020F0502020204030204" pitchFamily="2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2" Type="http://schemas.openxmlformats.org/officeDocument/2006/relationships/theme" Target="../theme/theme1.xml"/><Relationship Id="rId31" Type="http://schemas.openxmlformats.org/officeDocument/2006/relationships/image" Target="file:///D:\qq&#25991;&#20214;\712321467\Image\C2C\Image2\%7b75232B38-A165-1FB7-499C-2E1C792CACB5%7d.png" TargetMode="External"/><Relationship Id="rId30" Type="http://schemas.openxmlformats.org/officeDocument/2006/relationships/image" Target="../media/image10.png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9.png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30" r:link="rId3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ransition>
    <p:wipe dir="r"/>
  </p:transition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hyperlink" Target="http://www.dwlt.cn/join1.as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 txBox="1"/>
          <p:nvPr/>
        </p:nvSpPr>
        <p:spPr>
          <a:xfrm>
            <a:off x="1" y="1628800"/>
            <a:ext cx="12192000" cy="1296144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ctr"/>
            <a:r>
              <a:rPr lang="en-US" altLang="zh-CN" sz="7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 </a:t>
            </a:r>
            <a:r>
              <a:rPr lang="zh-CN" altLang="en-US" sz="72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7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月潭</a:t>
            </a:r>
            <a:endParaRPr lang="zh-CN" altLang="en-US" sz="7200" b="1" baseline="30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5"/>
          <p:cNvSpPr/>
          <p:nvPr/>
        </p:nvSpPr>
        <p:spPr>
          <a:xfrm>
            <a:off x="7320136" y="922045"/>
            <a:ext cx="1804987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4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tán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381000"/>
            <a:ext cx="7778751" cy="58314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5221711" y="3003551"/>
            <a:ext cx="1407795" cy="58356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光华岛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05063" y="3141133"/>
            <a:ext cx="839470" cy="182456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r>
              <a:rPr lang="zh-CN" altLang="en-US" sz="4265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月  潭</a:t>
            </a:r>
            <a:endParaRPr lang="zh-CN" altLang="en-US" sz="4265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32400" y="1989667"/>
            <a:ext cx="1819910" cy="7480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265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日  潭</a:t>
            </a:r>
            <a:endParaRPr lang="zh-CN" altLang="en-US" sz="4265" b="1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8"/>
          <p:cNvSpPr/>
          <p:nvPr/>
        </p:nvSpPr>
        <p:spPr>
          <a:xfrm>
            <a:off x="2024063" y="2357438"/>
            <a:ext cx="309880" cy="565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endParaRPr lang="zh-CN" altLang="en-US" sz="2800" b="1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6050" y="980440"/>
            <a:ext cx="8278495" cy="23069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(1)北边像太阳，叫日潭；南边像月亮，叫月潭。</a:t>
            </a:r>
            <a:endParaRPr lang="zh-CN" altLang="en-US" sz="36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(2)北边像圆圆的太阳，叫日潭；南边像弯弯的月亮，叫月潭。</a:t>
            </a:r>
            <a:endParaRPr lang="zh-CN" altLang="en-US" sz="36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6830" y="3644900"/>
            <a:ext cx="8496935" cy="1511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这是比喻句，“弯弯的”写出了月潭的形状，太阳虽然不会变，但“圆圆的”可以跟“弯弯的”对应，读起来有美感。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/>
          <p:nvPr/>
        </p:nvSpPr>
        <p:spPr>
          <a:xfrm>
            <a:off x="3200400" y="228600"/>
            <a:ext cx="30480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charset="-122"/>
              </a:rPr>
              <a:t>读说联动</a:t>
            </a:r>
            <a:endParaRPr lang="zh-CN" altLang="en-US" sz="3600" b="1">
              <a:solidFill>
                <a:srgbClr val="0000FF"/>
              </a:solidFill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47108" name="Rectangle 4"/>
          <p:cNvSpPr/>
          <p:nvPr/>
        </p:nvSpPr>
        <p:spPr>
          <a:xfrm>
            <a:off x="1752600" y="3505200"/>
            <a:ext cx="8763000" cy="3047365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      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因为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小岛</a:t>
            </a:r>
            <a:r>
              <a:rPr lang="zh-CN" altLang="en-US" sz="4800" b="1" u="sng">
                <a:latin typeface="Arial" panose="020B0604020202020204" pitchFamily="34" charset="0"/>
                <a:ea typeface="楷体" panose="02010609060101010101" charset="-122"/>
              </a:rPr>
              <a:t>                   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，</a:t>
            </a:r>
            <a:endParaRPr lang="zh-CN" altLang="en-US" sz="4800" b="1" u="sng">
              <a:latin typeface="Arial" panose="020B0604020202020204" pitchFamily="34" charset="0"/>
              <a:ea typeface="楷体" panose="02010609060101010101" charset="-122"/>
            </a:endParaRPr>
          </a:p>
          <a:p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所以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这个湖叫日月潭。</a:t>
            </a:r>
            <a:endParaRPr lang="zh-CN" altLang="en-US" sz="4800" b="1">
              <a:latin typeface="Arial" panose="020B0604020202020204" pitchFamily="34" charset="0"/>
              <a:ea typeface="楷体" panose="02010609060101010101" charset="-122"/>
            </a:endParaRPr>
          </a:p>
          <a:p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      之所以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叫日月潭，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是因为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小岛</a:t>
            </a:r>
            <a:r>
              <a:rPr lang="zh-CN" altLang="en-US" sz="4800" b="1" u="sng">
                <a:latin typeface="Arial" panose="020B0604020202020204" pitchFamily="34" charset="0"/>
                <a:ea typeface="楷体" panose="02010609060101010101" charset="-122"/>
              </a:rPr>
              <a:t>                         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。</a:t>
            </a:r>
            <a:endParaRPr lang="zh-CN" altLang="en-US" sz="4800" b="1">
              <a:latin typeface="Arial" panose="020B0604020202020204" pitchFamily="34" charset="0"/>
              <a:ea typeface="楷体" panose="02010609060101010101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905000" y="838200"/>
            <a:ext cx="3995738" cy="31750"/>
          </a:xfrm>
          <a:prstGeom prst="line">
            <a:avLst/>
          </a:prstGeom>
          <a:noFill/>
          <a:ln w="25400" cap="flat" cmpd="sng" algn="ctr">
            <a:solidFill>
              <a:srgbClr val="FFC000">
                <a:alpha val="78000"/>
              </a:srgbClr>
            </a:solidFill>
            <a:prstDash val="solid"/>
          </a:ln>
          <a:effectLst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8677" name="Picture 6" descr="timg?image&amp;quality=80&amp;size=b9999_10000&amp;sec=1495414870152&amp;di=b1cb8c1b3ad6816ceabf2f7c4e0fe4ea&amp;imgtype=0&amp;src=http%3A%2F%2Fwww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0"/>
            <a:ext cx="2209800" cy="1370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8" name="Rectangle 7"/>
          <p:cNvSpPr/>
          <p:nvPr/>
        </p:nvSpPr>
        <p:spPr>
          <a:xfrm>
            <a:off x="1905000" y="990600"/>
            <a:ext cx="8763000" cy="225298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用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因为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所以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……”</a:t>
            </a: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和</a:t>
            </a:r>
            <a:endParaRPr lang="zh-CN" altLang="en-US" sz="3600" b="1">
              <a:latin typeface="Arial" panose="020B0604020202020204" pitchFamily="34" charset="0"/>
              <a:ea typeface="楷体" panose="02010609060101010101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之所以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是因为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……”</a:t>
            </a:r>
            <a:r>
              <a:rPr lang="zh-CN" altLang="en-US" sz="3600" b="1">
                <a:latin typeface="Arial" panose="020B0604020202020204" pitchFamily="34" charset="0"/>
                <a:ea typeface="楷体" panose="02010609060101010101" charset="-122"/>
              </a:rPr>
              <a:t>的句式说说日月潭名称的由来。</a:t>
            </a:r>
            <a:endParaRPr lang="zh-CN" altLang="en-US" sz="3600" b="1">
              <a:latin typeface="Arial" panose="020B0604020202020204" pitchFamily="34" charset="0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8"/>
          <p:cNvSpPr txBox="1"/>
          <p:nvPr/>
        </p:nvSpPr>
        <p:spPr>
          <a:xfrm>
            <a:off x="1199515" y="332740"/>
            <a:ext cx="9266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30000"/>
              </a:lnSpc>
            </a:pPr>
            <a:r>
              <a:rPr lang="en-US" altLang="zh-CN" sz="4265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265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清晨，湖面上飘着薄薄的雾。天边的晨星和山上的点点灯光，隐隐约约地倒映在湖水中。</a:t>
            </a:r>
            <a:endParaRPr lang="zh-CN" altLang="en-US" sz="4265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9605" y="3356610"/>
            <a:ext cx="8278495" cy="1753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想象一下湖面上飘荡着薄薄的雾是什么样子？看到“蒙蒙细雨中的日月潭”的景色，你有什么感受？</a:t>
            </a:r>
            <a:endParaRPr lang="zh-CN" altLang="en-US" sz="3600" b="1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2289">
            <a:hlinkClick r:id="rId1" action="ppaction://hlinksldjump"/>
          </p:cNvPr>
          <p:cNvSpPr txBox="1"/>
          <p:nvPr/>
        </p:nvSpPr>
        <p:spPr>
          <a:xfrm>
            <a:off x="7775575" y="1285875"/>
            <a:ext cx="2667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Calibri" panose="020F0502020204030204" pitchFamily="2" charset="0"/>
              </a:rPr>
              <a:t>　　 </a:t>
            </a:r>
            <a:endParaRPr lang="zh-CN" altLang="en-US" sz="3200">
              <a:solidFill>
                <a:srgbClr val="FF0000"/>
              </a:solidFill>
              <a:latin typeface="Calibri" panose="020F0502020204030204" pitchFamily="2" charset="0"/>
            </a:endParaRPr>
          </a:p>
        </p:txBody>
      </p:sp>
      <p:sp>
        <p:nvSpPr>
          <p:cNvPr id="19459" name="矩形 12290"/>
          <p:cNvSpPr>
            <a:spLocks noGrp="1"/>
          </p:cNvSpPr>
          <p:nvPr/>
        </p:nvSpPr>
        <p:spPr>
          <a:xfrm>
            <a:off x="4727575" y="981075"/>
            <a:ext cx="2286000" cy="762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endParaRPr lang="zh-CN" altLang="en-US" sz="4000">
              <a:solidFill>
                <a:srgbClr val="0033CC"/>
              </a:solidFill>
              <a:latin typeface="Calibri" panose="020F0502020204030204" pitchFamily="2" charset="0"/>
              <a:ea typeface="隶书" panose="02010509060101010101" pitchFamily="49" charset="-122"/>
            </a:endParaRPr>
          </a:p>
        </p:txBody>
      </p:sp>
      <p:sp>
        <p:nvSpPr>
          <p:cNvPr id="19460" name="文本框 1"/>
          <p:cNvSpPr txBox="1"/>
          <p:nvPr/>
        </p:nvSpPr>
        <p:spPr>
          <a:xfrm>
            <a:off x="1343660" y="764540"/>
            <a:ext cx="8581390" cy="21852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中午，太阳高照，整个日月潭的美景和周围的建筑都清晰地展现在眼前。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580" y="3212718"/>
            <a:ext cx="9361040" cy="33569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2289">
            <a:hlinkClick r:id="rId1" action="ppaction://hlinksldjump"/>
          </p:cNvPr>
          <p:cNvSpPr txBox="1"/>
          <p:nvPr/>
        </p:nvSpPr>
        <p:spPr>
          <a:xfrm>
            <a:off x="7775575" y="1285875"/>
            <a:ext cx="2667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Calibri" panose="020F0502020204030204" pitchFamily="2" charset="0"/>
              </a:rPr>
              <a:t>　　 </a:t>
            </a:r>
            <a:endParaRPr lang="zh-CN" altLang="en-US" sz="3200">
              <a:solidFill>
                <a:srgbClr val="FF0000"/>
              </a:solidFill>
              <a:latin typeface="Calibri" panose="020F0502020204030204" pitchFamily="2" charset="0"/>
            </a:endParaRPr>
          </a:p>
        </p:txBody>
      </p:sp>
      <p:sp>
        <p:nvSpPr>
          <p:cNvPr id="19459" name="矩形 12290"/>
          <p:cNvSpPr>
            <a:spLocks noGrp="1"/>
          </p:cNvSpPr>
          <p:nvPr/>
        </p:nvSpPr>
        <p:spPr>
          <a:xfrm>
            <a:off x="4727575" y="981075"/>
            <a:ext cx="2286000" cy="762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endParaRPr lang="zh-CN" altLang="en-US" sz="4000">
              <a:solidFill>
                <a:srgbClr val="0033CC"/>
              </a:solidFill>
              <a:latin typeface="Calibri" panose="020F0502020204030204" pitchFamily="2" charset="0"/>
              <a:ea typeface="隶书" panose="02010509060101010101" pitchFamily="49" charset="-122"/>
            </a:endParaRPr>
          </a:p>
        </p:txBody>
      </p:sp>
      <p:sp>
        <p:nvSpPr>
          <p:cNvPr id="19460" name="文本框 1"/>
          <p:cNvSpPr txBox="1"/>
          <p:nvPr/>
        </p:nvSpPr>
        <p:spPr>
          <a:xfrm>
            <a:off x="774611" y="669607"/>
            <a:ext cx="8581390" cy="21852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要是下起蒙蒙细雨，日月潭好像披上轻纱，周围的景物一片朦胧，就像童话中的仙境。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9" name="图片 8" descr="tim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7715" y="3213100"/>
            <a:ext cx="10014585" cy="3170555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8"/>
          <p:cNvSpPr txBox="1"/>
          <p:nvPr/>
        </p:nvSpPr>
        <p:spPr>
          <a:xfrm>
            <a:off x="1343472" y="1196752"/>
            <a:ext cx="9182735" cy="1799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en-US" altLang="zh-CN" sz="4265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日月潭风光秀丽，吸引了许许多多的中外游客。</a:t>
            </a:r>
            <a:endParaRPr lang="zh-CN" altLang="en-US" sz="4265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072130" y="3068320"/>
            <a:ext cx="5507990" cy="619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什么吸引了游人?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072130" y="4004945"/>
            <a:ext cx="5507990" cy="619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日月潭吸引了谁?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99740" y="4869180"/>
            <a:ext cx="6416675" cy="619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日月潭吸引了多少中外游人?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"/>
          <p:cNvSpPr txBox="1"/>
          <p:nvPr/>
        </p:nvSpPr>
        <p:spPr>
          <a:xfrm>
            <a:off x="1919288" y="620713"/>
            <a:ext cx="8446770" cy="39693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实践活动：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查找日月潭的资料，进一步了解日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月潭，并向同学介绍，争做“小导游”。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在给同学介绍时，用上积累的好词佳句。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0" name="组合 7"/>
          <p:cNvGrpSpPr/>
          <p:nvPr/>
        </p:nvGrpSpPr>
        <p:grpSpPr>
          <a:xfrm>
            <a:off x="1549400" y="1869017"/>
            <a:ext cx="1115484" cy="1134533"/>
            <a:chOff x="2437" y="2032"/>
            <a:chExt cx="1244" cy="1264"/>
          </a:xfrm>
        </p:grpSpPr>
        <p:sp>
          <p:nvSpPr>
            <p:cNvPr id="4511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11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11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2" name="文本框 64"/>
          <p:cNvSpPr txBox="1"/>
          <p:nvPr/>
        </p:nvSpPr>
        <p:spPr>
          <a:xfrm>
            <a:off x="1587500" y="1797051"/>
            <a:ext cx="108161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9703" name="组合 7"/>
          <p:cNvGrpSpPr/>
          <p:nvPr/>
        </p:nvGrpSpPr>
        <p:grpSpPr>
          <a:xfrm>
            <a:off x="5465233" y="1849967"/>
            <a:ext cx="1115484" cy="1134533"/>
            <a:chOff x="2437" y="2032"/>
            <a:chExt cx="1244" cy="1264"/>
          </a:xfrm>
        </p:grpSpPr>
        <p:sp>
          <p:nvSpPr>
            <p:cNvPr id="4511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11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113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8" name="文本框 92"/>
          <p:cNvSpPr txBox="1"/>
          <p:nvPr/>
        </p:nvSpPr>
        <p:spPr>
          <a:xfrm>
            <a:off x="5532967" y="1792817"/>
            <a:ext cx="108161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迹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9707" name="组合 7"/>
          <p:cNvGrpSpPr/>
          <p:nvPr/>
        </p:nvGrpSpPr>
        <p:grpSpPr>
          <a:xfrm>
            <a:off x="3473451" y="1854200"/>
            <a:ext cx="1115483" cy="1134533"/>
            <a:chOff x="2437" y="2032"/>
            <a:chExt cx="1244" cy="1264"/>
          </a:xfrm>
        </p:grpSpPr>
        <p:cxnSp>
          <p:nvCxnSpPr>
            <p:cNvPr id="4510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109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4511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9708" name="组合 7"/>
          <p:cNvGrpSpPr/>
          <p:nvPr/>
        </p:nvGrpSpPr>
        <p:grpSpPr>
          <a:xfrm>
            <a:off x="7463367" y="1833033"/>
            <a:ext cx="1115484" cy="1134533"/>
            <a:chOff x="2437" y="2032"/>
            <a:chExt cx="1244" cy="1264"/>
          </a:xfrm>
        </p:grpSpPr>
        <p:sp>
          <p:nvSpPr>
            <p:cNvPr id="4510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10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107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2" name="文本框 64"/>
          <p:cNvSpPr txBox="1"/>
          <p:nvPr/>
        </p:nvSpPr>
        <p:spPr>
          <a:xfrm>
            <a:off x="7482417" y="1792817"/>
            <a:ext cx="1081616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央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9715" name="组合 7"/>
          <p:cNvGrpSpPr/>
          <p:nvPr/>
        </p:nvGrpSpPr>
        <p:grpSpPr>
          <a:xfrm>
            <a:off x="9351433" y="1818217"/>
            <a:ext cx="1115484" cy="1143000"/>
            <a:chOff x="2437" y="2023"/>
            <a:chExt cx="1245" cy="1274"/>
          </a:xfrm>
        </p:grpSpPr>
        <p:sp>
          <p:nvSpPr>
            <p:cNvPr id="4510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10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10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4" name="Text Box 15"/>
          <p:cNvSpPr txBox="1"/>
          <p:nvPr/>
        </p:nvSpPr>
        <p:spPr>
          <a:xfrm>
            <a:off x="1356784" y="2952751"/>
            <a:ext cx="1536700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闻名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Text Box 15"/>
          <p:cNvSpPr txBox="1"/>
          <p:nvPr/>
        </p:nvSpPr>
        <p:spPr>
          <a:xfrm>
            <a:off x="3287184" y="2952751"/>
            <a:ext cx="1534583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胜利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Text Box 15"/>
          <p:cNvSpPr txBox="1"/>
          <p:nvPr/>
        </p:nvSpPr>
        <p:spPr>
          <a:xfrm>
            <a:off x="5255684" y="2774951"/>
            <a:ext cx="1536700" cy="1076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踪迹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Text Box 15"/>
          <p:cNvSpPr txBox="1"/>
          <p:nvPr/>
        </p:nvSpPr>
        <p:spPr>
          <a:xfrm>
            <a:off x="7253817" y="2774951"/>
            <a:ext cx="1536700" cy="1076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中央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Text Box 15"/>
          <p:cNvSpPr txBox="1"/>
          <p:nvPr/>
        </p:nvSpPr>
        <p:spPr>
          <a:xfrm>
            <a:off x="9139767" y="2774951"/>
            <a:ext cx="1534584" cy="1076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美丽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" name="文本框 86"/>
          <p:cNvSpPr txBox="1"/>
          <p:nvPr/>
        </p:nvSpPr>
        <p:spPr>
          <a:xfrm>
            <a:off x="9404351" y="1765300"/>
            <a:ext cx="1081616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丽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文本框 86"/>
          <p:cNvSpPr txBox="1"/>
          <p:nvPr/>
        </p:nvSpPr>
        <p:spPr>
          <a:xfrm>
            <a:off x="3539067" y="1797051"/>
            <a:ext cx="108161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胜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5073" name="组合 3"/>
          <p:cNvGrpSpPr/>
          <p:nvPr/>
        </p:nvGrpSpPr>
        <p:grpSpPr>
          <a:xfrm>
            <a:off x="239184" y="190500"/>
            <a:ext cx="3649133" cy="1380158"/>
            <a:chOff x="162269" y="139897"/>
            <a:chExt cx="2736744" cy="1035133"/>
          </a:xfrm>
        </p:grpSpPr>
        <p:sp>
          <p:nvSpPr>
            <p:cNvPr id="115" name="Text Box 15"/>
            <p:cNvSpPr txBox="1">
              <a:spLocks noChangeArrowheads="1"/>
            </p:cNvSpPr>
            <p:nvPr/>
          </p:nvSpPr>
          <p:spPr bwMode="auto">
            <a:xfrm>
              <a:off x="1069352" y="614000"/>
              <a:ext cx="1829661" cy="561030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265" b="1" i="0" u="none" strike="noStrike" kern="1200" cap="none" spc="0" normalizeH="0" baseline="0" noProof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我会写</a:t>
              </a:r>
              <a:endPara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45101" name="图片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269" y="139897"/>
              <a:ext cx="1174490" cy="103034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2" name="组合 7"/>
          <p:cNvGrpSpPr/>
          <p:nvPr/>
        </p:nvGrpSpPr>
        <p:grpSpPr>
          <a:xfrm>
            <a:off x="1545167" y="4269317"/>
            <a:ext cx="1115484" cy="1134533"/>
            <a:chOff x="2437" y="2032"/>
            <a:chExt cx="1244" cy="1264"/>
          </a:xfrm>
        </p:grpSpPr>
        <p:sp>
          <p:nvSpPr>
            <p:cNvPr id="4509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09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099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4" name="文本框 64"/>
          <p:cNvSpPr txBox="1"/>
          <p:nvPr/>
        </p:nvSpPr>
        <p:spPr>
          <a:xfrm>
            <a:off x="1583267" y="4197351"/>
            <a:ext cx="108161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华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5" name="组合 7"/>
          <p:cNvGrpSpPr/>
          <p:nvPr/>
        </p:nvGrpSpPr>
        <p:grpSpPr>
          <a:xfrm>
            <a:off x="5461000" y="4252384"/>
            <a:ext cx="1115484" cy="1134533"/>
            <a:chOff x="2437" y="2032"/>
            <a:chExt cx="1244" cy="1264"/>
          </a:xfrm>
        </p:grpSpPr>
        <p:sp>
          <p:nvSpPr>
            <p:cNvPr id="4509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09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09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0" name="文本框 92"/>
          <p:cNvSpPr txBox="1"/>
          <p:nvPr/>
        </p:nvSpPr>
        <p:spPr>
          <a:xfrm>
            <a:off x="5528733" y="4195233"/>
            <a:ext cx="108161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现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1" name="组合 7"/>
          <p:cNvGrpSpPr/>
          <p:nvPr/>
        </p:nvGrpSpPr>
        <p:grpSpPr>
          <a:xfrm>
            <a:off x="3469217" y="4254500"/>
            <a:ext cx="1115483" cy="1134533"/>
            <a:chOff x="2437" y="2032"/>
            <a:chExt cx="1244" cy="1264"/>
          </a:xfrm>
        </p:grpSpPr>
        <p:cxnSp>
          <p:nvCxnSpPr>
            <p:cNvPr id="4509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092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4509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65" name="组合 7"/>
          <p:cNvGrpSpPr/>
          <p:nvPr/>
        </p:nvGrpSpPr>
        <p:grpSpPr>
          <a:xfrm>
            <a:off x="7459133" y="4235451"/>
            <a:ext cx="1115484" cy="1134533"/>
            <a:chOff x="2437" y="2032"/>
            <a:chExt cx="1244" cy="1264"/>
          </a:xfrm>
        </p:grpSpPr>
        <p:sp>
          <p:nvSpPr>
            <p:cNvPr id="450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1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450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509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9" name="文本框 64"/>
          <p:cNvSpPr txBox="1"/>
          <p:nvPr/>
        </p:nvSpPr>
        <p:spPr>
          <a:xfrm>
            <a:off x="7478184" y="4195233"/>
            <a:ext cx="1081616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披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4" name="Text Box 15"/>
          <p:cNvSpPr txBox="1"/>
          <p:nvPr/>
        </p:nvSpPr>
        <p:spPr>
          <a:xfrm>
            <a:off x="1352551" y="5154084"/>
            <a:ext cx="1536700" cy="1076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华丽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5" name="Text Box 15"/>
          <p:cNvSpPr txBox="1"/>
          <p:nvPr/>
        </p:nvSpPr>
        <p:spPr>
          <a:xfrm>
            <a:off x="3221567" y="5154084"/>
            <a:ext cx="1534584" cy="1076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展现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6" name="Text Box 15"/>
          <p:cNvSpPr txBox="1"/>
          <p:nvPr/>
        </p:nvSpPr>
        <p:spPr>
          <a:xfrm>
            <a:off x="5251451" y="5329767"/>
            <a:ext cx="1536700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现在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7" name="Text Box 15"/>
          <p:cNvSpPr txBox="1"/>
          <p:nvPr/>
        </p:nvSpPr>
        <p:spPr>
          <a:xfrm>
            <a:off x="7260167" y="5327651"/>
            <a:ext cx="1536700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spcBef>
                <a:spcPts val="1200"/>
              </a:spcBef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披上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0" name="文本框 86"/>
          <p:cNvSpPr txBox="1"/>
          <p:nvPr/>
        </p:nvSpPr>
        <p:spPr>
          <a:xfrm>
            <a:off x="3534833" y="4197351"/>
            <a:ext cx="108161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展</a:t>
            </a:r>
            <a:endParaRPr lang="zh-CN" altLang="en-US" sz="6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511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604500" y="121920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  <p:bldP spid="52" grpId="0"/>
      <p:bldP spid="53" grpId="0"/>
      <p:bldP spid="33" grpId="0"/>
      <p:bldP spid="54" grpId="0"/>
      <p:bldP spid="60" grpId="0"/>
      <p:bldP spid="69" grpId="0"/>
      <p:bldP spid="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2639695" y="205740"/>
            <a:ext cx="1877695" cy="43180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新课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导入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156960" y="1499235"/>
            <a:ext cx="4292600" cy="3783342"/>
            <a:chOff x="4361648" y="1816735"/>
            <a:chExt cx="4336026" cy="3218519"/>
          </a:xfrm>
        </p:grpSpPr>
        <p:grpSp>
          <p:nvGrpSpPr>
            <p:cNvPr id="18" name="组合 17"/>
            <p:cNvGrpSpPr/>
            <p:nvPr/>
          </p:nvGrpSpPr>
          <p:grpSpPr>
            <a:xfrm>
              <a:off x="4361648" y="1816735"/>
              <a:ext cx="4336026" cy="2929890"/>
              <a:chOff x="6169995" y="2907351"/>
              <a:chExt cx="3056221" cy="2272030"/>
            </a:xfrm>
          </p:grpSpPr>
          <p:sp>
            <p:nvSpPr>
              <p:cNvPr id="16" name="云形标注 15"/>
              <p:cNvSpPr/>
              <p:nvPr/>
            </p:nvSpPr>
            <p:spPr>
              <a:xfrm>
                <a:off x="6169995" y="2907351"/>
                <a:ext cx="3056221" cy="2272030"/>
              </a:xfrm>
              <a:prstGeom prst="cloudCallout">
                <a:avLst>
                  <a:gd name="adj1" fmla="val 44110"/>
                  <a:gd name="adj2" fmla="val 62677"/>
                </a:avLst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6357647" y="4071942"/>
                <a:ext cx="2794497" cy="222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600" b="1" smtClean="0">
                    <a:latin typeface="楷体" panose="02010609060101010101" charset="-122"/>
                    <a:ea typeface="楷体" panose="02010609060101010101" charset="-122"/>
                  </a:rPr>
                  <a:t>    </a:t>
                </a:r>
                <a:endParaRPr lang="zh-CN" altLang="en-US" sz="1600" b="1" smtClean="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17" name="TextBox 2"/>
            <p:cNvSpPr txBox="1"/>
            <p:nvPr/>
          </p:nvSpPr>
          <p:spPr>
            <a:xfrm>
              <a:off x="4586278" y="2208390"/>
              <a:ext cx="4047971" cy="2826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楷体" panose="02010609060101010101" charset="-122"/>
                  <a:ea typeface="楷体" panose="02010609060101010101" charset="-122"/>
                </a:rPr>
                <a:t>　小朋友，你知道宝岛台湾吗？那里有一处景色特别美，吸引了许许多多的中外游客，这个地方就叫日月潭。让我们走进课文，一起去欣赏那儿的美景吧！</a:t>
              </a:r>
              <a:endParaRPr lang="zh-CN" altLang="en-US" sz="2000" dirty="0" smtClean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endParaRPr lang="zh-CN" altLang="en-US" sz="2000" dirty="0" smtClean="0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2000" dirty="0" smtClean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024958" y="4857760"/>
            <a:ext cx="1299210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AutoShape 1" descr="C:\Users\Administrator\AppData\Roaming\Tencent\Users\541737432\QQ\WinTemp\RichOle\C47$%L{8)%R4)5GLPDZ8I.png"/>
          <p:cNvSpPr>
            <a:spLocks noChangeAspect="1" noChangeArrowheads="1"/>
          </p:cNvSpPr>
          <p:nvPr/>
        </p:nvSpPr>
        <p:spPr bwMode="auto">
          <a:xfrm>
            <a:off x="152400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14" name="AutoShape 2" descr="C:\Users\Administrator\AppData\Roaming\Tencent\Users\541737432\QQ\WinTemp\RichOle\C47$%L{8)%R4)5GLPDZ8I.png"/>
          <p:cNvSpPr>
            <a:spLocks noChangeAspect="1" noChangeArrowheads="1"/>
          </p:cNvSpPr>
          <p:nvPr/>
        </p:nvSpPr>
        <p:spPr bwMode="auto">
          <a:xfrm>
            <a:off x="152400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3316" name="Picture 4" descr="C:\Users\Administrator\AppData\Roaming\Tencent\Users\541737432\QQ\WinTemp\RichOle\QK{CC@$${MKP(`S}NFN1{LP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828800" y="1717859"/>
            <a:ext cx="3956050" cy="3230880"/>
          </a:xfrm>
          <a:prstGeom prst="round2DiagRect">
            <a:avLst>
              <a:gd name="adj1" fmla="val 16667"/>
              <a:gd name="adj2" fmla="val 5735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416050" y="2132965"/>
            <a:ext cx="959548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1.不认识的字可以看拼音，或者请教老师和同学；</a:t>
            </a:r>
            <a:endParaRPr sz="40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sz="40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2.读准每一个字的字音，圈出生字词；</a:t>
            </a:r>
            <a:endParaRPr sz="40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sz="40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3.读通每个句子，读不通顺的多读几遍；</a:t>
            </a:r>
            <a:endParaRPr sz="40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sz="40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4.给每个自然段写上序号。 </a:t>
            </a:r>
            <a:endParaRPr sz="40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725" y="210185"/>
            <a:ext cx="3048635" cy="9220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自读提示</a:t>
            </a:r>
            <a:endParaRPr lang="zh-CN" altLang="en-US" sz="54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074545" y="1390015"/>
            <a:ext cx="6972300" cy="46310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 bwMode="auto">
          <a:xfrm>
            <a:off x="2711450" y="1838325"/>
            <a:ext cx="6337300" cy="3733800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tIns="91440" bIns="91440"/>
          <a:lstStyle/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潭  湖  绕  茂  盛</a:t>
            </a:r>
            <a:endParaRPr kumimoji="0" lang="en-US" altLang="zh-CN" sz="4800" b="1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围  胜  央  岛  华</a:t>
            </a:r>
            <a:endParaRPr kumimoji="0" lang="en-US" altLang="zh-CN" sz="4800" b="1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纱  童  境  引  客</a:t>
            </a:r>
            <a:endParaRPr kumimoji="0" lang="en-US" altLang="zh-CN" sz="4800" b="1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1450" y="1550988"/>
            <a:ext cx="18049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tán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8438" y="1550988"/>
            <a:ext cx="13287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hú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9375" y="1550988"/>
            <a:ext cx="18049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rào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83338" y="1550988"/>
            <a:ext cx="18049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mào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64425" y="1550988"/>
            <a:ext cx="27543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shènɡ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40013" y="2998788"/>
            <a:ext cx="18049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wéi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11900" y="2998788"/>
            <a:ext cx="20859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dǎo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08888" y="4329113"/>
            <a:ext cx="16303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kè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40013" y="4329113"/>
            <a:ext cx="18049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shā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92538" y="4329113"/>
            <a:ext cx="25622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tónɡ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16500" y="4329113"/>
            <a:ext cx="22796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jìnɡ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11900" y="4329113"/>
            <a:ext cx="18049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yǐn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64425" y="2998788"/>
            <a:ext cx="27511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huá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19513" y="2998788"/>
            <a:ext cx="27543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shènɡ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87938" y="2997200"/>
            <a:ext cx="22796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yānɡ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AutoShape 3"/>
          <p:cNvSpPr>
            <a:spLocks noChangeArrowheads="1"/>
          </p:cNvSpPr>
          <p:nvPr/>
        </p:nvSpPr>
        <p:spPr bwMode="auto">
          <a:xfrm>
            <a:off x="1738313" y="317183"/>
            <a:ext cx="2571750" cy="776288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pic>
        <p:nvPicPr>
          <p:cNvPr id="16402" name="图片 7" descr="花盆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75473" y="381953"/>
            <a:ext cx="508000" cy="595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3" name="TextBox 30"/>
          <p:cNvSpPr txBox="1"/>
          <p:nvPr/>
        </p:nvSpPr>
        <p:spPr>
          <a:xfrm>
            <a:off x="2375535" y="334328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  <a:endParaRPr lang="zh-CN" altLang="en-US" sz="40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云形标注 29"/>
          <p:cNvSpPr/>
          <p:nvPr/>
        </p:nvSpPr>
        <p:spPr>
          <a:xfrm>
            <a:off x="8500110" y="262255"/>
            <a:ext cx="3593465" cy="1860550"/>
          </a:xfrm>
          <a:prstGeom prst="cloudCallout">
            <a:avLst>
              <a:gd name="adj1" fmla="val 34165"/>
              <a:gd name="adj2" fmla="val 8803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你用什么好办法记住这些生字的呢？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3074" name="Picture 2" descr="C:\Users\ABC\Desktop\1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612630" y="3027680"/>
            <a:ext cx="2327910" cy="215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timg?image&amp;quality=80&amp;size=b9999_10000&amp;sec=1495414870152&amp;di=b1cb8c1b3ad6816ceabf2f7c4e0fe4ea&amp;imgtype=0&amp;src=http%3A%2F%2Fwww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0"/>
            <a:ext cx="2209800" cy="1370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Rectangle 3"/>
          <p:cNvSpPr>
            <a:spLocks noRot="1"/>
          </p:cNvSpPr>
          <p:nvPr/>
        </p:nvSpPr>
        <p:spPr>
          <a:xfrm>
            <a:off x="1905000" y="1752600"/>
            <a:ext cx="87630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周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围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  轻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纱  童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话  仙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境 </a:t>
            </a:r>
            <a:endParaRPr lang="zh-CN" altLang="en-US" sz="5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  中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央  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吸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引  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游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  光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华岛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5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群山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环绕 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树木茂盛 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名胜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古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迹</a:t>
            </a:r>
            <a:endParaRPr lang="zh-CN" altLang="en-US" sz="5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湖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水碧绿 </a:t>
            </a:r>
            <a:r>
              <a:rPr lang="zh-CN" altLang="en-US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隐隐约约 </a:t>
            </a:r>
            <a:r>
              <a:rPr lang="zh-CN" altLang="en-US" sz="5000" b="1" dirty="0">
                <a:latin typeface="楷体" panose="02010609060101010101" charset="-122"/>
                <a:ea typeface="楷体" panose="02010609060101010101" charset="-122"/>
              </a:rPr>
              <a:t>风光秀</a:t>
            </a:r>
            <a:r>
              <a:rPr lang="zh-CN" altLang="en-US" sz="5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丽</a:t>
            </a:r>
            <a:endParaRPr lang="zh-CN" altLang="en-US" sz="5000" b="1" dirty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3352800" y="381000"/>
            <a:ext cx="1447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charset="-122"/>
              </a:rPr>
              <a:t>自由读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楷体" panose="02010609060101010101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200400" y="914400"/>
            <a:ext cx="2590800" cy="31750"/>
          </a:xfrm>
          <a:prstGeom prst="line">
            <a:avLst/>
          </a:prstGeom>
          <a:noFill/>
          <a:ln w="25400" cap="flat" cmpd="sng" algn="ctr">
            <a:solidFill>
              <a:srgbClr val="FFC000">
                <a:alpha val="78000"/>
              </a:srgbClr>
            </a:solidFill>
            <a:prstDash val="solid"/>
          </a:ln>
          <a:effectLst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74" name="Rectangle 3"/>
          <p:cNvSpPr>
            <a:spLocks noRot="1"/>
          </p:cNvSpPr>
          <p:nvPr/>
        </p:nvSpPr>
        <p:spPr>
          <a:xfrm>
            <a:off x="1524000" y="4038600"/>
            <a:ext cx="9829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>
              <a:spcBef>
                <a:spcPct val="20000"/>
              </a:spcBef>
            </a:pPr>
            <a:endParaRPr lang="zh-CN" altLang="zh-CN" sz="5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227" name="Text Box 11"/>
          <p:cNvSpPr txBox="1"/>
          <p:nvPr/>
        </p:nvSpPr>
        <p:spPr>
          <a:xfrm>
            <a:off x="3429000" y="304800"/>
            <a:ext cx="3352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charset="-122"/>
              </a:rPr>
              <a:t>男女生对读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2" grpId="1"/>
      <p:bldP spid="9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/>
          <p:nvPr/>
        </p:nvSpPr>
        <p:spPr>
          <a:xfrm>
            <a:off x="912284" y="452967"/>
            <a:ext cx="10081683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265" b="1" dirty="0">
                <a:latin typeface="Times New Roman" panose="02020603050405020304" pitchFamily="18" charset="0"/>
                <a:ea typeface="楷体_GB2312" pitchFamily="49" charset="-122"/>
              </a:rPr>
              <a:t>读课文，想一想：课文主要写了些什么？</a:t>
            </a:r>
            <a:endParaRPr lang="zh-CN" altLang="en-US" sz="4265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07533" y="1604433"/>
            <a:ext cx="9696451" cy="1083733"/>
            <a:chOff x="970883" y="1204146"/>
            <a:chExt cx="7272777" cy="812299"/>
          </a:xfrm>
        </p:grpSpPr>
        <p:sp>
          <p:nvSpPr>
            <p:cNvPr id="3" name="圆角矩形 2"/>
            <p:cNvSpPr/>
            <p:nvPr/>
          </p:nvSpPr>
          <p:spPr>
            <a:xfrm>
              <a:off x="1882163" y="1204146"/>
              <a:ext cx="6361497" cy="8122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总体介绍日月潭的位置和周边环境。</a:t>
              </a:r>
              <a:endParaRPr kumimoji="1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2" name="流程图: 决策 1"/>
            <p:cNvSpPr/>
            <p:nvPr/>
          </p:nvSpPr>
          <p:spPr>
            <a:xfrm>
              <a:off x="970883" y="1275540"/>
              <a:ext cx="792211" cy="688550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1</a:t>
              </a:r>
              <a:endPara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18438" name="组合 22"/>
          <p:cNvGrpSpPr/>
          <p:nvPr/>
        </p:nvGrpSpPr>
        <p:grpSpPr>
          <a:xfrm>
            <a:off x="1007533" y="4413251"/>
            <a:ext cx="9793817" cy="1032933"/>
            <a:chOff x="324466" y="1510099"/>
            <a:chExt cx="7343183" cy="774006"/>
          </a:xfrm>
        </p:grpSpPr>
        <p:sp>
          <p:nvSpPr>
            <p:cNvPr id="24" name="圆角矩形 23"/>
            <p:cNvSpPr/>
            <p:nvPr/>
          </p:nvSpPr>
          <p:spPr>
            <a:xfrm>
              <a:off x="1260813" y="1510099"/>
              <a:ext cx="6406836" cy="77400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日月潭风光秀丽，吸引了许多中外游客。</a:t>
              </a:r>
              <a:endParaRPr kumimoji="1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25" name="流程图: 决策 24"/>
            <p:cNvSpPr/>
            <p:nvPr/>
          </p:nvSpPr>
          <p:spPr>
            <a:xfrm>
              <a:off x="324466" y="1564026"/>
              <a:ext cx="791928" cy="686771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5</a:t>
              </a:r>
              <a:endPara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07533" y="3045884"/>
            <a:ext cx="9793817" cy="1126067"/>
            <a:chOff x="755576" y="2283717"/>
            <a:chExt cx="7344816" cy="845245"/>
          </a:xfrm>
        </p:grpSpPr>
        <p:sp>
          <p:nvSpPr>
            <p:cNvPr id="21" name="圆角矩形 20"/>
            <p:cNvSpPr/>
            <p:nvPr/>
          </p:nvSpPr>
          <p:spPr bwMode="auto">
            <a:xfrm>
              <a:off x="1692131" y="2283717"/>
              <a:ext cx="6408261" cy="8452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先介绍名字的由来，然后具体描写日月潭的美丽。</a:t>
              </a:r>
              <a:endParaRPr kumimoji="1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  <p:grpSp>
          <p:nvGrpSpPr>
            <p:cNvPr id="21511" name="组合 3"/>
            <p:cNvGrpSpPr/>
            <p:nvPr/>
          </p:nvGrpSpPr>
          <p:grpSpPr>
            <a:xfrm>
              <a:off x="755576" y="2355213"/>
              <a:ext cx="792104" cy="687953"/>
              <a:chOff x="827584" y="2499230"/>
              <a:chExt cx="792104" cy="687953"/>
            </a:xfrm>
          </p:grpSpPr>
          <p:sp>
            <p:nvSpPr>
              <p:cNvPr id="22" name="流程图: 决策 21"/>
              <p:cNvSpPr/>
              <p:nvPr/>
            </p:nvSpPr>
            <p:spPr bwMode="auto">
              <a:xfrm>
                <a:off x="827584" y="2499230"/>
                <a:ext cx="792104" cy="687953"/>
              </a:xfrm>
              <a:prstGeom prst="flowChartDecis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265" b="1" i="0" u="none" strike="noStrike" kern="1200" cap="none" spc="0" normalizeH="0" baseline="0" noProof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 bwMode="auto">
              <a:xfrm>
                <a:off x="864015" y="2537361"/>
                <a:ext cx="731942" cy="49999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2-4</a:t>
                </a:r>
                <a:endParaRPr kumimoji="0" lang="zh-CN" altLang="en-US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03705" y="1988820"/>
            <a:ext cx="8819515" cy="1938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日月潭是我国台湾省最大的一个湖。它在台湾省中部的山区。那里群山环绕，树木茂盛，周围有许多名胜古迹。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文本占位符 7171" descr="chinamap">
            <a:hlinkClick r:id="rId1"/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425" y="692150"/>
            <a:ext cx="6803390" cy="5151120"/>
          </a:xfrm>
        </p:spPr>
      </p:pic>
      <p:sp>
        <p:nvSpPr>
          <p:cNvPr id="5" name="文本框 4"/>
          <p:cNvSpPr txBox="1"/>
          <p:nvPr/>
        </p:nvSpPr>
        <p:spPr>
          <a:xfrm>
            <a:off x="7896225" y="2492375"/>
            <a:ext cx="4022725" cy="1322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同学们，你们知道日月潭在哪吗？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592445" y="4436745"/>
            <a:ext cx="1440180" cy="1231900"/>
          </a:xfrm>
          <a:prstGeom prst="ellipse">
            <a:avLst/>
          </a:prstGeom>
          <a:solidFill>
            <a:schemeClr val="accent1">
              <a:alpha val="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0510" y="836295"/>
            <a:ext cx="8819515" cy="1322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默读第二自然段，划出写名字由来的句子，反复多读几遍。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9560" y="2705427"/>
            <a:ext cx="9144000" cy="261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400" b="1" dirty="0" smtClean="0"/>
              <a:t>   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日月潭很深，湖水碧绿湖中央有个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/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美丽的小岛，叫光华岛。这个岛把湖水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/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分成两半，北边像圆圆的太阳，叫日潭；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/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南边像弯弯的月亮，叫月潭。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1155</Words>
  <Application>WPS 演示</Application>
  <PresentationFormat>自定义</PresentationFormat>
  <Paragraphs>177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Calibri</vt:lpstr>
      <vt:lpstr>微软雅黑</vt:lpstr>
      <vt:lpstr>黑体</vt:lpstr>
      <vt:lpstr>楷体</vt:lpstr>
      <vt:lpstr>方正姚体</vt:lpstr>
      <vt:lpstr>Times New Roman</vt:lpstr>
      <vt:lpstr>隶书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2022-07-20T20:02:00Z</cp:lastPrinted>
  <dcterms:created xsi:type="dcterms:W3CDTF">2022-07-20T20:02:00Z</dcterms:created>
  <dcterms:modified xsi:type="dcterms:W3CDTF">2023-10-21T06:35:14Z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7F10196170784780BF540C07CE5AA2D2_12</vt:lpwstr>
  </property>
  <property fmtid="{D5CDD505-2E9C-101B-9397-08002B2CF9AE}" pid="3" name="KSOProductBuildVer">
    <vt:lpwstr>2052-12.1.0.15712</vt:lpwstr>
  </property>
</Properties>
</file>