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315" r:id="rId3"/>
    <p:sldId id="259" r:id="rId4"/>
    <p:sldId id="316" r:id="rId5"/>
    <p:sldId id="320" r:id="rId6"/>
    <p:sldId id="318" r:id="rId7"/>
    <p:sldId id="261" r:id="rId8"/>
    <p:sldId id="303" r:id="rId9"/>
    <p:sldId id="313" r:id="rId11"/>
    <p:sldId id="327" r:id="rId12"/>
    <p:sldId id="323" r:id="rId13"/>
    <p:sldId id="296" r:id="rId14"/>
    <p:sldId id="324" r:id="rId15"/>
    <p:sldId id="326" r:id="rId16"/>
    <p:sldId id="286" r:id="rId17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29E1D-003D-40FE-A868-5B3580710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12474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、寒号鸟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763688" y="2194912"/>
            <a:ext cx="5950297" cy="3634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9632" y="2420888"/>
            <a:ext cx="6912768" cy="37856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第一部分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写寒号鸟和喜鹊是邻居</a:t>
            </a:r>
            <a:endParaRPr lang="zh-CN" altLang="en-US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    第二部分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～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4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写冬天快要到了，喜鹊忙着做窝准备过冬，而寒号鸟却又是玩，又是睡，不去做窝。</a:t>
            </a:r>
            <a:endParaRPr lang="zh-CN" altLang="en-US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+mn-ea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第三部分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5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～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7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写冬天到了，喜鹊住在温暖的窝里，寒号鸟得过且过，还是不肯做窝。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第四部分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8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9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写寒冬腊月里，寒号鸟被冻死了。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zh-CN" altLang="en-US" sz="2000" dirty="0" smtClean="0">
              <a:latin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15816" y="872784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15616" y="1772816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段落划分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95536" y="800776"/>
            <a:ext cx="2191892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67544" y="3212976"/>
            <a:ext cx="216195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1043608" y="3933056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    本文是一篇童话，作者运用对比的手法，叙述了喜鹊和寒号鸟对待做窝的不同态度和得到的不同结果，告诉我们：不能目光短浅，不能得过且过，否则不会有好的结果；要脚踏实地，做长远打算，这样才能获得幸福。</a:t>
            </a:r>
            <a:endParaRPr lang="zh-CN" altLang="en-US" sz="2000" dirty="0" smtClean="0">
              <a:latin typeface="+mn-ea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95536" y="1556792"/>
            <a:ext cx="8132213" cy="143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87624" y="1700808"/>
            <a:ext cx="6768752" cy="20159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alpha val="22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2200" b="1" smtClean="0">
                <a:solidFill>
                  <a:srgbClr val="FF0000"/>
                </a:solidFill>
                <a:latin typeface="+mn-ea"/>
              </a:rPr>
              <a:t>    1.</a:t>
            </a:r>
            <a:r>
              <a:rPr lang="zh-CN" altLang="en-US" sz="2200" b="1" smtClean="0">
                <a:solidFill>
                  <a:srgbClr val="FF0000"/>
                </a:solidFill>
                <a:latin typeface="+mn-ea"/>
              </a:rPr>
              <a:t>分角色朗读课文。想一想：为什么喜鹊能住在温暖的窝里，寒号鸟却冻死了</a:t>
            </a:r>
            <a:r>
              <a:rPr lang="en-US" altLang="zh-CN" sz="2200" b="1" smtClean="0">
                <a:solidFill>
                  <a:srgbClr val="FF0000"/>
                </a:solidFill>
                <a:latin typeface="+mn-ea"/>
              </a:rPr>
              <a:t>?</a:t>
            </a:r>
            <a:endParaRPr lang="en-US" altLang="zh-CN" sz="2200" b="1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200" smtClean="0">
                <a:latin typeface="+mn-ea"/>
              </a:rPr>
              <a:t>    因为喜鹊勤劳，提前将过冬的窝做好，冬天里不挨冻；而寒号鸟不仅懒惰，还不听劝告，一直没做自己的窝，所以被冻死了。</a:t>
            </a:r>
            <a:endParaRPr lang="zh-CN" altLang="en-US" sz="2200" smtClean="0"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9881" y="872784"/>
            <a:ext cx="212589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4221088"/>
            <a:ext cx="2529011" cy="200828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15616" y="1556792"/>
            <a:ext cx="6768752" cy="36471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alpha val="22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200" b="1" smtClean="0">
                <a:solidFill>
                  <a:srgbClr val="FF0000"/>
                </a:solidFill>
                <a:latin typeface="+mn-ea"/>
              </a:rPr>
              <a:t>2.</a:t>
            </a:r>
            <a:r>
              <a:rPr lang="zh-CN" altLang="en-US" sz="2200" b="1" smtClean="0">
                <a:solidFill>
                  <a:srgbClr val="FF0000"/>
                </a:solidFill>
                <a:latin typeface="+mn-ea"/>
              </a:rPr>
              <a:t>读一读，照样子说一说。</a:t>
            </a:r>
            <a:endParaRPr lang="zh-CN" altLang="en-US" sz="2200" b="1" smtClean="0">
              <a:solidFill>
                <a:srgbClr val="FF0000"/>
              </a:solidFill>
              <a:latin typeface="+mn-ea"/>
            </a:endParaRPr>
          </a:p>
          <a:p>
            <a:pPr indent="457200">
              <a:lnSpc>
                <a:spcPct val="150000"/>
              </a:lnSpc>
            </a:pPr>
            <a:endParaRPr lang="zh-CN" altLang="en-US" sz="2200" b="1" smtClean="0">
              <a:solidFill>
                <a:srgbClr val="FF0000"/>
              </a:solidFill>
              <a:latin typeface="+mn-ea"/>
            </a:endParaRPr>
          </a:p>
          <a:p>
            <a:pPr indent="457200">
              <a:lnSpc>
                <a:spcPct val="150000"/>
              </a:lnSpc>
            </a:pPr>
            <a:endParaRPr lang="en-US" altLang="zh-CN" sz="2200" smtClean="0">
              <a:latin typeface="+mn-ea"/>
            </a:endParaRPr>
          </a:p>
          <a:p>
            <a:pPr indent="457200">
              <a:lnSpc>
                <a:spcPct val="150000"/>
              </a:lnSpc>
            </a:pPr>
            <a:endParaRPr lang="en-US" altLang="zh-CN" sz="2200" smtClean="0">
              <a:latin typeface="+mn-ea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200" smtClean="0">
                <a:latin typeface="+mn-ea"/>
              </a:rPr>
              <a:t>示例：疼得直咬牙      吓得直哆嗦   </a:t>
            </a:r>
            <a:endParaRPr lang="en-US" altLang="zh-CN" sz="2200" smtClean="0">
              <a:latin typeface="+mn-ea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200" smtClean="0">
                <a:latin typeface="+mn-ea"/>
              </a:rPr>
              <a:t>      </a:t>
            </a:r>
            <a:r>
              <a:rPr lang="zh-CN" altLang="en-US" sz="2200" smtClean="0">
                <a:latin typeface="+mn-ea"/>
              </a:rPr>
              <a:t>急得直跺脚      疼得像扎针   </a:t>
            </a:r>
            <a:endParaRPr lang="en-US" altLang="zh-CN" sz="2200" smtClean="0">
              <a:latin typeface="+mn-ea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200" smtClean="0">
                <a:latin typeface="+mn-ea"/>
              </a:rPr>
              <a:t>    </a:t>
            </a:r>
            <a:r>
              <a:rPr lang="zh-CN" altLang="en-US" sz="2200" smtClean="0">
                <a:latin typeface="+mn-ea"/>
              </a:rPr>
              <a:t>  吓得像丢了魂    急得像热锅上的蚂蚁</a:t>
            </a:r>
            <a:endParaRPr lang="zh-CN" altLang="en-US" sz="2200" smtClean="0"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9881" y="872784"/>
            <a:ext cx="212589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 6"/>
          <p:cNvSpPr/>
          <p:nvPr/>
        </p:nvSpPr>
        <p:spPr>
          <a:xfrm>
            <a:off x="1763688" y="2132856"/>
            <a:ext cx="2520280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200" b="1" smtClean="0">
                <a:solidFill>
                  <a:schemeClr val="tx1"/>
                </a:solidFill>
                <a:latin typeface="+mn-ea"/>
              </a:rPr>
              <a:t>冻</a:t>
            </a:r>
            <a:r>
              <a:rPr lang="zh-CN" altLang="en-US" sz="2200" b="1">
                <a:solidFill>
                  <a:schemeClr val="tx1"/>
                </a:solidFill>
                <a:latin typeface="+mn-ea"/>
              </a:rPr>
              <a:t>得直打哆嗦</a:t>
            </a:r>
            <a:endParaRPr lang="zh-CN" altLang="en-US" sz="2200" b="1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200" b="1">
                <a:solidFill>
                  <a:schemeClr val="tx1"/>
                </a:solidFill>
                <a:latin typeface="+mn-ea"/>
              </a:rPr>
              <a:t>热得直冒汗</a:t>
            </a:r>
            <a:endParaRPr lang="zh-CN" altLang="en-US" sz="2200" b="1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en-US" altLang="zh-CN" sz="2200" b="1" smtClean="0">
                <a:solidFill>
                  <a:schemeClr val="tx1"/>
                </a:solidFill>
                <a:latin typeface="+mn-ea"/>
              </a:rPr>
              <a:t>……</a:t>
            </a:r>
            <a:endParaRPr lang="en-US" altLang="zh-CN" sz="2200" b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076056" y="2132856"/>
            <a:ext cx="2520280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200" b="1" smtClean="0">
                <a:solidFill>
                  <a:schemeClr val="tx1"/>
                </a:solidFill>
                <a:latin typeface="+mn-ea"/>
              </a:rPr>
              <a:t>冷得像冰窖</a:t>
            </a:r>
            <a:endParaRPr lang="zh-CN" altLang="en-US" sz="2200" b="1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200" b="1">
                <a:solidFill>
                  <a:schemeClr val="tx1"/>
                </a:solidFill>
                <a:latin typeface="+mn-ea"/>
              </a:rPr>
              <a:t>热</a:t>
            </a:r>
            <a:r>
              <a:rPr lang="zh-CN" altLang="en-US" sz="2200" b="1" smtClean="0">
                <a:solidFill>
                  <a:schemeClr val="tx1"/>
                </a:solidFill>
                <a:latin typeface="+mn-ea"/>
              </a:rPr>
              <a:t>得像蒸笼</a:t>
            </a:r>
            <a:endParaRPr lang="zh-CN" altLang="en-US" sz="2200" b="1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en-US" altLang="zh-CN" sz="2200" b="1" smtClean="0">
                <a:solidFill>
                  <a:schemeClr val="tx1"/>
                </a:solidFill>
                <a:latin typeface="+mn-ea"/>
              </a:rPr>
              <a:t>……</a:t>
            </a:r>
            <a:endParaRPr lang="en-US" altLang="zh-CN" sz="2200" b="1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600" y="1412776"/>
            <a:ext cx="72008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400" b="1" smtClean="0">
                <a:solidFill>
                  <a:srgbClr val="FF0000"/>
                </a:solidFill>
                <a:latin typeface="+mn-ea"/>
              </a:rPr>
              <a:t>想一想，说一说</a:t>
            </a:r>
            <a:endParaRPr lang="en-US" altLang="zh-CN" sz="2400" b="1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400" b="1" smtClean="0">
                <a:solidFill>
                  <a:srgbClr val="000000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       想象一下，第二天，喜鹊在枝头呼唤寒号鸟，可是，寒号鸟已经在夜里冻死了，喜鹊会说些什么、做些什么呢？（喜鹊的话里可以用上如果、假如等词。） </a:t>
            </a:r>
            <a:endParaRPr lang="zh-CN" altLang="en-US" sz="2400" b="1" smtClean="0">
              <a:solidFill>
                <a:srgbClr val="000000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  <a:p>
            <a:pPr>
              <a:lnSpc>
                <a:spcPts val="3000"/>
              </a:lnSpc>
            </a:pPr>
            <a:endParaRPr lang="en-US" altLang="zh-CN" sz="2400" b="1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400" b="1" smtClean="0">
                <a:latin typeface="+mn-ea"/>
              </a:rPr>
              <a:t>    </a:t>
            </a:r>
            <a:endParaRPr lang="en-US" altLang="zh-CN" sz="2400" b="1" smtClean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879103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课外拓展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7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4375" y="3440113"/>
            <a:ext cx="3055137" cy="236515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573016"/>
            <a:ext cx="2509088" cy="22322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607800" y="115443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79512" y="836712"/>
            <a:ext cx="2191888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5536" y="3573016"/>
            <a:ext cx="216195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55576" y="4221088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1484784"/>
            <a:ext cx="7200800" cy="2015936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b="1" smtClean="0">
                <a:latin typeface="+mn-ea"/>
              </a:rPr>
              <a:t>    寒号鸟    </a:t>
            </a:r>
            <a:r>
              <a:rPr lang="zh-CN" altLang="en-US" smtClean="0">
                <a:latin typeface="+mn-ea"/>
              </a:rPr>
              <a:t>一种哺乳类啮齿动物，叫鼯鼠，又叫催生子、飞鼠。它体型似松鼠，眼睛圆大，耳廓发达，身上长着灰褐或棕灰色的柔毛，前后肢之间有宽大而多毛的飞膜，借此从树上或岩壁上向下滑行。寒号鸟栖于山岩峭壁的岩洞或裂缝中，多用细草等做窝，以侧柏叶及其籽为食物。它白天藏在窝里，黄昏或夜间外出活动。</a:t>
            </a:r>
            <a:endParaRPr lang="zh-CN" altLang="en-US" smtClean="0">
              <a:latin typeface="+mn-ea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4581128"/>
            <a:ext cx="7544916" cy="157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836712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83568" y="1340768"/>
            <a:ext cx="7414121" cy="450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11560" y="1484784"/>
            <a:ext cx="7654615" cy="458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39552" y="1412776"/>
            <a:ext cx="7668344" cy="1534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9552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2996952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会认的字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11560" y="3573016"/>
            <a:ext cx="7696944" cy="269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83568" y="3356992"/>
            <a:ext cx="7920880" cy="1938992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ts val="3600"/>
              </a:lnSpc>
            </a:pPr>
            <a:endParaRPr lang="en-US" altLang="zh-CN" sz="2200" b="1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ts val="3600"/>
              </a:lnSpc>
            </a:pPr>
            <a:r>
              <a:rPr lang="zh-CN" altLang="en-US" sz="2200" b="1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200" b="1" err="1" smtClean="0">
                <a:latin typeface="宋体" panose="02010600030101010101" pitchFamily="2" charset="-122"/>
                <a:ea typeface="宋体" panose="02010600030101010101" pitchFamily="2" charset="-122"/>
              </a:rPr>
              <a:t>fèng</a:t>
            </a:r>
            <a:r>
              <a:rPr lang="zh-CN" altLang="en-US" sz="2200" b="1" smtClean="0">
                <a:latin typeface="宋体" panose="02010600030101010101" pitchFamily="2" charset="-122"/>
                <a:ea typeface="宋体" panose="02010600030101010101" pitchFamily="2" charset="-122"/>
              </a:rPr>
              <a:t> （裂缝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）          </a:t>
            </a:r>
            <a:r>
              <a:rPr lang="en-US" altLang="zh-CN" sz="2200" b="1" err="1" smtClean="0">
                <a:latin typeface="+mn-ea"/>
                <a:cs typeface="Arial Unicode MS" pitchFamily="34" charset="-122"/>
              </a:rPr>
              <a:t>dāng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（当心）</a:t>
            </a:r>
            <a:endParaRPr lang="en-US" altLang="zh-CN" sz="2200" b="1" smtClean="0">
              <a:latin typeface="+mn-ea"/>
              <a:cs typeface="Arial Unicode MS" pitchFamily="34" charset="-122"/>
            </a:endParaRPr>
          </a:p>
          <a:p>
            <a:pPr algn="just">
              <a:lnSpc>
                <a:spcPts val="3600"/>
              </a:lnSpc>
            </a:pPr>
            <a:r>
              <a:rPr lang="zh-CN" altLang="en-US" sz="2200" b="1" smtClean="0">
                <a:latin typeface="+mn-ea"/>
                <a:cs typeface="Arial Unicode MS" pitchFamily="34" charset="-122"/>
              </a:rPr>
              <a:t> 缝    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   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             当</a:t>
            </a:r>
            <a:endParaRPr lang="en-US" altLang="zh-CN" sz="2200" b="1" smtClean="0">
              <a:latin typeface="+mn-ea"/>
              <a:cs typeface="Arial Unicode MS" pitchFamily="34" charset="-122"/>
            </a:endParaRPr>
          </a:p>
          <a:p>
            <a:pPr algn="just">
              <a:lnSpc>
                <a:spcPts val="3600"/>
              </a:lnSpc>
            </a:pPr>
            <a:r>
              <a:rPr lang="en-US" altLang="zh-CN" sz="2200" b="1" smtClean="0">
                <a:latin typeface="+mn-ea"/>
                <a:cs typeface="Arial Unicode MS" pitchFamily="34" charset="-122"/>
              </a:rPr>
              <a:t>    féng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（缝衣服）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        dàng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（上当）      </a:t>
            </a:r>
            <a:endParaRPr lang="zh-CN" altLang="en-US" sz="2200" b="1" smtClean="0">
              <a:latin typeface="+mn-ea"/>
              <a:cs typeface="Arial Unicode MS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99695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重点字词</a:t>
            </a:r>
            <a:endParaRPr lang="zh-CN" altLang="en-US" sz="2400" b="1" smtClean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1560" y="3501008"/>
            <a:ext cx="10358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 smtClean="0"/>
              <a:t>多音字</a:t>
            </a:r>
            <a:endParaRPr lang="zh-CN" altLang="en-US" sz="2200" b="1"/>
          </a:p>
        </p:txBody>
      </p:sp>
      <p:sp>
        <p:nvSpPr>
          <p:cNvPr id="13" name="左大括号 12"/>
          <p:cNvSpPr/>
          <p:nvPr/>
        </p:nvSpPr>
        <p:spPr>
          <a:xfrm>
            <a:off x="1187624" y="4221088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大括号 13"/>
          <p:cNvSpPr/>
          <p:nvPr/>
        </p:nvSpPr>
        <p:spPr>
          <a:xfrm>
            <a:off x="4427984" y="4149080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39552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会认的字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11560" y="1556792"/>
            <a:ext cx="7013922" cy="141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AutoShape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372200" y="4293096"/>
            <a:ext cx="1772815" cy="17728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1800" y="692696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141277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语段分析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988840"/>
            <a:ext cx="676875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+mn-ea"/>
              </a:rPr>
              <a:t>    有一天，天气晴朗。喜鹊一早飞出去，东寻西找，衔回来一些枯草，就忙着做窝，准备过冬。</a:t>
            </a:r>
            <a:endParaRPr lang="zh-CN" altLang="en-US" sz="22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    从“一早”“东寻西找”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“忙着”这些词语可以看出</a:t>
            </a:r>
            <a:endParaRPr lang="zh-CN" altLang="en-US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喜鹊很勤劳。“准备过冬”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说明喜鹊想得远，做得早。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    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290" name="AutoShape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292" name="AutoShape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148064" y="3284984"/>
            <a:ext cx="2685381" cy="17884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1800" y="692696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141277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语段分析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772816"/>
            <a:ext cx="7056784" cy="443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</a:rPr>
              <a:t>    第二天清早，风停了，太阳暖</a:t>
            </a:r>
            <a:endParaRPr lang="en-US" altLang="zh-CN" sz="24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</a:rPr>
              <a:t>暖的，好像又是春天了。喜鹊来到</a:t>
            </a:r>
            <a:endParaRPr lang="en-US" altLang="zh-CN" sz="24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</a:rPr>
              <a:t>崖缝前劝寒号鸟：</a:t>
            </a:r>
            <a:r>
              <a:rPr lang="en-US" altLang="zh-CN" sz="2400" b="1" dirty="0" smtClean="0">
                <a:latin typeface="+mn-ea"/>
              </a:rPr>
              <a:t>“</a:t>
            </a:r>
            <a:r>
              <a:rPr lang="zh-CN" altLang="en-US" sz="2400" b="1" dirty="0" smtClean="0">
                <a:latin typeface="+mn-ea"/>
              </a:rPr>
              <a:t>趁天晴，快做</a:t>
            </a:r>
            <a:endParaRPr lang="en-US" altLang="zh-CN" sz="24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</a:rPr>
              <a:t>窝现在懒惰，将来难过。”</a:t>
            </a:r>
            <a:endParaRPr lang="en-US" altLang="zh-CN" sz="24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    “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趁天晴，快做窝”，劝告的语言比第一次有所减少，但心情却比第一次更急切了。“现在懒惰，将来难过”，这正是这篇寓言故事想要告诉我们的道理。</a:t>
            </a:r>
            <a:endParaRPr lang="en-US" altLang="zh-CN" sz="2400" b="1" dirty="0" smtClean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 r="24401" b="59809"/>
          <a:stretch>
            <a:fillRect/>
          </a:stretch>
        </p:blipFill>
        <p:spPr bwMode="auto">
          <a:xfrm flipH="1">
            <a:off x="6012160" y="2636912"/>
            <a:ext cx="1644994" cy="130188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1800" y="692696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1527175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语段分析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5210" y="2204864"/>
            <a:ext cx="705678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400" b="1" dirty="0" smtClean="0">
                <a:latin typeface="+mn-ea"/>
              </a:rPr>
              <a:t>    第二天清早，风停了，太阳暖暖的，好像又是春天了。喜鹊来到崖缝前劝寒号鸟：</a:t>
            </a:r>
            <a:r>
              <a:rPr lang="en-US" altLang="zh-CN" sz="2400" b="1" dirty="0" smtClean="0">
                <a:latin typeface="+mn-ea"/>
              </a:rPr>
              <a:t>“</a:t>
            </a:r>
            <a:r>
              <a:rPr lang="zh-CN" altLang="en-US" sz="2400" b="1" dirty="0" smtClean="0">
                <a:latin typeface="+mn-ea"/>
              </a:rPr>
              <a:t>趁天晴，快做窝现在懒惰，将来难过。”第三部分</a:t>
            </a:r>
            <a:r>
              <a:rPr lang="en-US" altLang="zh-CN" sz="2400" b="1" dirty="0" smtClean="0">
                <a:latin typeface="+mn-ea"/>
              </a:rPr>
              <a:t>(5~7</a:t>
            </a:r>
            <a:r>
              <a:rPr lang="zh-CN" altLang="en-US" sz="2400" b="1" dirty="0" smtClean="0">
                <a:latin typeface="+mn-ea"/>
              </a:rPr>
              <a:t>自然段</a:t>
            </a:r>
            <a:r>
              <a:rPr lang="en-US" altLang="zh-CN" sz="2400" b="1" dirty="0" smtClean="0">
                <a:latin typeface="+mn-ea"/>
              </a:rPr>
              <a:t>)</a:t>
            </a:r>
            <a:r>
              <a:rPr lang="zh-CN" altLang="en-US" sz="2400" b="1" dirty="0" smtClean="0">
                <a:latin typeface="+mn-ea"/>
              </a:rPr>
              <a:t>：写冬天到了，喜鹊住在温暖的</a:t>
            </a:r>
            <a:endParaRPr lang="zh-CN" altLang="en-US" sz="2400" b="1" dirty="0" smtClean="0"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400" b="1" dirty="0" smtClean="0">
                <a:latin typeface="+mn-ea"/>
              </a:rPr>
              <a:t>窝里，寒号鸟得过且过，还是不肯做窝。</a:t>
            </a:r>
            <a:endParaRPr lang="en-US" altLang="zh-CN" sz="2400" b="1" dirty="0" smtClean="0"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    “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趁天晴，快做窝”，劝告的语言比第一次有所减少，但心情却比第一次更急切了。“现在懒惰，将来难过”，这正是这篇寓言故事想要告诉我们的道理。</a:t>
            </a:r>
            <a:endParaRPr lang="en-US" altLang="zh-CN" sz="2400" b="1" dirty="0" smtClean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1261</Words>
  <Application>WPS 演示</Application>
  <PresentationFormat>全屏显示(4:3)</PresentationFormat>
  <Paragraphs>83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Arial Unicode MS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2022-07-16T18:09:00Z</cp:lastPrinted>
  <dcterms:created xsi:type="dcterms:W3CDTF">2022-07-16T18:09:00Z</dcterms:created>
  <dcterms:modified xsi:type="dcterms:W3CDTF">2023-10-21T06:37:34Z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135583567CA84D0FAA7E9930FACE4113_12</vt:lpwstr>
  </property>
  <property fmtid="{D5CDD505-2E9C-101B-9397-08002B2CF9AE}" pid="3" name="KSOProductBuildVer">
    <vt:lpwstr>2052-12.1.0.15712</vt:lpwstr>
  </property>
</Properties>
</file>