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5"/>
  </p:notesMasterIdLst>
  <p:handoutMasterIdLst>
    <p:handoutMasterId r:id="rId50"/>
  </p:handoutMasterIdLst>
  <p:sldIdLst>
    <p:sldId id="260" r:id="rId4"/>
    <p:sldId id="259" r:id="rId6"/>
    <p:sldId id="360" r:id="rId7"/>
    <p:sldId id="359" r:id="rId8"/>
    <p:sldId id="328" r:id="rId9"/>
    <p:sldId id="357" r:id="rId10"/>
    <p:sldId id="327" r:id="rId11"/>
    <p:sldId id="330" r:id="rId12"/>
    <p:sldId id="401" r:id="rId13"/>
    <p:sldId id="399" r:id="rId14"/>
    <p:sldId id="400" r:id="rId15"/>
    <p:sldId id="402" r:id="rId16"/>
    <p:sldId id="403" r:id="rId17"/>
    <p:sldId id="405" r:id="rId18"/>
    <p:sldId id="406" r:id="rId19"/>
    <p:sldId id="398" r:id="rId20"/>
    <p:sldId id="332" r:id="rId21"/>
    <p:sldId id="333" r:id="rId22"/>
    <p:sldId id="266" r:id="rId23"/>
    <p:sldId id="267" r:id="rId24"/>
    <p:sldId id="268" r:id="rId25"/>
    <p:sldId id="269" r:id="rId26"/>
    <p:sldId id="407" r:id="rId27"/>
    <p:sldId id="408" r:id="rId28"/>
    <p:sldId id="306" r:id="rId29"/>
    <p:sldId id="364" r:id="rId30"/>
    <p:sldId id="363" r:id="rId31"/>
    <p:sldId id="373" r:id="rId32"/>
    <p:sldId id="366" r:id="rId33"/>
    <p:sldId id="371" r:id="rId34"/>
    <p:sldId id="370" r:id="rId35"/>
    <p:sldId id="372" r:id="rId36"/>
    <p:sldId id="369" r:id="rId37"/>
    <p:sldId id="409" r:id="rId38"/>
    <p:sldId id="410" r:id="rId39"/>
    <p:sldId id="411" r:id="rId40"/>
    <p:sldId id="412" r:id="rId41"/>
    <p:sldId id="374" r:id="rId42"/>
    <p:sldId id="365" r:id="rId43"/>
    <p:sldId id="375" r:id="rId44"/>
    <p:sldId id="413" r:id="rId45"/>
    <p:sldId id="414" r:id="rId46"/>
    <p:sldId id="376" r:id="rId47"/>
    <p:sldId id="290" r:id="rId48"/>
    <p:sldId id="323" r:id="rId49"/>
  </p:sldIdLst>
  <p:sldSz cx="12190095" cy="7021195"/>
  <p:notesSz cx="6858000" cy="9144000"/>
  <p:custDataLst>
    <p:tags r:id="rId54"/>
  </p:custDataLst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lvl="1" indent="-15748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lvl="2" indent="-31432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lvl="3" indent="-471805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lvl="4" indent="-62865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-62865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-62865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199765" lvl="7" indent="-62865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6965" lvl="8" indent="-62865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/>
    <p:restoredTop sz="94685"/>
  </p:normalViewPr>
  <p:slideViewPr>
    <p:cSldViewPr showGuides="1">
      <p:cViewPr varScale="1">
        <p:scale>
          <a:sx n="107" d="100"/>
          <a:sy n="107" d="100"/>
        </p:scale>
        <p:origin x="-738" y="-84"/>
      </p:cViewPr>
      <p:guideLst>
        <p:guide orient="horz" pos="2229"/>
        <p:guide pos="3840"/>
      </p:guideLst>
    </p:cSldViewPr>
  </p:slideViewPr>
  <p:outlineViewPr>
    <p:cViewPr>
      <p:scale>
        <a:sx n="33" d="100"/>
        <a:sy n="33" d="100"/>
      </p:scale>
      <p:origin x="0" y="83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4" Type="http://schemas.openxmlformats.org/officeDocument/2006/relationships/tags" Target="tags/tag2.xml"/><Relationship Id="rId53" Type="http://schemas.openxmlformats.org/officeDocument/2006/relationships/tableStyles" Target="tableStyles.xml"/><Relationship Id="rId52" Type="http://schemas.openxmlformats.org/officeDocument/2006/relationships/viewProps" Target="viewProps.xml"/><Relationship Id="rId51" Type="http://schemas.openxmlformats.org/officeDocument/2006/relationships/presProps" Target="presProps.xml"/><Relationship Id="rId50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468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872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4340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5745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72765" algn="l" defTabSz="12287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87445" algn="l" defTabSz="12287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02125" algn="l" defTabSz="12287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16805" algn="l" defTabSz="122872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8676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defTabSz="914400" eaLnBrk="1" hangingPunct="1">
              <a:spcBef>
                <a:spcPct val="0"/>
              </a:spcBef>
              <a:buChar char="•"/>
            </a:pPr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68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168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defTabSz="914400" eaLnBrk="1" hangingPunct="1">
              <a:spcBef>
                <a:spcPct val="0"/>
              </a:spcBef>
              <a:buChar char="•"/>
            </a:pPr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defTabSz="914400" eaLnBrk="1" hangingPunct="1">
              <a:spcBef>
                <a:spcPct val="0"/>
              </a:spcBef>
              <a:buChar char="•"/>
            </a:pPr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7892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defTabSz="914400" eaLnBrk="1" hangingPunct="1">
              <a:spcBef>
                <a:spcPct val="0"/>
              </a:spcBef>
              <a:buChar char="•"/>
            </a:pPr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4276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defTabSz="914400" eaLnBrk="1" hangingPunct="1">
              <a:spcBef>
                <a:spcPct val="0"/>
              </a:spcBef>
              <a:buChar char="•"/>
            </a:pPr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096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defTabSz="914400" eaLnBrk="1" hangingPunct="1">
              <a:spcBef>
                <a:spcPct val="0"/>
              </a:spcBef>
              <a:buChar char="•"/>
            </a:pPr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3012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defTabSz="914400" eaLnBrk="1" hangingPunct="1">
              <a:spcBef>
                <a:spcPct val="0"/>
              </a:spcBef>
              <a:buChar char="•"/>
            </a:pPr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506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defTabSz="914400" eaLnBrk="1" hangingPunct="1">
              <a:spcBef>
                <a:spcPct val="0"/>
              </a:spcBef>
              <a:buChar char="•"/>
            </a:pPr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7108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defTabSz="914400" eaLnBrk="1" hangingPunct="1">
              <a:spcBef>
                <a:spcPct val="0"/>
              </a:spcBef>
              <a:buChar char="•"/>
            </a:pPr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685800"/>
            <a:ext cx="5953125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49156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defTabSz="914400" eaLnBrk="1" hangingPunct="1">
              <a:spcBef>
                <a:spcPct val="0"/>
              </a:spcBef>
              <a:buChar char="•"/>
            </a:pPr>
            <a:fld id="{9A0DB2DC-4C9A-4742-B13C-FB6460FD3503}" type="slidenum"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C:\Users\Administrator\Desktop\PPT模板2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89"/>
            <a:ext cx="12190413" cy="7019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 bwMode="auto">
          <a:xfrm>
            <a:off x="5688859" y="494108"/>
            <a:ext cx="6501554" cy="104023"/>
          </a:xfrm>
          <a:prstGeom prst="rect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22918" tIns="61460" rIns="122918" bIns="61460"/>
          <a:lstStyle/>
          <a:p>
            <a:pPr marL="0" marR="0" lvl="0" indent="0" algn="l" defTabSz="122872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6" name="矩形 5"/>
          <p:cNvSpPr/>
          <p:nvPr/>
        </p:nvSpPr>
        <p:spPr>
          <a:xfrm>
            <a:off x="0" y="1"/>
            <a:ext cx="5080000" cy="598488"/>
          </a:xfrm>
          <a:prstGeom prst="rect">
            <a:avLst/>
          </a:prstGeom>
          <a:solidFill>
            <a:srgbClr val="A3E0FF"/>
          </a:solidFill>
          <a:ln w="9525">
            <a:noFill/>
          </a:ln>
        </p:spPr>
        <p:txBody>
          <a:bodyPr lIns="122918" tIns="61460" rIns="122918" bIns="61460"/>
          <a:lstStyle/>
          <a:p>
            <a:pPr lvl="0" defTabSz="1228725">
              <a:buFontTx/>
              <a:buNone/>
            </a:pPr>
            <a:endParaRPr lang="zh-CN" altLang="en-US" sz="2400">
              <a:latin typeface="Arial" panose="020B0604020202020204" pitchFamily="34" charset="0"/>
            </a:endParaRPr>
          </a:p>
        </p:txBody>
      </p:sp>
      <p:sp>
        <p:nvSpPr>
          <p:cNvPr id="2057" name="直角三角形 6"/>
          <p:cNvSpPr/>
          <p:nvPr/>
        </p:nvSpPr>
        <p:spPr>
          <a:xfrm>
            <a:off x="5080000" y="1"/>
            <a:ext cx="914400" cy="598488"/>
          </a:xfrm>
          <a:prstGeom prst="rtTriangle">
            <a:avLst/>
          </a:prstGeom>
          <a:solidFill>
            <a:srgbClr val="A3E0FF"/>
          </a:solidFill>
          <a:ln w="9525">
            <a:noFill/>
          </a:ln>
        </p:spPr>
        <p:txBody>
          <a:bodyPr lIns="91430" tIns="45715" rIns="91430" bIns="45715"/>
          <a:lstStyle/>
          <a:p>
            <a:pPr lvl="0" defTabSz="1228725">
              <a:buFontTx/>
              <a:buNone/>
            </a:pPr>
            <a:endParaRPr lang="zh-CN" altLang="en-US" sz="2400">
              <a:latin typeface="Arial" panose="020B0604020202020204" pitchFamily="34" charset="0"/>
            </a:endParaRPr>
          </a:p>
        </p:txBody>
      </p:sp>
      <p:sp>
        <p:nvSpPr>
          <p:cNvPr id="8" name="圆角矩形 17"/>
          <p:cNvSpPr/>
          <p:nvPr/>
        </p:nvSpPr>
        <p:spPr bwMode="auto">
          <a:xfrm>
            <a:off x="215900" y="715963"/>
            <a:ext cx="11772899" cy="6210300"/>
          </a:xfrm>
          <a:prstGeom prst="roundRect">
            <a:avLst>
              <a:gd name="adj" fmla="val 6600"/>
            </a:avLst>
          </a:prstGeom>
          <a:solidFill>
            <a:srgbClr val="FFFFFF">
              <a:alpha val="87059"/>
            </a:srgb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0" tIns="45715" rIns="91430" bIns="45715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80988"/>
            <a:ext cx="10971213" cy="1171575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1638301"/>
            <a:ext cx="10971213" cy="4633913"/>
          </a:xfrm>
          <a:prstGeom prst="rect">
            <a:avLst/>
          </a:prstGeom>
        </p:spPr>
        <p:txBody>
          <a:bodyPr vert="eaVert" lIns="91430" tIns="45715" rIns="91430" bIns="45715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09599" y="6394449"/>
            <a:ext cx="2844800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1" y="6394449"/>
            <a:ext cx="3859214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6014" y="6394449"/>
            <a:ext cx="2844800" cy="4889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81188"/>
            <a:ext cx="2742843" cy="5991041"/>
          </a:xfrm>
          <a:prstGeom prst="rect">
            <a:avLst/>
          </a:prstGeom>
        </p:spPr>
        <p:txBody>
          <a:bodyPr vert="eaVert" lIns="91430" tIns="45715" rIns="91430" bIns="45715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2" y="281188"/>
            <a:ext cx="8025355" cy="5991041"/>
          </a:xfrm>
          <a:prstGeom prst="rect">
            <a:avLst/>
          </a:prstGeom>
        </p:spPr>
        <p:txBody>
          <a:bodyPr vert="eaVert" lIns="91430" tIns="45715" rIns="91430" bIns="45715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09599" y="6394449"/>
            <a:ext cx="2844800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1" y="6394449"/>
            <a:ext cx="3859214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6014" y="6394449"/>
            <a:ext cx="2844800" cy="4889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2" y="2181225"/>
            <a:ext cx="10361612" cy="1504950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978276"/>
            <a:ext cx="8532813" cy="1795463"/>
          </a:xfrm>
          <a:prstGeom prst="rect">
            <a:avLst/>
          </a:prstGeom>
        </p:spPr>
        <p:txBody>
          <a:bodyPr lIns="91430" tIns="45715" rIns="91430" bIns="45715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99" y="6507163"/>
            <a:ext cx="2844800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507163"/>
            <a:ext cx="3859214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4" y="6507163"/>
            <a:ext cx="2844800" cy="3746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80989"/>
            <a:ext cx="10971213" cy="1169987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1" y="1638301"/>
            <a:ext cx="10971213" cy="4633913"/>
          </a:xfrm>
          <a:prstGeom prst="rect">
            <a:avLst/>
          </a:prstGeom>
        </p:spPr>
        <p:txBody>
          <a:bodyPr lIns="91430" tIns="45715" rIns="91430" bIns="45715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99" y="6507163"/>
            <a:ext cx="2844800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507163"/>
            <a:ext cx="3859214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4" y="6507163"/>
            <a:ext cx="2844800" cy="3746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4" y="4511676"/>
            <a:ext cx="10361612" cy="1395413"/>
          </a:xfrm>
          <a:prstGeom prst="rect">
            <a:avLst/>
          </a:prstGeom>
        </p:spPr>
        <p:txBody>
          <a:bodyPr lIns="91430" tIns="45715" rIns="91430" bIns="45715"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4" y="2976564"/>
            <a:ext cx="10361612" cy="1535112"/>
          </a:xfrm>
          <a:prstGeom prst="rect">
            <a:avLst/>
          </a:prstGeom>
        </p:spPr>
        <p:txBody>
          <a:bodyPr lIns="91430" tIns="45715" rIns="91430" bIns="45715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99" y="6507163"/>
            <a:ext cx="2844800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507163"/>
            <a:ext cx="3859214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4" y="6507163"/>
            <a:ext cx="2844800" cy="3746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80989"/>
            <a:ext cx="10971213" cy="1169987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38301"/>
            <a:ext cx="5408613" cy="4633913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0613" y="1638301"/>
            <a:ext cx="5410200" cy="4633913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599" y="6507163"/>
            <a:ext cx="2844800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1" y="6507163"/>
            <a:ext cx="3859214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6014" y="6507163"/>
            <a:ext cx="2844800" cy="3746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80989"/>
            <a:ext cx="10971213" cy="1169987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71625"/>
            <a:ext cx="5386388" cy="655638"/>
          </a:xfrm>
          <a:prstGeom prst="rect">
            <a:avLst/>
          </a:prstGeom>
        </p:spPr>
        <p:txBody>
          <a:bodyPr lIns="91430" tIns="45715" rIns="91430" bIns="45715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199765" indent="0">
              <a:buNone/>
              <a:defRPr sz="1600" b="1"/>
            </a:lvl8pPr>
            <a:lvl9pPr marL="3656965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227263"/>
            <a:ext cx="5386388" cy="4044951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40" y="1571625"/>
            <a:ext cx="5387975" cy="655638"/>
          </a:xfrm>
          <a:prstGeom prst="rect">
            <a:avLst/>
          </a:prstGeom>
        </p:spPr>
        <p:txBody>
          <a:bodyPr lIns="91430" tIns="45715" rIns="91430" bIns="45715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199765" indent="0">
              <a:buNone/>
              <a:defRPr sz="1600" b="1"/>
            </a:lvl8pPr>
            <a:lvl9pPr marL="3656965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40" y="2227263"/>
            <a:ext cx="5387975" cy="4044951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609599" y="6507163"/>
            <a:ext cx="2844800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4165601" y="6507163"/>
            <a:ext cx="3859214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6014" y="6507163"/>
            <a:ext cx="2844800" cy="3746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80989"/>
            <a:ext cx="10971213" cy="1169987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609599" y="6507163"/>
            <a:ext cx="2844800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165601" y="6507163"/>
            <a:ext cx="3859214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6014" y="6507163"/>
            <a:ext cx="2844800" cy="3746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80988"/>
            <a:ext cx="10971213" cy="1171575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1" y="1638301"/>
            <a:ext cx="10971213" cy="4633913"/>
          </a:xfrm>
          <a:prstGeom prst="rect">
            <a:avLst/>
          </a:prstGeom>
        </p:spPr>
        <p:txBody>
          <a:bodyPr lIns="91430" tIns="45715" rIns="91430" bIns="45715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09599" y="6394449"/>
            <a:ext cx="2844800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1" y="6394449"/>
            <a:ext cx="3859214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6014" y="6394449"/>
            <a:ext cx="2844800" cy="4889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609599" y="6507163"/>
            <a:ext cx="2844800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5601" y="6507163"/>
            <a:ext cx="3859214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6014" y="6507163"/>
            <a:ext cx="2844800" cy="3746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9400"/>
            <a:ext cx="4010025" cy="1190625"/>
          </a:xfrm>
          <a:prstGeom prst="rect">
            <a:avLst/>
          </a:prstGeom>
        </p:spPr>
        <p:txBody>
          <a:bodyPr lIns="91430" tIns="45715" rIns="91430" bIns="45715"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5676" y="279401"/>
            <a:ext cx="6815138" cy="5992813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70025"/>
            <a:ext cx="4010025" cy="4802188"/>
          </a:xfrm>
          <a:prstGeom prst="rect">
            <a:avLst/>
          </a:prstGeom>
        </p:spPr>
        <p:txBody>
          <a:bodyPr lIns="91430" tIns="45715" rIns="91430" bIns="45715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800"/>
            </a:lvl4pPr>
            <a:lvl5pPr marL="1828800" indent="0">
              <a:buNone/>
              <a:defRPr sz="800"/>
            </a:lvl5pPr>
            <a:lvl6pPr marL="2286000" indent="0">
              <a:buNone/>
              <a:defRPr sz="800"/>
            </a:lvl6pPr>
            <a:lvl7pPr marL="2743200" indent="0">
              <a:buNone/>
              <a:defRPr sz="800"/>
            </a:lvl7pPr>
            <a:lvl8pPr marL="3199765" indent="0">
              <a:buNone/>
              <a:defRPr sz="800"/>
            </a:lvl8pPr>
            <a:lvl9pPr marL="3656965" indent="0">
              <a:buNone/>
              <a:defRPr sz="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599" y="6507163"/>
            <a:ext cx="2844800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1" y="6507163"/>
            <a:ext cx="3859214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6014" y="6507163"/>
            <a:ext cx="2844800" cy="3746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7" y="4914900"/>
            <a:ext cx="7315200" cy="581025"/>
          </a:xfrm>
          <a:prstGeom prst="rect">
            <a:avLst/>
          </a:prstGeom>
        </p:spPr>
        <p:txBody>
          <a:bodyPr lIns="91430" tIns="45715" rIns="91430" bIns="45715"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7" y="627064"/>
            <a:ext cx="7315200" cy="4213225"/>
          </a:xfrm>
          <a:prstGeom prst="rect">
            <a:avLst/>
          </a:prstGeom>
        </p:spPr>
        <p:txBody>
          <a:bodyPr lIns="91430" tIns="45715" rIns="91430" bIns="45715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199765" indent="0">
              <a:buNone/>
              <a:defRPr sz="2000"/>
            </a:lvl8pPr>
            <a:lvl9pPr marL="3656965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7" y="5495926"/>
            <a:ext cx="7315200" cy="823913"/>
          </a:xfrm>
          <a:prstGeom prst="rect">
            <a:avLst/>
          </a:prstGeom>
        </p:spPr>
        <p:txBody>
          <a:bodyPr lIns="91430" tIns="45715" rIns="91430" bIns="45715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800"/>
            </a:lvl4pPr>
            <a:lvl5pPr marL="1828800" indent="0">
              <a:buNone/>
              <a:defRPr sz="800"/>
            </a:lvl5pPr>
            <a:lvl6pPr marL="2286000" indent="0">
              <a:buNone/>
              <a:defRPr sz="800"/>
            </a:lvl6pPr>
            <a:lvl7pPr marL="2743200" indent="0">
              <a:buNone/>
              <a:defRPr sz="800"/>
            </a:lvl7pPr>
            <a:lvl8pPr marL="3199765" indent="0">
              <a:buNone/>
              <a:defRPr sz="800"/>
            </a:lvl8pPr>
            <a:lvl9pPr marL="3656965" indent="0">
              <a:buNone/>
              <a:defRPr sz="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609599" y="6507163"/>
            <a:ext cx="2844800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4165601" y="6507163"/>
            <a:ext cx="3859214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6014" y="6507163"/>
            <a:ext cx="2844800" cy="3746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80989"/>
            <a:ext cx="10971213" cy="1169987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1638301"/>
            <a:ext cx="10971213" cy="4633913"/>
          </a:xfrm>
          <a:prstGeom prst="rect">
            <a:avLst/>
          </a:prstGeom>
        </p:spPr>
        <p:txBody>
          <a:bodyPr vert="eaVert" lIns="91430" tIns="45715" rIns="91430" bIns="45715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99" y="6507163"/>
            <a:ext cx="2844800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507163"/>
            <a:ext cx="3859214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4" y="6507163"/>
            <a:ext cx="2844800" cy="3746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2" y="280989"/>
            <a:ext cx="2741612" cy="5991225"/>
          </a:xfrm>
          <a:prstGeom prst="rect">
            <a:avLst/>
          </a:prstGeom>
        </p:spPr>
        <p:txBody>
          <a:bodyPr vert="eaVert" lIns="91430" tIns="45715" rIns="91430" bIns="45715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80989"/>
            <a:ext cx="8077200" cy="5991225"/>
          </a:xfrm>
          <a:prstGeom prst="rect">
            <a:avLst/>
          </a:prstGeom>
        </p:spPr>
        <p:txBody>
          <a:bodyPr vert="eaVert" lIns="91430" tIns="45715" rIns="91430" bIns="45715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99" y="6507163"/>
            <a:ext cx="2844800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507163"/>
            <a:ext cx="3859214" cy="3746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4" y="6507163"/>
            <a:ext cx="2844800" cy="3746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60" y="4511974"/>
            <a:ext cx="10361851" cy="1394550"/>
          </a:xfrm>
          <a:prstGeom prst="rect">
            <a:avLst/>
          </a:prstGeom>
        </p:spPr>
        <p:txBody>
          <a:bodyPr lIns="91430" tIns="45715" rIns="91430" bIns="45715" anchor="t"/>
          <a:lstStyle>
            <a:lvl1pPr algn="l">
              <a:defRPr sz="54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60" y="2976018"/>
            <a:ext cx="10361851" cy="1535955"/>
          </a:xfrm>
          <a:prstGeom prst="rect">
            <a:avLst/>
          </a:prstGeom>
        </p:spPr>
        <p:txBody>
          <a:bodyPr lIns="91430" tIns="45715" rIns="91430" bIns="45715" anchor="b"/>
          <a:lstStyle>
            <a:lvl1pPr marL="0" indent="0">
              <a:buNone/>
              <a:defRPr sz="2600"/>
            </a:lvl1pPr>
            <a:lvl2pPr marL="614680" indent="0">
              <a:buNone/>
              <a:defRPr sz="2400"/>
            </a:lvl2pPr>
            <a:lvl3pPr marL="1229360" indent="0">
              <a:buNone/>
              <a:defRPr sz="2200"/>
            </a:lvl3pPr>
            <a:lvl4pPr marL="1844040" indent="0">
              <a:buNone/>
              <a:defRPr sz="1900"/>
            </a:lvl4pPr>
            <a:lvl5pPr marL="2458720" indent="0">
              <a:buNone/>
              <a:defRPr sz="1900"/>
            </a:lvl5pPr>
            <a:lvl6pPr marL="3072765" indent="0">
              <a:buNone/>
              <a:defRPr sz="1900"/>
            </a:lvl6pPr>
            <a:lvl7pPr marL="3687445" indent="0">
              <a:buNone/>
              <a:defRPr sz="1900"/>
            </a:lvl7pPr>
            <a:lvl8pPr marL="4302125" indent="0">
              <a:buNone/>
              <a:defRPr sz="1900"/>
            </a:lvl8pPr>
            <a:lvl9pPr marL="4916805" indent="0">
              <a:buNone/>
              <a:defRPr sz="1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09599" y="6394449"/>
            <a:ext cx="2844800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1" y="6394449"/>
            <a:ext cx="3859214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6014" y="6394449"/>
            <a:ext cx="2844800" cy="4889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80988"/>
            <a:ext cx="10971213" cy="1171575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2" y="1638355"/>
            <a:ext cx="5384099" cy="4633874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38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38355"/>
            <a:ext cx="5384099" cy="4633874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38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599" y="6394449"/>
            <a:ext cx="2844800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1" y="6394449"/>
            <a:ext cx="3859214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6014" y="6394449"/>
            <a:ext cx="2844800" cy="4889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80988"/>
            <a:ext cx="10971213" cy="1171575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71715"/>
            <a:ext cx="5386216" cy="655016"/>
          </a:xfrm>
          <a:prstGeom prst="rect">
            <a:avLst/>
          </a:prstGeom>
        </p:spPr>
        <p:txBody>
          <a:bodyPr lIns="91430" tIns="45715" rIns="91430" bIns="45715" anchor="b"/>
          <a:lstStyle>
            <a:lvl1pPr marL="0" indent="0">
              <a:buNone/>
              <a:defRPr sz="3200" b="1"/>
            </a:lvl1pPr>
            <a:lvl2pPr marL="614680" indent="0">
              <a:buNone/>
              <a:defRPr sz="2600" b="1"/>
            </a:lvl2pPr>
            <a:lvl3pPr marL="1229360" indent="0">
              <a:buNone/>
              <a:defRPr sz="2400" b="1"/>
            </a:lvl3pPr>
            <a:lvl4pPr marL="1844040" indent="0">
              <a:buNone/>
              <a:defRPr sz="2200" b="1"/>
            </a:lvl4pPr>
            <a:lvl5pPr marL="2458720" indent="0">
              <a:buNone/>
              <a:defRPr sz="2200" b="1"/>
            </a:lvl5pPr>
            <a:lvl6pPr marL="3072765" indent="0">
              <a:buNone/>
              <a:defRPr sz="2200" b="1"/>
            </a:lvl6pPr>
            <a:lvl7pPr marL="3687445" indent="0">
              <a:buNone/>
              <a:defRPr sz="2200" b="1"/>
            </a:lvl7pPr>
            <a:lvl8pPr marL="4302125" indent="0">
              <a:buNone/>
              <a:defRPr sz="2200" b="1"/>
            </a:lvl8pPr>
            <a:lvl9pPr marL="4916805" indent="0">
              <a:buNone/>
              <a:defRPr sz="2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226732"/>
            <a:ext cx="5386216" cy="4045497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2" y="1571715"/>
            <a:ext cx="5388332" cy="655016"/>
          </a:xfrm>
          <a:prstGeom prst="rect">
            <a:avLst/>
          </a:prstGeom>
        </p:spPr>
        <p:txBody>
          <a:bodyPr lIns="91430" tIns="45715" rIns="91430" bIns="45715" anchor="b"/>
          <a:lstStyle>
            <a:lvl1pPr marL="0" indent="0">
              <a:buNone/>
              <a:defRPr sz="3200" b="1"/>
            </a:lvl1pPr>
            <a:lvl2pPr marL="614680" indent="0">
              <a:buNone/>
              <a:defRPr sz="2600" b="1"/>
            </a:lvl2pPr>
            <a:lvl3pPr marL="1229360" indent="0">
              <a:buNone/>
              <a:defRPr sz="2400" b="1"/>
            </a:lvl3pPr>
            <a:lvl4pPr marL="1844040" indent="0">
              <a:buNone/>
              <a:defRPr sz="2200" b="1"/>
            </a:lvl4pPr>
            <a:lvl5pPr marL="2458720" indent="0">
              <a:buNone/>
              <a:defRPr sz="2200" b="1"/>
            </a:lvl5pPr>
            <a:lvl6pPr marL="3072765" indent="0">
              <a:buNone/>
              <a:defRPr sz="2200" b="1"/>
            </a:lvl6pPr>
            <a:lvl7pPr marL="3687445" indent="0">
              <a:buNone/>
              <a:defRPr sz="2200" b="1"/>
            </a:lvl7pPr>
            <a:lvl8pPr marL="4302125" indent="0">
              <a:buNone/>
              <a:defRPr sz="2200" b="1"/>
            </a:lvl8pPr>
            <a:lvl9pPr marL="4916805" indent="0">
              <a:buNone/>
              <a:defRPr sz="2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2" y="2226732"/>
            <a:ext cx="5388332" cy="4045497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599" y="6394449"/>
            <a:ext cx="2844800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1" y="6394449"/>
            <a:ext cx="3859214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6014" y="6394449"/>
            <a:ext cx="2844800" cy="4889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80988"/>
            <a:ext cx="10971213" cy="1171575"/>
          </a:xfrm>
          <a:prstGeom prst="rect">
            <a:avLst/>
          </a:prstGeom>
        </p:spPr>
        <p:txBody>
          <a:bodyPr lIns="91430" tIns="45715" rIns="91430" bIns="45715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09599" y="6394449"/>
            <a:ext cx="2844800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1" y="6394449"/>
            <a:ext cx="3859214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6014" y="6394449"/>
            <a:ext cx="2844800" cy="4889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09599" y="6394449"/>
            <a:ext cx="2844800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1" y="6394449"/>
            <a:ext cx="3859214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6014" y="6394449"/>
            <a:ext cx="2844800" cy="4889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5" y="279562"/>
            <a:ext cx="4010562" cy="1189757"/>
          </a:xfrm>
          <a:prstGeom prst="rect">
            <a:avLst/>
          </a:prstGeom>
        </p:spPr>
        <p:txBody>
          <a:bodyPr lIns="91430" tIns="45715" rIns="91430" bIns="45715" anchor="b"/>
          <a:lstStyle>
            <a:lvl1pPr algn="l">
              <a:defRPr sz="26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9564"/>
            <a:ext cx="6814779" cy="5992667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5" y="1469320"/>
            <a:ext cx="4010562" cy="4802910"/>
          </a:xfrm>
          <a:prstGeom prst="rect">
            <a:avLst/>
          </a:prstGeom>
        </p:spPr>
        <p:txBody>
          <a:bodyPr lIns="91430" tIns="45715" rIns="91430" bIns="45715"/>
          <a:lstStyle>
            <a:lvl1pPr marL="0" indent="0">
              <a:buNone/>
              <a:defRPr sz="1900"/>
            </a:lvl1pPr>
            <a:lvl2pPr marL="614680" indent="0">
              <a:buNone/>
              <a:defRPr sz="1600"/>
            </a:lvl2pPr>
            <a:lvl3pPr marL="1229360" indent="0">
              <a:buNone/>
              <a:defRPr sz="1300"/>
            </a:lvl3pPr>
            <a:lvl4pPr marL="1844040" indent="0">
              <a:buNone/>
              <a:defRPr sz="1200"/>
            </a:lvl4pPr>
            <a:lvl5pPr marL="2458720" indent="0">
              <a:buNone/>
              <a:defRPr sz="1200"/>
            </a:lvl5pPr>
            <a:lvl6pPr marL="3072765" indent="0">
              <a:buNone/>
              <a:defRPr sz="1200"/>
            </a:lvl6pPr>
            <a:lvl7pPr marL="3687445" indent="0">
              <a:buNone/>
              <a:defRPr sz="1200"/>
            </a:lvl7pPr>
            <a:lvl8pPr marL="4302125" indent="0">
              <a:buNone/>
              <a:defRPr sz="1200"/>
            </a:lvl8pPr>
            <a:lvl9pPr marL="4916805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599" y="6394449"/>
            <a:ext cx="2844800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1" y="6394449"/>
            <a:ext cx="3859214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6014" y="6394449"/>
            <a:ext cx="2844800" cy="4889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915060"/>
            <a:ext cx="7314248" cy="580251"/>
          </a:xfrm>
          <a:prstGeom prst="rect">
            <a:avLst/>
          </a:prstGeom>
        </p:spPr>
        <p:txBody>
          <a:bodyPr lIns="91430" tIns="45715" rIns="91430" bIns="45715" anchor="b"/>
          <a:lstStyle>
            <a:lvl1pPr algn="l">
              <a:defRPr sz="26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27385"/>
            <a:ext cx="7314248" cy="4212908"/>
          </a:xfrm>
          <a:prstGeom prst="rect">
            <a:avLst/>
          </a:prstGeom>
        </p:spPr>
        <p:txBody>
          <a:bodyPr lIns="91430" tIns="45715" rIns="91430" bIns="45715"/>
          <a:lstStyle>
            <a:lvl1pPr marL="0" indent="0">
              <a:buNone/>
              <a:defRPr sz="4300"/>
            </a:lvl1pPr>
            <a:lvl2pPr marL="614680" indent="0">
              <a:buNone/>
              <a:defRPr sz="3800"/>
            </a:lvl2pPr>
            <a:lvl3pPr marL="1229360" indent="0">
              <a:buNone/>
              <a:defRPr sz="3200"/>
            </a:lvl3pPr>
            <a:lvl4pPr marL="1844040" indent="0">
              <a:buNone/>
              <a:defRPr sz="2600"/>
            </a:lvl4pPr>
            <a:lvl5pPr marL="2458720" indent="0">
              <a:buNone/>
              <a:defRPr sz="2600"/>
            </a:lvl5pPr>
            <a:lvl6pPr marL="3072765" indent="0">
              <a:buNone/>
              <a:defRPr sz="2600"/>
            </a:lvl6pPr>
            <a:lvl7pPr marL="3687445" indent="0">
              <a:buNone/>
              <a:defRPr sz="2600"/>
            </a:lvl7pPr>
            <a:lvl8pPr marL="4302125" indent="0">
              <a:buNone/>
              <a:defRPr sz="2600"/>
            </a:lvl8pPr>
            <a:lvl9pPr marL="4916805" indent="0">
              <a:buNone/>
              <a:defRPr sz="26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3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43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495312"/>
            <a:ext cx="7314248" cy="824053"/>
          </a:xfrm>
          <a:prstGeom prst="rect">
            <a:avLst/>
          </a:prstGeom>
        </p:spPr>
        <p:txBody>
          <a:bodyPr lIns="91430" tIns="45715" rIns="91430" bIns="45715"/>
          <a:lstStyle>
            <a:lvl1pPr marL="0" indent="0">
              <a:buNone/>
              <a:defRPr sz="1900"/>
            </a:lvl1pPr>
            <a:lvl2pPr marL="614680" indent="0">
              <a:buNone/>
              <a:defRPr sz="1600"/>
            </a:lvl2pPr>
            <a:lvl3pPr marL="1229360" indent="0">
              <a:buNone/>
              <a:defRPr sz="1300"/>
            </a:lvl3pPr>
            <a:lvl4pPr marL="1844040" indent="0">
              <a:buNone/>
              <a:defRPr sz="1200"/>
            </a:lvl4pPr>
            <a:lvl5pPr marL="2458720" indent="0">
              <a:buNone/>
              <a:defRPr sz="1200"/>
            </a:lvl5pPr>
            <a:lvl6pPr marL="3072765" indent="0">
              <a:buNone/>
              <a:defRPr sz="1200"/>
            </a:lvl6pPr>
            <a:lvl7pPr marL="3687445" indent="0">
              <a:buNone/>
              <a:defRPr sz="1200"/>
            </a:lvl7pPr>
            <a:lvl8pPr marL="4302125" indent="0">
              <a:buNone/>
              <a:defRPr sz="1200"/>
            </a:lvl8pPr>
            <a:lvl9pPr marL="4916805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609599" y="6394449"/>
            <a:ext cx="2844800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1" y="6394449"/>
            <a:ext cx="3859214" cy="4889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buFontTx/>
              <a:buNone/>
              <a:defRPr/>
            </a:lvl1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6014" y="6394449"/>
            <a:ext cx="2844800" cy="488950"/>
          </a:xfrm>
          <a:prstGeom prst="rect">
            <a:avLst/>
          </a:prstGeom>
        </p:spPr>
        <p:txBody>
          <a:bodyPr vert="horz" wrap="square" lIns="91430" tIns="45715" rIns="91430" bIns="45715" numCol="1" anchor="t" anchorCtr="0" compatLnSpc="1"/>
          <a:lstStyle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4" Type="http://schemas.openxmlformats.org/officeDocument/2006/relationships/theme" Target="../theme/theme2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Users\Administrator\Desktop\PPT模板2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1589"/>
            <a:ext cx="12190413" cy="7019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圆角矩形 14"/>
          <p:cNvSpPr/>
          <p:nvPr/>
        </p:nvSpPr>
        <p:spPr bwMode="auto">
          <a:xfrm>
            <a:off x="207964" y="696913"/>
            <a:ext cx="11772899" cy="6210300"/>
          </a:xfrm>
          <a:prstGeom prst="roundRect">
            <a:avLst>
              <a:gd name="adj" fmla="val 6600"/>
            </a:avLst>
          </a:prstGeom>
          <a:solidFill>
            <a:srgbClr val="FFFFFF">
              <a:alpha val="87059"/>
            </a:srgb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0" tIns="45715" rIns="91430" bIns="45715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027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1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5pPr>
      <a:lvl6pPr marL="61468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6pPr>
      <a:lvl7pPr marL="122936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7pPr>
      <a:lvl8pPr marL="184404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8pPr>
      <a:lvl9pPr marL="2458720" algn="ctr" rtl="0" eaLnBrk="1" fontAlgn="base" hangingPunct="1">
        <a:spcBef>
          <a:spcPct val="0"/>
        </a:spcBef>
        <a:spcAft>
          <a:spcPct val="0"/>
        </a:spcAft>
        <a:defRPr sz="59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460375" indent="-460375" algn="l" rtl="0" eaLnBrk="0" fontAlgn="base" hangingPunct="0">
        <a:spcBef>
          <a:spcPct val="20000"/>
        </a:spcBef>
        <a:spcAft>
          <a:spcPct val="0"/>
        </a:spcAft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998855" indent="-382905" algn="l" rtl="0" eaLnBrk="0" fontAlgn="base" hangingPunct="0">
        <a:spcBef>
          <a:spcPct val="20000"/>
        </a:spcBef>
        <a:spcAft>
          <a:spcPct val="0"/>
        </a:spcAft>
        <a:buChar char="–"/>
        <a:defRPr sz="3800">
          <a:solidFill>
            <a:schemeClr val="tx1"/>
          </a:solidFill>
          <a:latin typeface="+mn-lt"/>
        </a:defRPr>
      </a:lvl2pPr>
      <a:lvl3pPr marL="1535430" indent="-30670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3pPr>
      <a:lvl4pPr marL="2151380" indent="-306705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</a:defRPr>
      </a:lvl4pPr>
      <a:lvl5pPr marL="2765425" indent="-306705" algn="l" rtl="0" eaLnBrk="0" fontAlgn="base" hangingPunct="0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5pPr>
      <a:lvl6pPr marL="3380105" indent="-307340" algn="l" rtl="0" eaLnBrk="1" fontAlgn="base" hangingPunct="1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6pPr>
      <a:lvl7pPr marL="3994785" indent="-307340" algn="l" rtl="0" eaLnBrk="1" fontAlgn="base" hangingPunct="1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7pPr>
      <a:lvl8pPr marL="4609465" indent="-307340" algn="l" rtl="0" eaLnBrk="1" fontAlgn="base" hangingPunct="1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8pPr>
      <a:lvl9pPr marL="5224145" indent="-307340" algn="l" rtl="0" eaLnBrk="1" fontAlgn="base" hangingPunct="1">
        <a:spcBef>
          <a:spcPct val="20000"/>
        </a:spcBef>
        <a:spcAft>
          <a:spcPct val="0"/>
        </a:spcAft>
        <a:buChar char="»"/>
        <a:defRPr sz="2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12287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680" algn="l" defTabSz="12287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360" algn="l" defTabSz="12287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040" algn="l" defTabSz="12287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8720" algn="l" defTabSz="12287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2765" algn="l" defTabSz="12287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7445" algn="l" defTabSz="12287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2125" algn="l" defTabSz="12287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6805" algn="l" defTabSz="12287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1" y="365126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jpeg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tags" Target="../tags/tag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194552" y="3890963"/>
            <a:ext cx="4134445" cy="523210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统编小学语文二年级上册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48"/>
          <p:cNvSpPr txBox="1"/>
          <p:nvPr/>
        </p:nvSpPr>
        <p:spPr>
          <a:xfrm>
            <a:off x="6781007" y="2748756"/>
            <a:ext cx="4682672" cy="923320"/>
          </a:xfrm>
          <a:prstGeom prst="rect">
            <a:avLst/>
          </a:prstGeom>
          <a:noFill/>
          <a:effectLst>
            <a:softEdge rad="31750"/>
          </a:effectLst>
        </p:spPr>
        <p:txBody>
          <a:bodyPr wrap="none"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en-US" altLang="zh-CN" sz="4000" b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en-US" altLang="zh-CN" sz="5400" b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5400" b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朱德的扁担</a:t>
            </a:r>
            <a:endParaRPr lang="zh-CN" altLang="en-US" sz="5400" b="1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4">
                    <a:lumMod val="75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889750" y="3805238"/>
            <a:ext cx="4724400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3" name="AutoShape 10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7654" name="AutoShape 15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7655" name="AutoShape 9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7656" name="AutoShape 11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7657" name="AutoShape 11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25612" name="Picture 12"/>
          <p:cNvPicPr>
            <a:picLocks noChangeAspect="1" noChangeArrowheads="1"/>
          </p:cNvPicPr>
          <p:nvPr/>
        </p:nvPicPr>
        <p:blipFill>
          <a:blip r:embed="rId1">
            <a:lum contrast="40000"/>
          </a:blip>
          <a:stretch>
            <a:fillRect/>
          </a:stretch>
        </p:blipFill>
        <p:spPr bwMode="auto">
          <a:xfrm>
            <a:off x="484008" y="1833564"/>
            <a:ext cx="5490853" cy="41148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1"/>
          <p:cNvSpPr>
            <a:spLocks noChangeArrowheads="1"/>
          </p:cNvSpPr>
          <p:nvPr/>
        </p:nvSpPr>
        <p:spPr bwMode="auto">
          <a:xfrm>
            <a:off x="1287563" y="2168929"/>
            <a:ext cx="1827275" cy="28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带领：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会师：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lnSpc>
                <a:spcPct val="150000"/>
              </a:lnSpc>
            </a:pP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山高路陡：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lnSpc>
                <a:spcPct val="150000"/>
              </a:lnSpc>
            </a:pP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49" name="矩形 1"/>
          <p:cNvSpPr>
            <a:spLocks noChangeArrowheads="1"/>
          </p:cNvSpPr>
          <p:nvPr/>
        </p:nvSpPr>
        <p:spPr bwMode="auto">
          <a:xfrm>
            <a:off x="3030915" y="2168058"/>
            <a:ext cx="5237217" cy="289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本课指领导或指挥。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造句：老师</a:t>
            </a:r>
            <a:r>
              <a:rPr lang="zh-CN" altLang="en-US" sz="20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带领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我们去郊区游玩。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指行军时各路人马聚集于一处。</a:t>
            </a:r>
            <a:endParaRPr lang="zh-CN" altLang="en-US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造句：两支队伍在井冈山</a:t>
            </a:r>
            <a:r>
              <a:rPr lang="zh-CN" altLang="en-US" sz="20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会师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了。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比喻道路遥远艰险。</a:t>
            </a:r>
            <a:endParaRPr lang="en-US" altLang="zh-CN" sz="2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造句：井冈山到茅坪</a:t>
            </a:r>
            <a:r>
              <a:rPr lang="zh-CN" altLang="en-US" sz="20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山高路陡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，非常难走。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5897" y="423260"/>
            <a:ext cx="2645676" cy="679987"/>
            <a:chOff x="4773231" y="583440"/>
            <a:chExt cx="2645538" cy="679952"/>
          </a:xfrm>
        </p:grpSpPr>
        <p:sp>
          <p:nvSpPr>
            <p:cNvPr id="10" name="TextBox 8"/>
            <p:cNvSpPr txBox="1">
              <a:spLocks noChangeArrowheads="1"/>
            </p:cNvSpPr>
            <p:nvPr/>
          </p:nvSpPr>
          <p:spPr bwMode="auto">
            <a:xfrm>
              <a:off x="4945062" y="583440"/>
              <a:ext cx="2311400" cy="55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理解词语</a:t>
              </a:r>
              <a:endPara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任意多边形: 形状 12"/>
            <p:cNvSpPr/>
            <p:nvPr/>
          </p:nvSpPr>
          <p:spPr>
            <a:xfrm rot="21540000" flipH="1">
              <a:off x="4773231" y="1095920"/>
              <a:ext cx="2645538" cy="167472"/>
            </a:xfrm>
            <a:custGeom>
              <a:avLst/>
              <a:gdLst>
                <a:gd name="connsiteX0" fmla="*/ 0 w 7620000"/>
                <a:gd name="connsiteY0" fmla="*/ 1672062 h 1672062"/>
                <a:gd name="connsiteX1" fmla="*/ 1422400 w 7620000"/>
                <a:gd name="connsiteY1" fmla="*/ 612519 h 1672062"/>
                <a:gd name="connsiteX2" fmla="*/ 3309257 w 7620000"/>
                <a:gd name="connsiteY2" fmla="*/ 568976 h 1672062"/>
                <a:gd name="connsiteX3" fmla="*/ 4499428 w 7620000"/>
                <a:gd name="connsiteY3" fmla="*/ 2919 h 1672062"/>
                <a:gd name="connsiteX4" fmla="*/ 6444343 w 7620000"/>
                <a:gd name="connsiteY4" fmla="*/ 844748 h 1672062"/>
                <a:gd name="connsiteX5" fmla="*/ 7620000 w 7620000"/>
                <a:gd name="connsiteY5" fmla="*/ 46462 h 1672062"/>
                <a:gd name="connsiteX0-1" fmla="*/ 0 w 7620000"/>
                <a:gd name="connsiteY0-2" fmla="*/ 1625600 h 1625600"/>
                <a:gd name="connsiteX1-3" fmla="*/ 1422400 w 7620000"/>
                <a:gd name="connsiteY1-4" fmla="*/ 566057 h 1625600"/>
                <a:gd name="connsiteX2-5" fmla="*/ 3309257 w 7620000"/>
                <a:gd name="connsiteY2-6" fmla="*/ 522514 h 1625600"/>
                <a:gd name="connsiteX3-7" fmla="*/ 4615542 w 7620000"/>
                <a:gd name="connsiteY3-8" fmla="*/ 145143 h 1625600"/>
                <a:gd name="connsiteX4-9" fmla="*/ 6444343 w 7620000"/>
                <a:gd name="connsiteY4-10" fmla="*/ 798286 h 1625600"/>
                <a:gd name="connsiteX5-11" fmla="*/ 7620000 w 7620000"/>
                <a:gd name="connsiteY5-12" fmla="*/ 0 h 1625600"/>
                <a:gd name="connsiteX0-13" fmla="*/ 0 w 7707086"/>
                <a:gd name="connsiteY0-14" fmla="*/ 1262743 h 1262743"/>
                <a:gd name="connsiteX1-15" fmla="*/ 1509486 w 7707086"/>
                <a:gd name="connsiteY1-16" fmla="*/ 566057 h 1262743"/>
                <a:gd name="connsiteX2-17" fmla="*/ 3396343 w 7707086"/>
                <a:gd name="connsiteY2-18" fmla="*/ 522514 h 1262743"/>
                <a:gd name="connsiteX3-19" fmla="*/ 4702628 w 7707086"/>
                <a:gd name="connsiteY3-20" fmla="*/ 145143 h 1262743"/>
                <a:gd name="connsiteX4-21" fmla="*/ 6531429 w 7707086"/>
                <a:gd name="connsiteY4-22" fmla="*/ 798286 h 1262743"/>
                <a:gd name="connsiteX5-23" fmla="*/ 7707086 w 7707086"/>
                <a:gd name="connsiteY5-24" fmla="*/ 0 h 1262743"/>
                <a:gd name="connsiteX0-25" fmla="*/ 0 w 7765143"/>
                <a:gd name="connsiteY0-26" fmla="*/ 1248229 h 1248229"/>
                <a:gd name="connsiteX1-27" fmla="*/ 1567543 w 7765143"/>
                <a:gd name="connsiteY1-28" fmla="*/ 566057 h 1248229"/>
                <a:gd name="connsiteX2-29" fmla="*/ 3454400 w 7765143"/>
                <a:gd name="connsiteY2-30" fmla="*/ 522514 h 1248229"/>
                <a:gd name="connsiteX3-31" fmla="*/ 4760685 w 7765143"/>
                <a:gd name="connsiteY3-32" fmla="*/ 145143 h 1248229"/>
                <a:gd name="connsiteX4-33" fmla="*/ 6589486 w 7765143"/>
                <a:gd name="connsiteY4-34" fmla="*/ 798286 h 1248229"/>
                <a:gd name="connsiteX5-35" fmla="*/ 7765143 w 7765143"/>
                <a:gd name="connsiteY5-36" fmla="*/ 0 h 1248229"/>
                <a:gd name="connsiteX0-37" fmla="*/ 0 w 7765143"/>
                <a:gd name="connsiteY0-38" fmla="*/ 1248229 h 1248229"/>
                <a:gd name="connsiteX1-39" fmla="*/ 1567543 w 7765143"/>
                <a:gd name="connsiteY1-40" fmla="*/ 566057 h 1248229"/>
                <a:gd name="connsiteX2-41" fmla="*/ 3454400 w 7765143"/>
                <a:gd name="connsiteY2-42" fmla="*/ 522514 h 1248229"/>
                <a:gd name="connsiteX3-43" fmla="*/ 4760685 w 7765143"/>
                <a:gd name="connsiteY3-44" fmla="*/ 145143 h 1248229"/>
                <a:gd name="connsiteX4-45" fmla="*/ 6589486 w 7765143"/>
                <a:gd name="connsiteY4-46" fmla="*/ 798286 h 1248229"/>
                <a:gd name="connsiteX5-47" fmla="*/ 7765143 w 7765143"/>
                <a:gd name="connsiteY5-48" fmla="*/ 0 h 124822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765142" h="1248229">
                  <a:moveTo>
                    <a:pt x="0" y="1248229"/>
                  </a:moveTo>
                  <a:cubicBezTo>
                    <a:pt x="304800" y="563638"/>
                    <a:pt x="991810" y="687010"/>
                    <a:pt x="1567543" y="566057"/>
                  </a:cubicBezTo>
                  <a:cubicBezTo>
                    <a:pt x="2143276" y="445105"/>
                    <a:pt x="2922210" y="592666"/>
                    <a:pt x="3454400" y="522514"/>
                  </a:cubicBezTo>
                  <a:cubicBezTo>
                    <a:pt x="3986590" y="452362"/>
                    <a:pt x="4238171" y="99181"/>
                    <a:pt x="4760685" y="145143"/>
                  </a:cubicBezTo>
                  <a:cubicBezTo>
                    <a:pt x="5283199" y="191105"/>
                    <a:pt x="6088743" y="822477"/>
                    <a:pt x="6589486" y="798286"/>
                  </a:cubicBezTo>
                  <a:cubicBezTo>
                    <a:pt x="7090229" y="774095"/>
                    <a:pt x="7437362" y="402771"/>
                    <a:pt x="7765143" y="0"/>
                  </a:cubicBez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1654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095879" y="2239421"/>
            <a:ext cx="2043615" cy="25853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7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7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7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7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1"/>
          <p:cNvSpPr>
            <a:spLocks noChangeArrowheads="1"/>
          </p:cNvSpPr>
          <p:nvPr/>
        </p:nvSpPr>
        <p:spPr bwMode="auto">
          <a:xfrm>
            <a:off x="2128972" y="1932664"/>
            <a:ext cx="1366887" cy="3323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研究：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敬爱：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不料：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越发：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3179364" y="1926753"/>
            <a:ext cx="6855181" cy="3785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钻研；探索。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造句：朱德整夜整夜地</a:t>
            </a:r>
            <a:r>
              <a:rPr lang="zh-CN" altLang="en-US" sz="2000" u="sng"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怎样跟敌人打仗。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尊敬热爱。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造句：人们都</a:t>
            </a:r>
            <a:r>
              <a:rPr lang="zh-CN" altLang="en-US" sz="2000" u="sng">
                <a:latin typeface="微软雅黑" panose="020B0503020204020204" pitchFamily="34" charset="-122"/>
                <a:ea typeface="微软雅黑" panose="020B0503020204020204" pitchFamily="34" charset="-122"/>
              </a:rPr>
              <a:t>敬爱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朱德同志。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没想到，没有预先料到。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造句：刚才天还很好，</a:t>
            </a:r>
            <a:r>
              <a:rPr lang="zh-CN" altLang="en-US" sz="2000" u="sng">
                <a:latin typeface="微软雅黑" panose="020B0503020204020204" pitchFamily="34" charset="-122"/>
                <a:ea typeface="微软雅黑" panose="020B0503020204020204" pitchFamily="34" charset="-122"/>
              </a:rPr>
              <a:t>不料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竟下起雨来了。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更加。</a:t>
            </a:r>
            <a:endParaRPr lang="zh-CN" altLang="en-US" sz="20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造句：过了清明，天气</a:t>
            </a:r>
            <a:r>
              <a:rPr lang="zh-CN" altLang="en-US" sz="2000" u="sng">
                <a:latin typeface="微软雅黑" panose="020B0503020204020204" pitchFamily="34" charset="-122"/>
                <a:ea typeface="微软雅黑" panose="020B0503020204020204" pitchFamily="34" charset="-122"/>
              </a:rPr>
              <a:t>越发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暖和了。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5897" y="423260"/>
            <a:ext cx="2645676" cy="679987"/>
            <a:chOff x="4773231" y="583440"/>
            <a:chExt cx="2645538" cy="679952"/>
          </a:xfrm>
        </p:grpSpPr>
        <p:sp>
          <p:nvSpPr>
            <p:cNvPr id="11" name="TextBox 8"/>
            <p:cNvSpPr txBox="1">
              <a:spLocks noChangeArrowheads="1"/>
            </p:cNvSpPr>
            <p:nvPr/>
          </p:nvSpPr>
          <p:spPr bwMode="auto">
            <a:xfrm>
              <a:off x="4945062" y="583440"/>
              <a:ext cx="2311400" cy="55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理解词语</a:t>
              </a:r>
              <a:endPara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任意多边形: 形状 12"/>
            <p:cNvSpPr/>
            <p:nvPr/>
          </p:nvSpPr>
          <p:spPr>
            <a:xfrm rot="21540000" flipH="1">
              <a:off x="4773231" y="1095920"/>
              <a:ext cx="2645538" cy="167472"/>
            </a:xfrm>
            <a:custGeom>
              <a:avLst/>
              <a:gdLst>
                <a:gd name="connsiteX0" fmla="*/ 0 w 7620000"/>
                <a:gd name="connsiteY0" fmla="*/ 1672062 h 1672062"/>
                <a:gd name="connsiteX1" fmla="*/ 1422400 w 7620000"/>
                <a:gd name="connsiteY1" fmla="*/ 612519 h 1672062"/>
                <a:gd name="connsiteX2" fmla="*/ 3309257 w 7620000"/>
                <a:gd name="connsiteY2" fmla="*/ 568976 h 1672062"/>
                <a:gd name="connsiteX3" fmla="*/ 4499428 w 7620000"/>
                <a:gd name="connsiteY3" fmla="*/ 2919 h 1672062"/>
                <a:gd name="connsiteX4" fmla="*/ 6444343 w 7620000"/>
                <a:gd name="connsiteY4" fmla="*/ 844748 h 1672062"/>
                <a:gd name="connsiteX5" fmla="*/ 7620000 w 7620000"/>
                <a:gd name="connsiteY5" fmla="*/ 46462 h 1672062"/>
                <a:gd name="connsiteX0-1" fmla="*/ 0 w 7620000"/>
                <a:gd name="connsiteY0-2" fmla="*/ 1625600 h 1625600"/>
                <a:gd name="connsiteX1-3" fmla="*/ 1422400 w 7620000"/>
                <a:gd name="connsiteY1-4" fmla="*/ 566057 h 1625600"/>
                <a:gd name="connsiteX2-5" fmla="*/ 3309257 w 7620000"/>
                <a:gd name="connsiteY2-6" fmla="*/ 522514 h 1625600"/>
                <a:gd name="connsiteX3-7" fmla="*/ 4615542 w 7620000"/>
                <a:gd name="connsiteY3-8" fmla="*/ 145143 h 1625600"/>
                <a:gd name="connsiteX4-9" fmla="*/ 6444343 w 7620000"/>
                <a:gd name="connsiteY4-10" fmla="*/ 798286 h 1625600"/>
                <a:gd name="connsiteX5-11" fmla="*/ 7620000 w 7620000"/>
                <a:gd name="connsiteY5-12" fmla="*/ 0 h 1625600"/>
                <a:gd name="connsiteX0-13" fmla="*/ 0 w 7707086"/>
                <a:gd name="connsiteY0-14" fmla="*/ 1262743 h 1262743"/>
                <a:gd name="connsiteX1-15" fmla="*/ 1509486 w 7707086"/>
                <a:gd name="connsiteY1-16" fmla="*/ 566057 h 1262743"/>
                <a:gd name="connsiteX2-17" fmla="*/ 3396343 w 7707086"/>
                <a:gd name="connsiteY2-18" fmla="*/ 522514 h 1262743"/>
                <a:gd name="connsiteX3-19" fmla="*/ 4702628 w 7707086"/>
                <a:gd name="connsiteY3-20" fmla="*/ 145143 h 1262743"/>
                <a:gd name="connsiteX4-21" fmla="*/ 6531429 w 7707086"/>
                <a:gd name="connsiteY4-22" fmla="*/ 798286 h 1262743"/>
                <a:gd name="connsiteX5-23" fmla="*/ 7707086 w 7707086"/>
                <a:gd name="connsiteY5-24" fmla="*/ 0 h 1262743"/>
                <a:gd name="connsiteX0-25" fmla="*/ 0 w 7765143"/>
                <a:gd name="connsiteY0-26" fmla="*/ 1248229 h 1248229"/>
                <a:gd name="connsiteX1-27" fmla="*/ 1567543 w 7765143"/>
                <a:gd name="connsiteY1-28" fmla="*/ 566057 h 1248229"/>
                <a:gd name="connsiteX2-29" fmla="*/ 3454400 w 7765143"/>
                <a:gd name="connsiteY2-30" fmla="*/ 522514 h 1248229"/>
                <a:gd name="connsiteX3-31" fmla="*/ 4760685 w 7765143"/>
                <a:gd name="connsiteY3-32" fmla="*/ 145143 h 1248229"/>
                <a:gd name="connsiteX4-33" fmla="*/ 6589486 w 7765143"/>
                <a:gd name="connsiteY4-34" fmla="*/ 798286 h 1248229"/>
                <a:gd name="connsiteX5-35" fmla="*/ 7765143 w 7765143"/>
                <a:gd name="connsiteY5-36" fmla="*/ 0 h 1248229"/>
                <a:gd name="connsiteX0-37" fmla="*/ 0 w 7765143"/>
                <a:gd name="connsiteY0-38" fmla="*/ 1248229 h 1248229"/>
                <a:gd name="connsiteX1-39" fmla="*/ 1567543 w 7765143"/>
                <a:gd name="connsiteY1-40" fmla="*/ 566057 h 1248229"/>
                <a:gd name="connsiteX2-41" fmla="*/ 3454400 w 7765143"/>
                <a:gd name="connsiteY2-42" fmla="*/ 522514 h 1248229"/>
                <a:gd name="connsiteX3-43" fmla="*/ 4760685 w 7765143"/>
                <a:gd name="connsiteY3-44" fmla="*/ 145143 h 1248229"/>
                <a:gd name="connsiteX4-45" fmla="*/ 6589486 w 7765143"/>
                <a:gd name="connsiteY4-46" fmla="*/ 798286 h 1248229"/>
                <a:gd name="connsiteX5-47" fmla="*/ 7765143 w 7765143"/>
                <a:gd name="connsiteY5-48" fmla="*/ 0 h 124822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765142" h="1248229">
                  <a:moveTo>
                    <a:pt x="0" y="1248229"/>
                  </a:moveTo>
                  <a:cubicBezTo>
                    <a:pt x="304800" y="563638"/>
                    <a:pt x="991810" y="687010"/>
                    <a:pt x="1567543" y="566057"/>
                  </a:cubicBezTo>
                  <a:cubicBezTo>
                    <a:pt x="2143276" y="445105"/>
                    <a:pt x="2922210" y="592666"/>
                    <a:pt x="3454400" y="522514"/>
                  </a:cubicBezTo>
                  <a:cubicBezTo>
                    <a:pt x="3986590" y="452362"/>
                    <a:pt x="4238171" y="99181"/>
                    <a:pt x="4760685" y="145143"/>
                  </a:cubicBezTo>
                  <a:cubicBezTo>
                    <a:pt x="5283199" y="191105"/>
                    <a:pt x="6088743" y="822477"/>
                    <a:pt x="6589486" y="798286"/>
                  </a:cubicBezTo>
                  <a:cubicBezTo>
                    <a:pt x="7090229" y="774095"/>
                    <a:pt x="7437362" y="402771"/>
                    <a:pt x="7765143" y="0"/>
                  </a:cubicBez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1654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86547" y="2100828"/>
            <a:ext cx="1488886" cy="29878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/>
        </p:nvSpPr>
        <p:spPr>
          <a:xfrm>
            <a:off x="838200" y="1757364"/>
            <a:ext cx="1371600" cy="58476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带领：</a:t>
            </a:r>
            <a:endParaRPr lang="en-US" altLang="zh-CN" sz="32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7563" y="5238752"/>
            <a:ext cx="9850438" cy="830987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造句：老师带领着我们去秋游。</a:t>
            </a:r>
            <a:endParaRPr lang="zh-CN" altLang="en-US" sz="3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4713" y="823913"/>
            <a:ext cx="1832533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词语理解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0181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8099" y="519114"/>
            <a:ext cx="962025" cy="954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5"/>
          <p:cNvSpPr txBox="1"/>
          <p:nvPr/>
        </p:nvSpPr>
        <p:spPr>
          <a:xfrm>
            <a:off x="2132014" y="1757363"/>
            <a:ext cx="2840037" cy="58476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指领导或指挥。</a:t>
            </a:r>
            <a:endParaRPr lang="en-US" altLang="zh-CN" sz="32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83" name="AutoShape 8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41993" name="Picture 9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170613" y="1604964"/>
            <a:ext cx="4567237" cy="3429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30250" y="1431927"/>
            <a:ext cx="5135563" cy="830987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草鞋：用稻草等编制的鞋。</a:t>
            </a:r>
            <a:endParaRPr lang="zh-CN" altLang="en-US" sz="3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2464" y="2798764"/>
            <a:ext cx="4110037" cy="830987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造句：你见过草鞋吗？</a:t>
            </a:r>
            <a:endParaRPr lang="zh-CN" altLang="en-US" sz="32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228" name="AutoShape 6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2229" name="AutoShape 8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44041" name="Picture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27813" y="3128963"/>
            <a:ext cx="4616450" cy="3295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AutoShape 2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1814" y="766763"/>
            <a:ext cx="1981199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12"/>
          <p:cNvSpPr txBox="1"/>
          <p:nvPr/>
        </p:nvSpPr>
        <p:spPr>
          <a:xfrm>
            <a:off x="1290639" y="1898651"/>
            <a:ext cx="9088437" cy="58476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初读课文，谁能说说课文讲了一件什么事？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301750" y="3657600"/>
            <a:ext cx="9364664" cy="12239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课文讲述了朱德同志和战士们为了巩固井冈山革命根据地，一起到茅坪挑粮的故事。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1" y="843598"/>
            <a:ext cx="10971213" cy="1171575"/>
          </a:xfrm>
        </p:spPr>
        <p:txBody>
          <a:bodyPr/>
          <a:lstStyle/>
          <a:p>
            <a:r>
              <a:rPr lang="zh-CN" altLang="en-US">
                <a:solidFill>
                  <a:srgbClr val="FF0000"/>
                </a:solidFill>
              </a:rPr>
              <a:t>完成填空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2215516"/>
            <a:ext cx="10971530" cy="3895090"/>
          </a:xfrm>
        </p:spPr>
        <p:txBody>
          <a:bodyPr/>
          <a:lstStyle/>
          <a:p>
            <a:r>
              <a:rPr lang="zh-CN" altLang="en-US"/>
              <a:t>朱德经常和战士们（</a:t>
            </a:r>
            <a:r>
              <a:rPr lang="en-US" altLang="zh-CN"/>
              <a:t>                  </a:t>
            </a:r>
            <a:r>
              <a:rPr lang="zh-CN" altLang="en-US"/>
              <a:t>）。战士们把他的扁担（</a:t>
            </a:r>
            <a:r>
              <a:rPr lang="en-US" altLang="zh-CN"/>
              <a:t>               </a:t>
            </a:r>
            <a:r>
              <a:rPr lang="zh-CN" altLang="en-US"/>
              <a:t>）。后来朱德又找来一根扁担，还在扁担上写了（</a:t>
            </a:r>
            <a:r>
              <a:rPr lang="en-US" altLang="zh-CN"/>
              <a:t>                     </a:t>
            </a:r>
            <a:r>
              <a:rPr lang="zh-CN" altLang="en-US"/>
              <a:t>）五个字。大家越发敬爱他了，就不好意思再藏他的扁担了。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矩形 11"/>
          <p:cNvSpPr>
            <a:spLocks noChangeArrowheads="1"/>
          </p:cNvSpPr>
          <p:nvPr/>
        </p:nvSpPr>
        <p:spPr bwMode="auto">
          <a:xfrm>
            <a:off x="2834729" y="1593903"/>
            <a:ext cx="4805610" cy="6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华文新魏" panose="02010800040101010101" pitchFamily="2" charset="-122"/>
              </a:rPr>
              <a:t>初读课文后，你感受到了什么？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华文新魏" panose="02010800040101010101" pitchFamily="2" charset="-122"/>
            </a:endParaRPr>
          </a:p>
        </p:txBody>
      </p:sp>
      <p:sp>
        <p:nvSpPr>
          <p:cNvPr id="10" name="矩形 11"/>
          <p:cNvSpPr>
            <a:spLocks noChangeArrowheads="1"/>
          </p:cNvSpPr>
          <p:nvPr/>
        </p:nvSpPr>
        <p:spPr bwMode="auto">
          <a:xfrm>
            <a:off x="1427281" y="2921071"/>
            <a:ext cx="7976018" cy="2308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5" rIns="91430" bIns="45715">
            <a:spAutoFit/>
          </a:bodyPr>
          <a:lstStyle>
            <a:lvl1pPr indent="7112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本文是讲了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1928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年，朱德与毛泽东在井冈山会师，朱德同志和战士们一起挑粮的故事，表现了革命领袖以身作则，与战士们同甘共苦的高尚品质，也表现了战士们对领袖的关心和敬爱。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5897" y="423260"/>
            <a:ext cx="2645676" cy="679987"/>
            <a:chOff x="4773231" y="583440"/>
            <a:chExt cx="2645538" cy="679952"/>
          </a:xfrm>
        </p:grpSpPr>
        <p:sp>
          <p:nvSpPr>
            <p:cNvPr id="5" name="TextBox 8"/>
            <p:cNvSpPr txBox="1">
              <a:spLocks noChangeArrowheads="1"/>
            </p:cNvSpPr>
            <p:nvPr/>
          </p:nvSpPr>
          <p:spPr bwMode="auto">
            <a:xfrm>
              <a:off x="4945062" y="583440"/>
              <a:ext cx="2311400" cy="55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初读感知</a:t>
              </a:r>
              <a:endPara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任意多边形: 形状 12"/>
            <p:cNvSpPr/>
            <p:nvPr/>
          </p:nvSpPr>
          <p:spPr>
            <a:xfrm rot="21540000" flipH="1">
              <a:off x="4773231" y="1095920"/>
              <a:ext cx="2645538" cy="167472"/>
            </a:xfrm>
            <a:custGeom>
              <a:avLst/>
              <a:gdLst>
                <a:gd name="connsiteX0" fmla="*/ 0 w 7620000"/>
                <a:gd name="connsiteY0" fmla="*/ 1672062 h 1672062"/>
                <a:gd name="connsiteX1" fmla="*/ 1422400 w 7620000"/>
                <a:gd name="connsiteY1" fmla="*/ 612519 h 1672062"/>
                <a:gd name="connsiteX2" fmla="*/ 3309257 w 7620000"/>
                <a:gd name="connsiteY2" fmla="*/ 568976 h 1672062"/>
                <a:gd name="connsiteX3" fmla="*/ 4499428 w 7620000"/>
                <a:gd name="connsiteY3" fmla="*/ 2919 h 1672062"/>
                <a:gd name="connsiteX4" fmla="*/ 6444343 w 7620000"/>
                <a:gd name="connsiteY4" fmla="*/ 844748 h 1672062"/>
                <a:gd name="connsiteX5" fmla="*/ 7620000 w 7620000"/>
                <a:gd name="connsiteY5" fmla="*/ 46462 h 1672062"/>
                <a:gd name="connsiteX0-1" fmla="*/ 0 w 7620000"/>
                <a:gd name="connsiteY0-2" fmla="*/ 1625600 h 1625600"/>
                <a:gd name="connsiteX1-3" fmla="*/ 1422400 w 7620000"/>
                <a:gd name="connsiteY1-4" fmla="*/ 566057 h 1625600"/>
                <a:gd name="connsiteX2-5" fmla="*/ 3309257 w 7620000"/>
                <a:gd name="connsiteY2-6" fmla="*/ 522514 h 1625600"/>
                <a:gd name="connsiteX3-7" fmla="*/ 4615542 w 7620000"/>
                <a:gd name="connsiteY3-8" fmla="*/ 145143 h 1625600"/>
                <a:gd name="connsiteX4-9" fmla="*/ 6444343 w 7620000"/>
                <a:gd name="connsiteY4-10" fmla="*/ 798286 h 1625600"/>
                <a:gd name="connsiteX5-11" fmla="*/ 7620000 w 7620000"/>
                <a:gd name="connsiteY5-12" fmla="*/ 0 h 1625600"/>
                <a:gd name="connsiteX0-13" fmla="*/ 0 w 7707086"/>
                <a:gd name="connsiteY0-14" fmla="*/ 1262743 h 1262743"/>
                <a:gd name="connsiteX1-15" fmla="*/ 1509486 w 7707086"/>
                <a:gd name="connsiteY1-16" fmla="*/ 566057 h 1262743"/>
                <a:gd name="connsiteX2-17" fmla="*/ 3396343 w 7707086"/>
                <a:gd name="connsiteY2-18" fmla="*/ 522514 h 1262743"/>
                <a:gd name="connsiteX3-19" fmla="*/ 4702628 w 7707086"/>
                <a:gd name="connsiteY3-20" fmla="*/ 145143 h 1262743"/>
                <a:gd name="connsiteX4-21" fmla="*/ 6531429 w 7707086"/>
                <a:gd name="connsiteY4-22" fmla="*/ 798286 h 1262743"/>
                <a:gd name="connsiteX5-23" fmla="*/ 7707086 w 7707086"/>
                <a:gd name="connsiteY5-24" fmla="*/ 0 h 1262743"/>
                <a:gd name="connsiteX0-25" fmla="*/ 0 w 7765143"/>
                <a:gd name="connsiteY0-26" fmla="*/ 1248229 h 1248229"/>
                <a:gd name="connsiteX1-27" fmla="*/ 1567543 w 7765143"/>
                <a:gd name="connsiteY1-28" fmla="*/ 566057 h 1248229"/>
                <a:gd name="connsiteX2-29" fmla="*/ 3454400 w 7765143"/>
                <a:gd name="connsiteY2-30" fmla="*/ 522514 h 1248229"/>
                <a:gd name="connsiteX3-31" fmla="*/ 4760685 w 7765143"/>
                <a:gd name="connsiteY3-32" fmla="*/ 145143 h 1248229"/>
                <a:gd name="connsiteX4-33" fmla="*/ 6589486 w 7765143"/>
                <a:gd name="connsiteY4-34" fmla="*/ 798286 h 1248229"/>
                <a:gd name="connsiteX5-35" fmla="*/ 7765143 w 7765143"/>
                <a:gd name="connsiteY5-36" fmla="*/ 0 h 1248229"/>
                <a:gd name="connsiteX0-37" fmla="*/ 0 w 7765143"/>
                <a:gd name="connsiteY0-38" fmla="*/ 1248229 h 1248229"/>
                <a:gd name="connsiteX1-39" fmla="*/ 1567543 w 7765143"/>
                <a:gd name="connsiteY1-40" fmla="*/ 566057 h 1248229"/>
                <a:gd name="connsiteX2-41" fmla="*/ 3454400 w 7765143"/>
                <a:gd name="connsiteY2-42" fmla="*/ 522514 h 1248229"/>
                <a:gd name="connsiteX3-43" fmla="*/ 4760685 w 7765143"/>
                <a:gd name="connsiteY3-44" fmla="*/ 145143 h 1248229"/>
                <a:gd name="connsiteX4-45" fmla="*/ 6589486 w 7765143"/>
                <a:gd name="connsiteY4-46" fmla="*/ 798286 h 1248229"/>
                <a:gd name="connsiteX5-47" fmla="*/ 7765143 w 7765143"/>
                <a:gd name="connsiteY5-48" fmla="*/ 0 h 124822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7765142" h="1248229">
                  <a:moveTo>
                    <a:pt x="0" y="1248229"/>
                  </a:moveTo>
                  <a:cubicBezTo>
                    <a:pt x="304800" y="563638"/>
                    <a:pt x="991810" y="687010"/>
                    <a:pt x="1567543" y="566057"/>
                  </a:cubicBezTo>
                  <a:cubicBezTo>
                    <a:pt x="2143276" y="445105"/>
                    <a:pt x="2922210" y="592666"/>
                    <a:pt x="3454400" y="522514"/>
                  </a:cubicBezTo>
                  <a:cubicBezTo>
                    <a:pt x="3986590" y="452362"/>
                    <a:pt x="4238171" y="99181"/>
                    <a:pt x="4760685" y="145143"/>
                  </a:cubicBezTo>
                  <a:cubicBezTo>
                    <a:pt x="5283199" y="191105"/>
                    <a:pt x="6088743" y="822477"/>
                    <a:pt x="6589486" y="798286"/>
                  </a:cubicBezTo>
                  <a:cubicBezTo>
                    <a:pt x="7090229" y="774095"/>
                    <a:pt x="7437362" y="402771"/>
                    <a:pt x="7765143" y="0"/>
                  </a:cubicBez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rgbClr val="01654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950935" y="1493606"/>
            <a:ext cx="791898" cy="781683"/>
            <a:chOff x="1870126" y="2820113"/>
            <a:chExt cx="791857" cy="781642"/>
          </a:xfrm>
        </p:grpSpPr>
        <p:sp>
          <p:nvSpPr>
            <p:cNvPr id="8" name="椭圆 7"/>
            <p:cNvSpPr/>
            <p:nvPr/>
          </p:nvSpPr>
          <p:spPr>
            <a:xfrm>
              <a:off x="1870126" y="2820113"/>
              <a:ext cx="791857" cy="781642"/>
            </a:xfrm>
            <a:prstGeom prst="ellipse">
              <a:avLst/>
            </a:prstGeom>
            <a:solidFill>
              <a:srgbClr val="8CC2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prstClr val="white"/>
                </a:solidFill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020981" y="2906060"/>
              <a:ext cx="465046" cy="571648"/>
              <a:chOff x="1881579" y="3599482"/>
              <a:chExt cx="175136" cy="215282"/>
            </a:xfrm>
            <a:solidFill>
              <a:schemeClr val="bg1"/>
            </a:solidFill>
          </p:grpSpPr>
          <p:sp>
            <p:nvSpPr>
              <p:cNvPr id="11" name="Freeform 174"/>
              <p:cNvSpPr/>
              <p:nvPr/>
            </p:nvSpPr>
            <p:spPr bwMode="auto">
              <a:xfrm>
                <a:off x="1881579" y="3667478"/>
                <a:ext cx="42863" cy="136525"/>
              </a:xfrm>
              <a:custGeom>
                <a:avLst/>
                <a:gdLst>
                  <a:gd name="T0" fmla="*/ 38 w 47"/>
                  <a:gd name="T1" fmla="*/ 36 h 151"/>
                  <a:gd name="T2" fmla="*/ 46 w 47"/>
                  <a:gd name="T3" fmla="*/ 0 h 151"/>
                  <a:gd name="T4" fmla="*/ 17 w 47"/>
                  <a:gd name="T5" fmla="*/ 0 h 151"/>
                  <a:gd name="T6" fmla="*/ 0 w 47"/>
                  <a:gd name="T7" fmla="*/ 53 h 151"/>
                  <a:gd name="T8" fmla="*/ 0 w 47"/>
                  <a:gd name="T9" fmla="*/ 98 h 151"/>
                  <a:gd name="T10" fmla="*/ 17 w 47"/>
                  <a:gd name="T11" fmla="*/ 151 h 151"/>
                  <a:gd name="T12" fmla="*/ 47 w 47"/>
                  <a:gd name="T13" fmla="*/ 151 h 151"/>
                  <a:gd name="T14" fmla="*/ 38 w 47"/>
                  <a:gd name="T15" fmla="*/ 114 h 151"/>
                  <a:gd name="T16" fmla="*/ 38 w 47"/>
                  <a:gd name="T17" fmla="*/ 3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51">
                    <a:moveTo>
                      <a:pt x="38" y="36"/>
                    </a:moveTo>
                    <a:cubicBezTo>
                      <a:pt x="38" y="27"/>
                      <a:pt x="41" y="13"/>
                      <a:pt x="46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39"/>
                      <a:pt x="0" y="53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12"/>
                      <a:pt x="8" y="151"/>
                      <a:pt x="17" y="151"/>
                    </a:cubicBezTo>
                    <a:cubicBezTo>
                      <a:pt x="47" y="151"/>
                      <a:pt x="47" y="151"/>
                      <a:pt x="47" y="151"/>
                    </a:cubicBezTo>
                    <a:cubicBezTo>
                      <a:pt x="41" y="137"/>
                      <a:pt x="38" y="123"/>
                      <a:pt x="38" y="114"/>
                    </a:cubicBezTo>
                    <a:lnTo>
                      <a:pt x="3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4" tIns="45722" rIns="91444" bIns="45722" numCol="1" anchor="t" anchorCtr="0" compatLnSpc="1"/>
              <a:lstStyle/>
              <a:p>
                <a:endParaRPr lang="zh-CN" altLang="en-US" sz="100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175"/>
              <p:cNvSpPr/>
              <p:nvPr/>
            </p:nvSpPr>
            <p:spPr bwMode="auto">
              <a:xfrm>
                <a:off x="1925638" y="3599482"/>
                <a:ext cx="131077" cy="215282"/>
              </a:xfrm>
              <a:custGeom>
                <a:avLst/>
                <a:gdLst>
                  <a:gd name="T0" fmla="*/ 17 w 180"/>
                  <a:gd name="T1" fmla="*/ 100 h 289"/>
                  <a:gd name="T2" fmla="*/ 0 w 180"/>
                  <a:gd name="T3" fmla="*/ 149 h 289"/>
                  <a:gd name="T4" fmla="*/ 0 w 180"/>
                  <a:gd name="T5" fmla="*/ 227 h 289"/>
                  <a:gd name="T6" fmla="*/ 36 w 180"/>
                  <a:gd name="T7" fmla="*/ 289 h 289"/>
                  <a:gd name="T8" fmla="*/ 131 w 180"/>
                  <a:gd name="T9" fmla="*/ 289 h 289"/>
                  <a:gd name="T10" fmla="*/ 166 w 180"/>
                  <a:gd name="T11" fmla="*/ 255 h 289"/>
                  <a:gd name="T12" fmla="*/ 167 w 180"/>
                  <a:gd name="T13" fmla="*/ 253 h 289"/>
                  <a:gd name="T14" fmla="*/ 94 w 180"/>
                  <a:gd name="T15" fmla="*/ 253 h 289"/>
                  <a:gd name="T16" fmla="*/ 82 w 180"/>
                  <a:gd name="T17" fmla="*/ 241 h 289"/>
                  <a:gd name="T18" fmla="*/ 94 w 180"/>
                  <a:gd name="T19" fmla="*/ 230 h 289"/>
                  <a:gd name="T20" fmla="*/ 169 w 180"/>
                  <a:gd name="T21" fmla="*/ 230 h 289"/>
                  <a:gd name="T22" fmla="*/ 172 w 180"/>
                  <a:gd name="T23" fmla="*/ 199 h 289"/>
                  <a:gd name="T24" fmla="*/ 94 w 180"/>
                  <a:gd name="T25" fmla="*/ 199 h 289"/>
                  <a:gd name="T26" fmla="*/ 82 w 180"/>
                  <a:gd name="T27" fmla="*/ 188 h 289"/>
                  <a:gd name="T28" fmla="*/ 94 w 180"/>
                  <a:gd name="T29" fmla="*/ 177 h 289"/>
                  <a:gd name="T30" fmla="*/ 175 w 180"/>
                  <a:gd name="T31" fmla="*/ 177 h 289"/>
                  <a:gd name="T32" fmla="*/ 178 w 180"/>
                  <a:gd name="T33" fmla="*/ 146 h 289"/>
                  <a:gd name="T34" fmla="*/ 94 w 180"/>
                  <a:gd name="T35" fmla="*/ 146 h 289"/>
                  <a:gd name="T36" fmla="*/ 82 w 180"/>
                  <a:gd name="T37" fmla="*/ 135 h 289"/>
                  <a:gd name="T38" fmla="*/ 94 w 180"/>
                  <a:gd name="T39" fmla="*/ 124 h 289"/>
                  <a:gd name="T40" fmla="*/ 180 w 180"/>
                  <a:gd name="T41" fmla="*/ 124 h 289"/>
                  <a:gd name="T42" fmla="*/ 180 w 180"/>
                  <a:gd name="T43" fmla="*/ 121 h 289"/>
                  <a:gd name="T44" fmla="*/ 145 w 180"/>
                  <a:gd name="T45" fmla="*/ 87 h 289"/>
                  <a:gd name="T46" fmla="*/ 82 w 180"/>
                  <a:gd name="T47" fmla="*/ 87 h 289"/>
                  <a:gd name="T48" fmla="*/ 84 w 180"/>
                  <a:gd name="T49" fmla="*/ 71 h 289"/>
                  <a:gd name="T50" fmla="*/ 90 w 180"/>
                  <a:gd name="T51" fmla="*/ 38 h 289"/>
                  <a:gd name="T52" fmla="*/ 64 w 180"/>
                  <a:gd name="T53" fmla="*/ 2 h 289"/>
                  <a:gd name="T54" fmla="*/ 29 w 180"/>
                  <a:gd name="T55" fmla="*/ 28 h 289"/>
                  <a:gd name="T56" fmla="*/ 21 w 180"/>
                  <a:gd name="T57" fmla="*/ 74 h 289"/>
                  <a:gd name="T58" fmla="*/ 17 w 180"/>
                  <a:gd name="T59" fmla="*/ 10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0" h="289">
                    <a:moveTo>
                      <a:pt x="17" y="100"/>
                    </a:moveTo>
                    <a:cubicBezTo>
                      <a:pt x="7" y="114"/>
                      <a:pt x="0" y="137"/>
                      <a:pt x="0" y="149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6"/>
                      <a:pt x="16" y="289"/>
                      <a:pt x="36" y="289"/>
                    </a:cubicBezTo>
                    <a:cubicBezTo>
                      <a:pt x="131" y="289"/>
                      <a:pt x="131" y="289"/>
                      <a:pt x="131" y="289"/>
                    </a:cubicBezTo>
                    <a:cubicBezTo>
                      <a:pt x="150" y="289"/>
                      <a:pt x="166" y="274"/>
                      <a:pt x="166" y="255"/>
                    </a:cubicBezTo>
                    <a:cubicBezTo>
                      <a:pt x="167" y="253"/>
                      <a:pt x="167" y="253"/>
                      <a:pt x="167" y="253"/>
                    </a:cubicBezTo>
                    <a:cubicBezTo>
                      <a:pt x="94" y="253"/>
                      <a:pt x="94" y="253"/>
                      <a:pt x="94" y="253"/>
                    </a:cubicBezTo>
                    <a:cubicBezTo>
                      <a:pt x="87" y="253"/>
                      <a:pt x="82" y="248"/>
                      <a:pt x="82" y="241"/>
                    </a:cubicBezTo>
                    <a:cubicBezTo>
                      <a:pt x="82" y="235"/>
                      <a:pt x="87" y="230"/>
                      <a:pt x="94" y="230"/>
                    </a:cubicBezTo>
                    <a:cubicBezTo>
                      <a:pt x="169" y="230"/>
                      <a:pt x="169" y="230"/>
                      <a:pt x="169" y="230"/>
                    </a:cubicBezTo>
                    <a:cubicBezTo>
                      <a:pt x="172" y="199"/>
                      <a:pt x="172" y="199"/>
                      <a:pt x="172" y="199"/>
                    </a:cubicBezTo>
                    <a:cubicBezTo>
                      <a:pt x="94" y="199"/>
                      <a:pt x="94" y="199"/>
                      <a:pt x="94" y="199"/>
                    </a:cubicBezTo>
                    <a:cubicBezTo>
                      <a:pt x="87" y="199"/>
                      <a:pt x="82" y="194"/>
                      <a:pt x="82" y="188"/>
                    </a:cubicBezTo>
                    <a:cubicBezTo>
                      <a:pt x="82" y="182"/>
                      <a:pt x="87" y="177"/>
                      <a:pt x="94" y="177"/>
                    </a:cubicBezTo>
                    <a:cubicBezTo>
                      <a:pt x="175" y="177"/>
                      <a:pt x="175" y="177"/>
                      <a:pt x="175" y="177"/>
                    </a:cubicBezTo>
                    <a:cubicBezTo>
                      <a:pt x="178" y="146"/>
                      <a:pt x="178" y="146"/>
                      <a:pt x="178" y="146"/>
                    </a:cubicBezTo>
                    <a:cubicBezTo>
                      <a:pt x="94" y="146"/>
                      <a:pt x="94" y="146"/>
                      <a:pt x="94" y="146"/>
                    </a:cubicBezTo>
                    <a:cubicBezTo>
                      <a:pt x="87" y="146"/>
                      <a:pt x="82" y="141"/>
                      <a:pt x="82" y="135"/>
                    </a:cubicBezTo>
                    <a:cubicBezTo>
                      <a:pt x="82" y="129"/>
                      <a:pt x="87" y="124"/>
                      <a:pt x="94" y="124"/>
                    </a:cubicBezTo>
                    <a:cubicBezTo>
                      <a:pt x="180" y="124"/>
                      <a:pt x="180" y="124"/>
                      <a:pt x="180" y="124"/>
                    </a:cubicBezTo>
                    <a:cubicBezTo>
                      <a:pt x="180" y="121"/>
                      <a:pt x="180" y="121"/>
                      <a:pt x="180" y="121"/>
                    </a:cubicBezTo>
                    <a:cubicBezTo>
                      <a:pt x="180" y="102"/>
                      <a:pt x="164" y="87"/>
                      <a:pt x="145" y="87"/>
                    </a:cubicBezTo>
                    <a:cubicBezTo>
                      <a:pt x="82" y="87"/>
                      <a:pt x="82" y="87"/>
                      <a:pt x="82" y="87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90" y="38"/>
                      <a:pt x="90" y="38"/>
                      <a:pt x="90" y="38"/>
                    </a:cubicBezTo>
                    <a:cubicBezTo>
                      <a:pt x="92" y="21"/>
                      <a:pt x="81" y="5"/>
                      <a:pt x="64" y="2"/>
                    </a:cubicBezTo>
                    <a:cubicBezTo>
                      <a:pt x="47" y="0"/>
                      <a:pt x="32" y="11"/>
                      <a:pt x="29" y="28"/>
                    </a:cubicBezTo>
                    <a:cubicBezTo>
                      <a:pt x="21" y="74"/>
                      <a:pt x="21" y="74"/>
                      <a:pt x="21" y="74"/>
                    </a:cubicBezTo>
                    <a:lnTo>
                      <a:pt x="17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4" tIns="45722" rIns="91444" bIns="45722" numCol="1" anchor="t" anchorCtr="0" compatLnSpc="1"/>
              <a:lstStyle/>
              <a:p>
                <a:endParaRPr lang="zh-CN" altLang="en-US" sz="100">
                  <a:solidFill>
                    <a:prstClr val="black"/>
                  </a:solidFill>
                </a:endParaRPr>
              </a:p>
            </p:txBody>
          </p:sp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926951" y="2535104"/>
            <a:ext cx="2000834" cy="30803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4715" y="823913"/>
            <a:ext cx="1420562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我会写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8915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8099" y="519114"/>
            <a:ext cx="962025" cy="9540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8916" name="组合 77"/>
          <p:cNvGrpSpPr/>
          <p:nvPr/>
        </p:nvGrpSpPr>
        <p:grpSpPr>
          <a:xfrm>
            <a:off x="3967164" y="1882776"/>
            <a:ext cx="1000124" cy="1000125"/>
            <a:chOff x="714348" y="428604"/>
            <a:chExt cx="1000132" cy="1000926"/>
          </a:xfrm>
        </p:grpSpPr>
        <p:sp>
          <p:nvSpPr>
            <p:cNvPr id="6" name="矩形 5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7" name="直接连接符 6"/>
            <p:cNvCxnSpPr>
              <a:stCxn id="6" idx="0"/>
              <a:endCxn id="6" idx="2"/>
            </p:cNvCxnSpPr>
            <p:nvPr/>
          </p:nvCxnSpPr>
          <p:spPr>
            <a:xfrm rot="16200000" flipH="1">
              <a:off x="713951" y="927480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stCxn id="6" idx="1"/>
              <a:endCxn id="6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917" name="组合 81"/>
          <p:cNvGrpSpPr/>
          <p:nvPr/>
        </p:nvGrpSpPr>
        <p:grpSpPr>
          <a:xfrm>
            <a:off x="5180015" y="1898651"/>
            <a:ext cx="1000124" cy="1000125"/>
            <a:chOff x="714348" y="428604"/>
            <a:chExt cx="1000132" cy="1000926"/>
          </a:xfrm>
        </p:grpSpPr>
        <p:sp>
          <p:nvSpPr>
            <p:cNvPr id="10" name="矩形 9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1" name="直接连接符 10"/>
            <p:cNvCxnSpPr>
              <a:stCxn id="10" idx="0"/>
              <a:endCxn id="10" idx="2"/>
            </p:cNvCxnSpPr>
            <p:nvPr/>
          </p:nvCxnSpPr>
          <p:spPr>
            <a:xfrm rot="16200000" flipH="1">
              <a:off x="713951" y="927480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10" idx="1"/>
              <a:endCxn id="10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918" name="组合 85"/>
          <p:cNvGrpSpPr/>
          <p:nvPr/>
        </p:nvGrpSpPr>
        <p:grpSpPr>
          <a:xfrm>
            <a:off x="6380165" y="1906588"/>
            <a:ext cx="1000124" cy="1001712"/>
            <a:chOff x="714348" y="428604"/>
            <a:chExt cx="1000132" cy="1000926"/>
          </a:xfrm>
        </p:grpSpPr>
        <p:sp>
          <p:nvSpPr>
            <p:cNvPr id="14" name="矩形 13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5" name="直接连接符 14"/>
            <p:cNvCxnSpPr>
              <a:stCxn id="14" idx="0"/>
              <a:endCxn id="14" idx="2"/>
            </p:cNvCxnSpPr>
            <p:nvPr/>
          </p:nvCxnSpPr>
          <p:spPr>
            <a:xfrm rot="16200000" flipH="1">
              <a:off x="714744" y="928273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4" idx="1"/>
              <a:endCxn id="14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919" name="组合 76"/>
          <p:cNvGrpSpPr/>
          <p:nvPr/>
        </p:nvGrpSpPr>
        <p:grpSpPr>
          <a:xfrm>
            <a:off x="2751140" y="1882776"/>
            <a:ext cx="1000124" cy="1000125"/>
            <a:chOff x="714348" y="428604"/>
            <a:chExt cx="1000132" cy="1000926"/>
          </a:xfrm>
        </p:grpSpPr>
        <p:sp>
          <p:nvSpPr>
            <p:cNvPr id="18" name="矩形 17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9" name="直接连接符 18"/>
            <p:cNvCxnSpPr>
              <a:stCxn id="18" idx="0"/>
              <a:endCxn id="18" idx="2"/>
            </p:cNvCxnSpPr>
            <p:nvPr/>
          </p:nvCxnSpPr>
          <p:spPr>
            <a:xfrm rot="16200000" flipH="1">
              <a:off x="713951" y="927480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18" idx="1"/>
              <a:endCxn id="18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920" name="组合 105"/>
          <p:cNvGrpSpPr/>
          <p:nvPr/>
        </p:nvGrpSpPr>
        <p:grpSpPr>
          <a:xfrm>
            <a:off x="6445251" y="3762375"/>
            <a:ext cx="1000124" cy="1001713"/>
            <a:chOff x="714348" y="428604"/>
            <a:chExt cx="1000132" cy="1000926"/>
          </a:xfrm>
        </p:grpSpPr>
        <p:sp>
          <p:nvSpPr>
            <p:cNvPr id="26" name="矩形 25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27" name="直接连接符 26"/>
            <p:cNvCxnSpPr>
              <a:stCxn id="26" idx="0"/>
              <a:endCxn id="26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stCxn id="26" idx="1"/>
              <a:endCxn id="26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921" name="组合 93"/>
          <p:cNvGrpSpPr/>
          <p:nvPr/>
        </p:nvGrpSpPr>
        <p:grpSpPr>
          <a:xfrm>
            <a:off x="2741615" y="3789363"/>
            <a:ext cx="1000124" cy="1001712"/>
            <a:chOff x="714348" y="428604"/>
            <a:chExt cx="1000132" cy="1000926"/>
          </a:xfrm>
        </p:grpSpPr>
        <p:sp>
          <p:nvSpPr>
            <p:cNvPr id="34" name="矩形 33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35" name="直接连接符 34"/>
            <p:cNvCxnSpPr>
              <a:stCxn id="34" idx="0"/>
              <a:endCxn id="34" idx="2"/>
            </p:cNvCxnSpPr>
            <p:nvPr/>
          </p:nvCxnSpPr>
          <p:spPr>
            <a:xfrm rot="16200000" flipH="1">
              <a:off x="714744" y="928273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stCxn id="34" idx="1"/>
              <a:endCxn id="34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922" name="组合 97"/>
          <p:cNvGrpSpPr/>
          <p:nvPr/>
        </p:nvGrpSpPr>
        <p:grpSpPr>
          <a:xfrm>
            <a:off x="4078290" y="3773489"/>
            <a:ext cx="1000124" cy="1001712"/>
            <a:chOff x="714348" y="428604"/>
            <a:chExt cx="1000132" cy="1000926"/>
          </a:xfrm>
        </p:grpSpPr>
        <p:sp>
          <p:nvSpPr>
            <p:cNvPr id="38" name="矩形 37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39" name="直接连接符 38"/>
            <p:cNvCxnSpPr>
              <a:stCxn id="38" idx="0"/>
              <a:endCxn id="38" idx="2"/>
            </p:cNvCxnSpPr>
            <p:nvPr/>
          </p:nvCxnSpPr>
          <p:spPr>
            <a:xfrm rot="16200000" flipH="1">
              <a:off x="714744" y="928273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>
              <a:stCxn id="38" idx="1"/>
              <a:endCxn id="38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923" name="组合 101"/>
          <p:cNvGrpSpPr/>
          <p:nvPr/>
        </p:nvGrpSpPr>
        <p:grpSpPr>
          <a:xfrm>
            <a:off x="5230815" y="3762375"/>
            <a:ext cx="1000124" cy="1001713"/>
            <a:chOff x="714348" y="428604"/>
            <a:chExt cx="1000132" cy="1000926"/>
          </a:xfrm>
        </p:grpSpPr>
        <p:sp>
          <p:nvSpPr>
            <p:cNvPr id="42" name="矩形 41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43" name="直接连接符 42"/>
            <p:cNvCxnSpPr>
              <a:stCxn id="42" idx="0"/>
              <a:endCxn id="42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>
              <a:stCxn id="42" idx="1"/>
              <a:endCxn id="42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64"/>
          <p:cNvSpPr txBox="1"/>
          <p:nvPr/>
        </p:nvSpPr>
        <p:spPr>
          <a:xfrm>
            <a:off x="2760663" y="1806576"/>
            <a:ext cx="609601" cy="108490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66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扁</a:t>
            </a:r>
            <a:endParaRPr lang="en-US" altLang="zh-CN" sz="66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文本框 64"/>
          <p:cNvSpPr txBox="1"/>
          <p:nvPr/>
        </p:nvSpPr>
        <p:spPr>
          <a:xfrm>
            <a:off x="3976687" y="1811339"/>
            <a:ext cx="609601" cy="108490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66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担</a:t>
            </a:r>
            <a:endParaRPr lang="en-US" altLang="zh-CN" sz="66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文本框 64"/>
          <p:cNvSpPr txBox="1"/>
          <p:nvPr/>
        </p:nvSpPr>
        <p:spPr>
          <a:xfrm>
            <a:off x="5192713" y="1811339"/>
            <a:ext cx="606425" cy="108490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66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志</a:t>
            </a:r>
            <a:endParaRPr lang="en-US" altLang="zh-CN" sz="66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文本框 64"/>
          <p:cNvSpPr txBox="1"/>
          <p:nvPr/>
        </p:nvSpPr>
        <p:spPr>
          <a:xfrm>
            <a:off x="6399213" y="1831977"/>
            <a:ext cx="608012" cy="108490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66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伍</a:t>
            </a:r>
            <a:endParaRPr lang="en-US" altLang="zh-CN" sz="66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文本框 64"/>
          <p:cNvSpPr txBox="1"/>
          <p:nvPr/>
        </p:nvSpPr>
        <p:spPr>
          <a:xfrm>
            <a:off x="2741612" y="3729038"/>
            <a:ext cx="609601" cy="108490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66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师</a:t>
            </a:r>
            <a:endParaRPr lang="en-US" altLang="zh-CN" sz="66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文本框 64"/>
          <p:cNvSpPr txBox="1"/>
          <p:nvPr/>
        </p:nvSpPr>
        <p:spPr>
          <a:xfrm>
            <a:off x="4129088" y="3698876"/>
            <a:ext cx="609601" cy="108490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66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军</a:t>
            </a:r>
            <a:endParaRPr lang="en-US" altLang="zh-CN" sz="66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文本框 64"/>
          <p:cNvSpPr txBox="1"/>
          <p:nvPr/>
        </p:nvSpPr>
        <p:spPr>
          <a:xfrm>
            <a:off x="5265738" y="3652839"/>
            <a:ext cx="608012" cy="108490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66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战</a:t>
            </a:r>
            <a:endParaRPr lang="en-US" altLang="zh-CN" sz="66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文本框 64"/>
          <p:cNvSpPr txBox="1"/>
          <p:nvPr/>
        </p:nvSpPr>
        <p:spPr>
          <a:xfrm>
            <a:off x="6478589" y="3678238"/>
            <a:ext cx="606425" cy="108490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66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士</a:t>
            </a:r>
            <a:endParaRPr lang="en-US" altLang="zh-CN" sz="6600" b="1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50" grpId="0"/>
      <p:bldP spid="51" grpId="0"/>
      <p:bldP spid="52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74715" y="823913"/>
            <a:ext cx="1420562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我会写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9939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8099" y="519114"/>
            <a:ext cx="962025" cy="954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0" name="AutoShape 2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1314450" y="3490914"/>
          <a:ext cx="1481138" cy="1528762"/>
        </p:xfrm>
        <a:graphic>
          <a:graphicData uri="http://schemas.openxmlformats.org/drawingml/2006/table">
            <a:tbl>
              <a:tblPr/>
              <a:tblGrid>
                <a:gridCol w="740569"/>
                <a:gridCol w="740569"/>
              </a:tblGrid>
              <a:tr h="7790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/>
          <p:nvPr/>
        </p:nvSpPr>
        <p:spPr>
          <a:xfrm>
            <a:off x="1293815" y="3392489"/>
            <a:ext cx="1419225" cy="1669680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10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扁</a:t>
            </a:r>
            <a:endParaRPr lang="zh-CN" altLang="en-US" sz="10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1447801" y="2747964"/>
            <a:ext cx="1979613" cy="56168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en-US" altLang="zh-CN" sz="3200" b="1">
                <a:solidFill>
                  <a:srgbClr val="000000"/>
                </a:solidFill>
                <a:latin typeface="GB Pinyinok-B" pitchFamily="2" charset="-122"/>
                <a:ea typeface="GB Pinyinok-B" pitchFamily="2" charset="-122"/>
              </a:rPr>
              <a:t>biǎn</a:t>
            </a:r>
            <a:endParaRPr lang="en-US" altLang="zh-CN" sz="3200" b="1">
              <a:solidFill>
                <a:srgbClr val="000000"/>
              </a:solidFill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3613" y="3814763"/>
            <a:ext cx="3652836" cy="715572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组词：扁担  压扁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22413" y="3967163"/>
            <a:ext cx="381000" cy="838200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线形标注 2 18"/>
          <p:cNvSpPr/>
          <p:nvPr/>
        </p:nvSpPr>
        <p:spPr>
          <a:xfrm>
            <a:off x="1293813" y="5643564"/>
            <a:ext cx="3776662" cy="541337"/>
          </a:xfrm>
          <a:prstGeom prst="borderCallout2">
            <a:avLst>
              <a:gd name="adj1" fmla="val 18750"/>
              <a:gd name="adj2" fmla="val -8333"/>
              <a:gd name="adj3" fmla="val 16296"/>
              <a:gd name="adj4" fmla="val -6841"/>
              <a:gd name="adj5" fmla="val -153744"/>
              <a:gd name="adj6" fmla="val 14678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anchor="ctr"/>
          <a:lstStyle/>
          <a:p>
            <a:pPr algn="ctr" eaLnBrk="1" hangingPunct="1">
              <a:defRPr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撇要写的舒展。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957" name="TextBox 11"/>
          <p:cNvSpPr txBox="1"/>
          <p:nvPr/>
        </p:nvSpPr>
        <p:spPr>
          <a:xfrm>
            <a:off x="5256214" y="995364"/>
            <a:ext cx="1455737" cy="56168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标注 20"/>
          <p:cNvSpPr/>
          <p:nvPr/>
        </p:nvSpPr>
        <p:spPr>
          <a:xfrm>
            <a:off x="6932613" y="1376363"/>
            <a:ext cx="4343400" cy="1676400"/>
          </a:xfrm>
          <a:prstGeom prst="wedgeRectCallout">
            <a:avLst>
              <a:gd name="adj1" fmla="val 5870"/>
              <a:gd name="adj2" fmla="val 77208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30" tIns="45715" rIns="91430" bIns="45715"/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几个民工每个人都用竹扁担担着两筐东西挤在路上走着。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959" name="AutoShape 25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34843" name="Picture 2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42215" y="3814764"/>
            <a:ext cx="3438524" cy="2452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1217613" y="2671764"/>
          <a:ext cx="1481138" cy="1528762"/>
        </p:xfrm>
        <a:graphic>
          <a:graphicData uri="http://schemas.openxmlformats.org/drawingml/2006/table">
            <a:tbl>
              <a:tblPr/>
              <a:tblGrid>
                <a:gridCol w="740569"/>
                <a:gridCol w="740569"/>
              </a:tblGrid>
              <a:tr h="7790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/>
          <p:nvPr/>
        </p:nvSpPr>
        <p:spPr>
          <a:xfrm>
            <a:off x="1255714" y="2573338"/>
            <a:ext cx="1419225" cy="1669680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10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志</a:t>
            </a:r>
            <a:endParaRPr lang="zh-CN" altLang="en-US" sz="10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1427162" y="2005014"/>
            <a:ext cx="1244601" cy="56168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en-US" altLang="zh-CN" sz="3200" b="1">
                <a:solidFill>
                  <a:srgbClr val="000000"/>
                </a:solidFill>
                <a:latin typeface="GB Pinyinok-B" pitchFamily="2" charset="-122"/>
                <a:ea typeface="GB Pinyinok-B" pitchFamily="2" charset="-122"/>
              </a:rPr>
              <a:t>zhì</a:t>
            </a:r>
            <a:r>
              <a:rPr lang="en-US" altLang="zh-CN" sz="3200" b="1">
                <a:solidFill>
                  <a:srgbClr val="C00000"/>
                </a:solidFill>
              </a:rPr>
              <a:t> </a:t>
            </a:r>
            <a:endParaRPr lang="zh-CN" altLang="en-US" sz="3200" b="1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03563" y="3833813"/>
            <a:ext cx="3651250" cy="715572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组词：同志  志气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51014" y="3205164"/>
            <a:ext cx="477838" cy="28733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线形标注 2 18"/>
          <p:cNvSpPr/>
          <p:nvPr/>
        </p:nvSpPr>
        <p:spPr>
          <a:xfrm>
            <a:off x="3027364" y="5054600"/>
            <a:ext cx="2970212" cy="539750"/>
          </a:xfrm>
          <a:prstGeom prst="borderCallout2">
            <a:avLst>
              <a:gd name="adj1" fmla="val 103407"/>
              <a:gd name="adj2" fmla="val 8340"/>
              <a:gd name="adj3" fmla="val 124572"/>
              <a:gd name="adj4" fmla="val -1277"/>
              <a:gd name="adj5" fmla="val -200392"/>
              <a:gd name="adj6" fmla="val -36688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anchor="ctr"/>
          <a:lstStyle/>
          <a:p>
            <a:pPr algn="ctr" eaLnBrk="1" hangingPunct="1">
              <a:defRPr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这一横要短。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线形标注 1 19"/>
          <p:cNvSpPr/>
          <p:nvPr/>
        </p:nvSpPr>
        <p:spPr>
          <a:xfrm>
            <a:off x="7008814" y="1528763"/>
            <a:ext cx="3886199" cy="1219200"/>
          </a:xfrm>
          <a:prstGeom prst="borderCallout1">
            <a:avLst>
              <a:gd name="adj1" fmla="val 83884"/>
              <a:gd name="adj2" fmla="val -1523"/>
              <a:gd name="adj3" fmla="val 161843"/>
              <a:gd name="adj4" fmla="val 5269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30" tIns="45715" rIns="91430" bIns="45715"/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雷锋同志是一名优秀的党员。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004" name="TextBox 11"/>
          <p:cNvSpPr txBox="1"/>
          <p:nvPr/>
        </p:nvSpPr>
        <p:spPr>
          <a:xfrm>
            <a:off x="5256214" y="995364"/>
            <a:ext cx="1455737" cy="56168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5863" name="Picture 2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847014" y="4119563"/>
            <a:ext cx="2363787" cy="2230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74713" y="823913"/>
            <a:ext cx="1832533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课文导入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9699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8099" y="519114"/>
            <a:ext cx="962025" cy="954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761217" y="1935162"/>
            <a:ext cx="1882225" cy="769431"/>
          </a:xfrm>
          <a:prstGeom prst="rect">
            <a:avLst/>
          </a:prstGeom>
          <a:noFill/>
        </p:spPr>
        <p:txBody>
          <a:bodyPr wrap="none" lIns="91430" tIns="45715" rIns="91430" bIns="45715">
            <a:spAutoFit/>
          </a:bodyPr>
          <a:lstStyle/>
          <a:p>
            <a:pPr algn="ctr" eaLnBrk="1" hangingPunct="1">
              <a:defRPr/>
            </a:pPr>
            <a:r>
              <a:rPr lang="zh-CN" altLang="en-US" sz="4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猜一猜</a:t>
            </a:r>
            <a:endParaRPr lang="zh-CN" altLang="en-US" sz="44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836614" y="3001963"/>
            <a:ext cx="6092825" cy="249298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 家住山坳，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 经过深造，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 躺着干活，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 站着睡觉。</a:t>
            </a:r>
            <a:r>
              <a:rPr lang="zh-CN" altLang="en-US" sz="3200"/>
              <a:t> </a:t>
            </a:r>
            <a:endParaRPr lang="en-US" altLang="zh-CN" sz="3200"/>
          </a:p>
          <a:p>
            <a:pPr eaLnBrk="1" hangingPunct="1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 （打一农具）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75615" y="5287963"/>
            <a:ext cx="1008589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扁担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6630" name="Picture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475414" y="1757363"/>
            <a:ext cx="4557712" cy="3116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989012" y="5948363"/>
            <a:ext cx="8229601" cy="58476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今天我们来学习一篇关于扁担的故事。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1125537" y="2765426"/>
          <a:ext cx="1481138" cy="1528763"/>
        </p:xfrm>
        <a:graphic>
          <a:graphicData uri="http://schemas.openxmlformats.org/drawingml/2006/table">
            <a:tbl>
              <a:tblPr/>
              <a:tblGrid>
                <a:gridCol w="740569"/>
                <a:gridCol w="740569"/>
              </a:tblGrid>
              <a:tr h="77909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/>
          <p:nvPr/>
        </p:nvSpPr>
        <p:spPr>
          <a:xfrm>
            <a:off x="1163640" y="2667001"/>
            <a:ext cx="1419225" cy="1669680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10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师</a:t>
            </a:r>
            <a:endParaRPr lang="zh-CN" altLang="en-US" sz="10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1485900" y="2022475"/>
            <a:ext cx="1600200" cy="56168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en-US" altLang="zh-CN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shī</a:t>
            </a:r>
            <a:endParaRPr lang="en-US" altLang="zh-CN" sz="3200" b="1">
              <a:solidFill>
                <a:srgbClr val="000000"/>
              </a:solidFill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14701" y="3089275"/>
            <a:ext cx="3962400" cy="715572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组词：老师  会师</a:t>
            </a:r>
            <a:endParaRPr lang="en-US" altLang="zh-CN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446214" y="3052764"/>
            <a:ext cx="266700" cy="879475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线形标注 2 18"/>
          <p:cNvSpPr/>
          <p:nvPr/>
        </p:nvSpPr>
        <p:spPr>
          <a:xfrm>
            <a:off x="3238501" y="4995863"/>
            <a:ext cx="3313113" cy="9144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12125"/>
              <a:gd name="adj6" fmla="val -45318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anchor="ctr"/>
          <a:lstStyle/>
          <a:p>
            <a:pPr algn="ctr" eaLnBrk="1" hangingPunct="1">
              <a:defRPr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这一撇是竖撇。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051" name="TextBox 11"/>
          <p:cNvSpPr txBox="1"/>
          <p:nvPr/>
        </p:nvSpPr>
        <p:spPr>
          <a:xfrm>
            <a:off x="5256214" y="995364"/>
            <a:ext cx="1455737" cy="56168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7962901" y="1376363"/>
            <a:ext cx="3352800" cy="1789112"/>
          </a:xfrm>
          <a:prstGeom prst="wedgeRectCallout">
            <a:avLst>
              <a:gd name="adj1" fmla="val 5870"/>
              <a:gd name="adj2" fmla="val 77208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30" tIns="45715" rIns="91430" bIns="45715"/>
          <a:lstStyle/>
          <a:p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1936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月，红军三大主力胜利会师。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6887" name="Picture 2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999414" y="4043363"/>
            <a:ext cx="3270250" cy="2368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6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1314450" y="3490914"/>
          <a:ext cx="1481138" cy="1528762"/>
        </p:xfrm>
        <a:graphic>
          <a:graphicData uri="http://schemas.openxmlformats.org/drawingml/2006/table">
            <a:tbl>
              <a:tblPr/>
              <a:tblGrid>
                <a:gridCol w="740569"/>
                <a:gridCol w="740569"/>
              </a:tblGrid>
              <a:tr h="7790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/>
          <p:nvPr/>
        </p:nvSpPr>
        <p:spPr>
          <a:xfrm>
            <a:off x="1352551" y="3392489"/>
            <a:ext cx="1419225" cy="1669680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10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军</a:t>
            </a:r>
            <a:endParaRPr lang="zh-CN" altLang="en-US" sz="10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1522414" y="2747964"/>
            <a:ext cx="1754188" cy="56168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en-US" altLang="zh-CN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jūn</a:t>
            </a:r>
            <a:endParaRPr lang="zh-CN" altLang="en-US" sz="3200">
              <a:solidFill>
                <a:srgbClr val="000000"/>
              </a:solidFill>
              <a:latin typeface="宋体" panose="02010600030101010101" pitchFamily="2" charset="-122"/>
              <a:ea typeface="汉语拼音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3614" y="3814763"/>
            <a:ext cx="3962400" cy="715572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组词：红军  军队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827213" y="3662363"/>
            <a:ext cx="382588" cy="15398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线形标注 2 18"/>
          <p:cNvSpPr/>
          <p:nvPr/>
        </p:nvSpPr>
        <p:spPr>
          <a:xfrm>
            <a:off x="3884614" y="5491163"/>
            <a:ext cx="3962400" cy="9144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17653"/>
              <a:gd name="adj6" fmla="val -52227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anchor="ctr"/>
          <a:lstStyle/>
          <a:p>
            <a:pPr algn="ctr" eaLnBrk="1" hangingPunct="1">
              <a:defRPr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这里不要多写一点。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099" name="TextBox 11"/>
          <p:cNvSpPr txBox="1"/>
          <p:nvPr/>
        </p:nvSpPr>
        <p:spPr>
          <a:xfrm>
            <a:off x="5256214" y="995364"/>
            <a:ext cx="1455737" cy="56168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100" name="AutoShape 22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6101" name="AutoShape 24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37913" name="Picture 2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685214" y="3052764"/>
            <a:ext cx="1981199" cy="259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矩形标注 19"/>
          <p:cNvSpPr/>
          <p:nvPr/>
        </p:nvSpPr>
        <p:spPr>
          <a:xfrm>
            <a:off x="6780214" y="1528763"/>
            <a:ext cx="3200399" cy="1219200"/>
          </a:xfrm>
          <a:prstGeom prst="wedgeRectCallout">
            <a:avLst>
              <a:gd name="adj1" fmla="val 14704"/>
              <a:gd name="adj2" fmla="val 64981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30" tIns="45715" rIns="91430" bIns="45715"/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小明的爷爷是一名红军。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1314450" y="3144839"/>
          <a:ext cx="1481138" cy="1528762"/>
        </p:xfrm>
        <a:graphic>
          <a:graphicData uri="http://schemas.openxmlformats.org/drawingml/2006/table">
            <a:tbl>
              <a:tblPr/>
              <a:tblGrid>
                <a:gridCol w="740569"/>
                <a:gridCol w="740569"/>
              </a:tblGrid>
              <a:tr h="7790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4" marR="58024" marT="28962" marB="28962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/>
          <p:nvPr/>
        </p:nvSpPr>
        <p:spPr>
          <a:xfrm>
            <a:off x="1352551" y="3046413"/>
            <a:ext cx="1419225" cy="1669680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104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士</a:t>
            </a:r>
            <a:endParaRPr lang="zh-CN" altLang="en-US" sz="10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1674813" y="2478088"/>
            <a:ext cx="1447800" cy="56168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en-US" altLang="zh-CN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shì</a:t>
            </a:r>
            <a:endParaRPr lang="zh-CN" altLang="en-US" sz="3200">
              <a:solidFill>
                <a:srgbClr val="000000"/>
              </a:solidFill>
              <a:latin typeface="宋体" panose="02010600030101010101" pitchFamily="2" charset="-122"/>
              <a:ea typeface="汉语拼音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3613" y="3468689"/>
            <a:ext cx="3276600" cy="715572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组词：战士  护士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74813" y="4195764"/>
            <a:ext cx="838200" cy="228599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线形标注 2 18"/>
          <p:cNvSpPr/>
          <p:nvPr/>
        </p:nvSpPr>
        <p:spPr>
          <a:xfrm>
            <a:off x="3690939" y="2246314"/>
            <a:ext cx="2970212" cy="53975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82860"/>
              <a:gd name="adj6" fmla="val -36688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anchor="ctr"/>
          <a:lstStyle/>
          <a:p>
            <a:pPr algn="ctr" eaLnBrk="1" hangingPunct="1">
              <a:defRPr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这一横要短。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147" name="TextBox 11"/>
          <p:cNvSpPr txBox="1"/>
          <p:nvPr/>
        </p:nvSpPr>
        <p:spPr>
          <a:xfrm>
            <a:off x="5256214" y="995364"/>
            <a:ext cx="1455737" cy="561684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8075613" y="2249488"/>
            <a:ext cx="3200399" cy="1219200"/>
          </a:xfrm>
          <a:prstGeom prst="wedgeRectCallout">
            <a:avLst>
              <a:gd name="adj1" fmla="val -61903"/>
              <a:gd name="adj2" fmla="val 114981"/>
            </a:avLst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30" tIns="45715" rIns="91430" bIns="45715"/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护士正在检查病人的药液。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8935" name="Picture 2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951413" y="4576763"/>
            <a:ext cx="2809876" cy="200977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3358199"/>
            <a:ext cx="10971213" cy="1171575"/>
          </a:xfrm>
        </p:spPr>
        <p:txBody>
          <a:bodyPr/>
          <a:lstStyle/>
          <a:p>
            <a:r>
              <a:rPr lang="zh-CN" altLang="en-US">
                <a:ea typeface="宋体" panose="02010600030101010101" pitchFamily="2" charset="-122"/>
              </a:rPr>
              <a:t>第二课时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1" y="1072199"/>
            <a:ext cx="10971213" cy="1171575"/>
          </a:xfrm>
        </p:spPr>
        <p:txBody>
          <a:bodyPr/>
          <a:lstStyle/>
          <a:p>
            <a:r>
              <a:rPr lang="zh-CN" altLang="en-US">
                <a:solidFill>
                  <a:srgbClr val="FF0000"/>
                </a:solidFill>
              </a:rPr>
              <a:t>认读词语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2520316"/>
            <a:ext cx="10971530" cy="3787775"/>
          </a:xfrm>
        </p:spPr>
        <p:txBody>
          <a:bodyPr/>
          <a:lstStyle/>
          <a:p>
            <a:r>
              <a:rPr lang="zh-CN" altLang="en-US" dirty="0"/>
              <a:t>朱德  挑粮  战士  心疼  藏起来  扁担  写上  敬爱</a:t>
            </a:r>
            <a:endParaRPr lang="zh-CN" altLang="en-US" dirty="0"/>
          </a:p>
          <a:p>
            <a:endParaRPr lang="zh-CN" altLang="en-US" dirty="0">
              <a:sym typeface="+mn-ea"/>
            </a:endParaRPr>
          </a:p>
          <a:p>
            <a:r>
              <a:rPr lang="zh-CN" altLang="en-US" dirty="0">
                <a:sym typeface="+mn-ea"/>
              </a:rPr>
              <a:t>试着用这几个词说说课文内容。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1814" y="766763"/>
            <a:ext cx="1981199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299" name="矩形 4"/>
          <p:cNvSpPr/>
          <p:nvPr/>
        </p:nvSpPr>
        <p:spPr>
          <a:xfrm>
            <a:off x="1370013" y="2519363"/>
            <a:ext cx="9220200" cy="1200318"/>
          </a:xfrm>
          <a:prstGeom prst="rect">
            <a:avLst/>
          </a:prstGeom>
          <a:solidFill>
            <a:srgbClr val="A3E0FF"/>
          </a:solidFill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6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认真读课文第</a:t>
            </a:r>
            <a:r>
              <a:rPr lang="en-US" altLang="zh-CN" sz="36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自然段，思考：课文开头告诉了我们哪些内容？</a:t>
            </a:r>
            <a:endParaRPr lang="zh-CN" altLang="en-US" sz="36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36625" y="2341123"/>
            <a:ext cx="10736264" cy="1077208"/>
          </a:xfrm>
          <a:prstGeom prst="rect">
            <a:avLst/>
          </a:prstGeom>
          <a:solidFill>
            <a:srgbClr val="CDF5DF"/>
          </a:solidFill>
          <a:ln w="9525">
            <a:noFill/>
          </a:ln>
        </p:spPr>
        <p:txBody>
          <a:bodyPr lIns="91430" tIns="45715" rIns="91430" bIns="45715" anchor="ctr" anchorCtr="0">
            <a:spAutoFit/>
          </a:bodyPr>
          <a:lstStyle/>
          <a:p>
            <a:pPr indent="304800" eaLnBrk="1" hangingPunct="1"/>
            <a:r>
              <a:rPr lang="en-US" altLang="zh-CN" sz="32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1928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年，朱德同志带领队伍到井冈山，跟毛泽东同志带领的队伍会师了。红军在山上，山下不远处就是敌人。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18488" y="4895851"/>
            <a:ext cx="3600450" cy="1077208"/>
          </a:xfrm>
          <a:prstGeom prst="rect">
            <a:avLst/>
          </a:prstGeom>
          <a:solidFill>
            <a:srgbClr val="E9F4CE"/>
          </a:solidFill>
          <a:ln w="127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这一句点明了井冈山周边环境的险恶。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557339" y="2330450"/>
            <a:ext cx="1219200" cy="590550"/>
          </a:xfrm>
          <a:prstGeom prst="ellips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067050" y="2333625"/>
            <a:ext cx="1030289" cy="609600"/>
          </a:xfrm>
          <a:prstGeom prst="ellips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864351" y="2344739"/>
            <a:ext cx="1206500" cy="654050"/>
          </a:xfrm>
          <a:prstGeom prst="ellipse">
            <a:avLst/>
          </a:prstGeom>
          <a:noFill/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lIns="91430" tIns="45715" rIns="91430" bIns="45715" anchor="ctr"/>
          <a:lstStyle/>
          <a:p>
            <a:pPr algn="ctr"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1466850" y="1419226"/>
            <a:ext cx="1163638" cy="587375"/>
          </a:xfrm>
          <a:prstGeom prst="wedgeRoundRectCallout">
            <a:avLst/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时间</a:t>
            </a:r>
            <a:endParaRPr lang="zh-CN" altLang="en-US" sz="32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3098801" y="1401764"/>
            <a:ext cx="1162050" cy="587375"/>
          </a:xfrm>
          <a:prstGeom prst="wedgeRoundRectCallout">
            <a:avLst/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人物</a:t>
            </a:r>
            <a:endParaRPr lang="zh-CN" altLang="en-US" sz="32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7140575" y="1300164"/>
            <a:ext cx="1162050" cy="587375"/>
          </a:xfrm>
          <a:prstGeom prst="wedgeRoundRectCallout">
            <a:avLst/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地点</a:t>
            </a:r>
            <a:endParaRPr lang="zh-CN" altLang="en-US" sz="32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4538664" y="3306764"/>
            <a:ext cx="6035676" cy="42863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圆角矩形标注 10"/>
          <p:cNvSpPr/>
          <p:nvPr/>
        </p:nvSpPr>
        <p:spPr>
          <a:xfrm>
            <a:off x="8929689" y="3519489"/>
            <a:ext cx="2663825" cy="587375"/>
          </a:xfrm>
          <a:prstGeom prst="wedgeRoundRectCallout">
            <a:avLst>
              <a:gd name="adj1" fmla="val -92678"/>
              <a:gd name="adj2" fmla="val -72115"/>
              <a:gd name="adj3" fmla="val 16667"/>
            </a:avLst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说明了什么？</a:t>
            </a:r>
            <a:endParaRPr lang="zh-CN" altLang="en-US" sz="32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8225" y="4264026"/>
            <a:ext cx="6243638" cy="156965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朗读指导：第一句语调轻快活泼，读出高兴的语气。第二句中“不远处”要重读，突出环境的恶劣。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89014" y="1223963"/>
            <a:ext cx="7762875" cy="5014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 Box 3"/>
          <p:cNvSpPr txBox="1"/>
          <p:nvPr/>
        </p:nvSpPr>
        <p:spPr>
          <a:xfrm>
            <a:off x="9599613" y="1376364"/>
            <a:ext cx="541338" cy="28623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井冈山会师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93813" y="1528763"/>
            <a:ext cx="6035676" cy="4748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 Box 3"/>
          <p:cNvSpPr txBox="1"/>
          <p:nvPr/>
        </p:nvSpPr>
        <p:spPr>
          <a:xfrm>
            <a:off x="9599613" y="1376364"/>
            <a:ext cx="541338" cy="45243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井冈山会师纪念碑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1814" y="766764"/>
            <a:ext cx="1981199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故事背景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0419" name="矩形 4"/>
          <p:cNvSpPr/>
          <p:nvPr/>
        </p:nvSpPr>
        <p:spPr>
          <a:xfrm>
            <a:off x="1293813" y="1909764"/>
            <a:ext cx="9220200" cy="2631167"/>
          </a:xfrm>
          <a:prstGeom prst="rect">
            <a:avLst/>
          </a:prstGeom>
          <a:solidFill>
            <a:srgbClr val="A3E0FF"/>
          </a:solidFill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时，敌我势力悬殊，无论是从人数上，还是从武器装备上，红军均处于劣势。那时，红军遭到敌人的围攻，要坚守井冈山根据地，不仅要加紧练兵，从军事上做好准备，还有一件非常重要的事情，就是要储备足够的军粮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4713" y="823913"/>
            <a:ext cx="1832533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助学资料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1747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8099" y="519114"/>
            <a:ext cx="962025" cy="954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4456114" y="1863726"/>
            <a:ext cx="7048500" cy="4160838"/>
          </a:xfrm>
          <a:prstGeom prst="rect">
            <a:avLst/>
          </a:prstGeom>
          <a:solidFill>
            <a:srgbClr val="CDF5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eaLnBrk="1" hangingPunct="1"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朱德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1886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～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1976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）： 马克思列宁主义者，中国无产阶级革命家、政治家、军事家，中国共产党、中华人民共和国的主要领导人，中国人民解放军的主要创建人和领导人。字玉阶，四川仪陇人。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1955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年被授予中华人民共和国元帅军衔。在参与领导社会主义建设中，为实现农业、工业、国防和科学技术现代化的伟大历史任务作了巨大努力。主要著作编入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朱德选集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142206" y="1910557"/>
            <a:ext cx="2672177" cy="35688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矩形 1"/>
          <p:cNvSpPr/>
          <p:nvPr/>
        </p:nvSpPr>
        <p:spPr>
          <a:xfrm>
            <a:off x="1049339" y="2087563"/>
            <a:ext cx="9388475" cy="1569650"/>
          </a:xfrm>
          <a:prstGeom prst="rect">
            <a:avLst/>
          </a:prstGeom>
          <a:solidFill>
            <a:srgbClr val="CDF5DF"/>
          </a:solidFill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红军要巩固井冈山根据地，粉碎敌人的围攻，需要储备足够的粮食。井冈山上生产的粮食不多，常常要抽出一些人到山下宁冈的茅坪去挑粮。</a:t>
            </a:r>
            <a:endParaRPr lang="zh-CN" altLang="en-US" sz="3200" b="1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293814" y="3128963"/>
            <a:ext cx="8305800" cy="26988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TextBox 1"/>
          <p:cNvSpPr txBox="1"/>
          <p:nvPr/>
        </p:nvSpPr>
        <p:spPr>
          <a:xfrm>
            <a:off x="3579813" y="4500563"/>
            <a:ext cx="4826000" cy="584765"/>
          </a:xfrm>
          <a:prstGeom prst="rect">
            <a:avLst/>
          </a:prstGeom>
          <a:solidFill>
            <a:srgbClr val="E9F4CE"/>
          </a:solidFill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生活艰苦，吃粮很困难。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下箭头 5"/>
          <p:cNvSpPr/>
          <p:nvPr/>
        </p:nvSpPr>
        <p:spPr>
          <a:xfrm>
            <a:off x="5484813" y="3814764"/>
            <a:ext cx="260350" cy="53181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3960814" y="1147764"/>
            <a:ext cx="2971800" cy="687387"/>
          </a:xfrm>
          <a:prstGeom prst="wedgeRoundRectCallout">
            <a:avLst>
              <a:gd name="adj1" fmla="val 38093"/>
              <a:gd name="adj2" fmla="val 80866"/>
              <a:gd name="adj3" fmla="val 16667"/>
            </a:avLst>
          </a:prstGeom>
          <a:solidFill>
            <a:srgbClr val="92D05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30" tIns="45715" rIns="91430" bIns="45715"/>
          <a:lstStyle/>
          <a:p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挑粮的原因。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0600" y="2560639"/>
            <a:ext cx="7847013" cy="2308314"/>
          </a:xfrm>
          <a:prstGeom prst="rect">
            <a:avLst/>
          </a:prstGeom>
          <a:solidFill>
            <a:srgbClr val="CDF5DF"/>
          </a:solidFill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从井冈山到茅坪，来回有五六十里，山高路陡，非常难走。可是每次挑粮，大家都争着去。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430838" y="3273425"/>
            <a:ext cx="3084513" cy="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圆角矩形标注 4"/>
          <p:cNvSpPr/>
          <p:nvPr/>
        </p:nvSpPr>
        <p:spPr>
          <a:xfrm>
            <a:off x="533402" y="2825751"/>
            <a:ext cx="982663" cy="587375"/>
          </a:xfrm>
          <a:prstGeom prst="wedgeRoundRectCallout">
            <a:avLst>
              <a:gd name="adj1" fmla="val 86064"/>
              <a:gd name="adj2" fmla="val 64423"/>
              <a:gd name="adj3" fmla="val 16667"/>
            </a:avLst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险</a:t>
            </a:r>
            <a:endParaRPr lang="zh-CN" altLang="en-US" sz="32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3656013" y="995364"/>
            <a:ext cx="4648200" cy="1044575"/>
          </a:xfrm>
          <a:prstGeom prst="wedgeRoundRectCallout">
            <a:avLst>
              <a:gd name="adj1" fmla="val -20584"/>
              <a:gd name="adj2" fmla="val 77633"/>
              <a:gd name="adj3" fmla="val 16667"/>
            </a:avLst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可看出从井冈山到茅坪挑粮困难重重。</a:t>
            </a:r>
            <a:endParaRPr lang="zh-CN" altLang="en-US" sz="32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780213" y="3509964"/>
            <a:ext cx="863600" cy="46831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981201" y="4195764"/>
            <a:ext cx="812800" cy="46831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1979613" y="2290764"/>
            <a:ext cx="1600200" cy="12207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6170612" y="2290764"/>
            <a:ext cx="228600" cy="457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标注 11"/>
          <p:cNvSpPr/>
          <p:nvPr/>
        </p:nvSpPr>
        <p:spPr>
          <a:xfrm>
            <a:off x="8794750" y="2641601"/>
            <a:ext cx="1162050" cy="587375"/>
          </a:xfrm>
          <a:prstGeom prst="wedgeRoundRectCallout">
            <a:avLst>
              <a:gd name="adj1" fmla="val -68406"/>
              <a:gd name="adj2" fmla="val 37500"/>
              <a:gd name="adj3" fmla="val 16667"/>
            </a:avLst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远</a:t>
            </a:r>
            <a:endParaRPr lang="zh-CN" altLang="en-US" sz="32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524000" y="4043363"/>
            <a:ext cx="1371600" cy="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圆角矩形标注 14"/>
          <p:cNvSpPr/>
          <p:nvPr/>
        </p:nvSpPr>
        <p:spPr>
          <a:xfrm>
            <a:off x="3427413" y="5110164"/>
            <a:ext cx="4648200" cy="1044575"/>
          </a:xfrm>
          <a:prstGeom prst="wedgeRoundRectCallout">
            <a:avLst>
              <a:gd name="adj1" fmla="val -23720"/>
              <a:gd name="adj2" fmla="val -63237"/>
              <a:gd name="adj3" fmla="val 16667"/>
            </a:avLst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eaLnBrk="1" hangingPunct="1">
              <a:defRPr/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可看出战士们不怕危险、团结互助的大无畏精神。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 flipH="1">
            <a:off x="6856413" y="4043364"/>
            <a:ext cx="228600" cy="6858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3732214" y="4729163"/>
            <a:ext cx="457200" cy="228599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761413" y="3481388"/>
            <a:ext cx="3200399" cy="3046412"/>
          </a:xfrm>
          <a:prstGeom prst="rect">
            <a:avLst/>
          </a:prstGeom>
          <a:solidFill>
            <a:srgbClr val="A3E0FF"/>
          </a:solidFill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朗读指导：这段话要重读，读出挑粮的困难。“可是”话锋一转，读出对战士的敬佩之情。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12" grpId="0" animBg="1"/>
      <p:bldP spid="15" grpId="0" animBg="1"/>
      <p:bldP spid="2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24050" y="2019300"/>
            <a:ext cx="7524750" cy="3238500"/>
          </a:xfrm>
          <a:prstGeom prst="rect">
            <a:avLst/>
          </a:prstGeom>
          <a:solidFill>
            <a:srgbClr val="CC99FF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71826" y="2538413"/>
            <a:ext cx="1832533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山高路陡</a:t>
            </a:r>
            <a:endParaRPr lang="zh-CN" altLang="en-US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27750" y="2551113"/>
            <a:ext cx="1832533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泥泞不堪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14674" y="3714750"/>
            <a:ext cx="1949552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跋山涉水</a:t>
            </a:r>
            <a:r>
              <a:rPr lang="zh-CN" altLang="en-US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72201" y="3679826"/>
            <a:ext cx="1832533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寸步难行</a:t>
            </a:r>
            <a:endParaRPr lang="en-US" altLang="zh-CN" sz="32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814" y="766763"/>
            <a:ext cx="1981199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词语积累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63826" y="2470150"/>
            <a:ext cx="7699375" cy="2062093"/>
          </a:xfrm>
          <a:prstGeom prst="rect">
            <a:avLst/>
          </a:prstGeom>
          <a:solidFill>
            <a:srgbClr val="CDF5DF"/>
          </a:solidFill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朱德同志也跟战士们一块儿去挑粮。他穿着草鞋，戴着斗笠，挑起粮食，跟大家一块儿爬山。白天挑粮爬山，晚上还常常整夜整夜地研究怎样跟敌人打仗。</a:t>
            </a:r>
            <a:endParaRPr lang="zh-CN" altLang="en-US" sz="3200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2908300" y="3476626"/>
            <a:ext cx="3898900" cy="61913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圆角矩形标注 3"/>
          <p:cNvSpPr/>
          <p:nvPr/>
        </p:nvSpPr>
        <p:spPr>
          <a:xfrm>
            <a:off x="1027113" y="2190751"/>
            <a:ext cx="1366838" cy="981075"/>
          </a:xfrm>
          <a:prstGeom prst="wedgeRoundRectCallout">
            <a:avLst>
              <a:gd name="adj1" fmla="val 86064"/>
              <a:gd name="adj2" fmla="val 64423"/>
              <a:gd name="adj3" fmla="val 16667"/>
            </a:avLst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外貌描写</a:t>
            </a:r>
            <a:endParaRPr lang="zh-CN" altLang="en-US" sz="32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531814" y="3908425"/>
            <a:ext cx="1895475" cy="2062093"/>
          </a:xfrm>
          <a:prstGeom prst="rect">
            <a:avLst/>
          </a:prstGeom>
          <a:solidFill>
            <a:srgbClr val="E9F4CE"/>
          </a:solidFill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algn="ctr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说明朱德与战士们一样艰苦朴素。</a:t>
            </a:r>
            <a:endParaRPr lang="zh-CN" altLang="en-US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下箭头 5"/>
          <p:cNvSpPr/>
          <p:nvPr/>
        </p:nvSpPr>
        <p:spPr>
          <a:xfrm>
            <a:off x="1546225" y="3240089"/>
            <a:ext cx="260350" cy="5302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754314" y="3973514"/>
            <a:ext cx="2687638" cy="1111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44888" y="5294315"/>
            <a:ext cx="3070226" cy="1077208"/>
          </a:xfrm>
          <a:prstGeom prst="rect">
            <a:avLst/>
          </a:prstGeom>
          <a:solidFill>
            <a:srgbClr val="E9F4CE"/>
          </a:solidFill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以身作则，和战士们同甘共苦。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H="1">
            <a:off x="5192714" y="4121150"/>
            <a:ext cx="33338" cy="104933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2930525" y="4484689"/>
            <a:ext cx="5332412" cy="15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399464" y="3973513"/>
            <a:ext cx="17494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圆角矩形标注 11"/>
          <p:cNvSpPr/>
          <p:nvPr/>
        </p:nvSpPr>
        <p:spPr>
          <a:xfrm>
            <a:off x="7761289" y="4578351"/>
            <a:ext cx="1992313" cy="981075"/>
          </a:xfrm>
          <a:prstGeom prst="wedgeRoundRectCallout">
            <a:avLst>
              <a:gd name="adj1" fmla="val -55258"/>
              <a:gd name="adj2" fmla="val -66612"/>
              <a:gd name="adj3" fmla="val 16667"/>
            </a:avLst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比战士们更辛苦。</a:t>
            </a:r>
            <a:endParaRPr lang="zh-CN" altLang="en-US" sz="32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8" grpId="0" animBg="1"/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3" name="内容占位符 12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52401" y="898526"/>
            <a:ext cx="4174490" cy="5281295"/>
          </a:xfrm>
          <a:prstGeom prst="rect">
            <a:avLst/>
          </a:prstGeom>
        </p:spPr>
      </p:pic>
      <p:pic>
        <p:nvPicPr>
          <p:cNvPr id="100" name="图片 99"/>
          <p:cNvPicPr/>
          <p:nvPr/>
        </p:nvPicPr>
        <p:blipFill>
          <a:blip r:embed="rId3"/>
          <a:stretch>
            <a:fillRect/>
          </a:stretch>
        </p:blipFill>
        <p:spPr>
          <a:xfrm>
            <a:off x="7619366" y="3072765"/>
            <a:ext cx="2536824" cy="12369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图片 100"/>
          <p:cNvPicPr/>
          <p:nvPr/>
        </p:nvPicPr>
        <p:blipFill>
          <a:blip r:embed="rId4"/>
          <a:stretch>
            <a:fillRect/>
          </a:stretch>
        </p:blipFill>
        <p:spPr>
          <a:xfrm>
            <a:off x="5866764" y="3033396"/>
            <a:ext cx="2132330" cy="13163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图片 101"/>
          <p:cNvPicPr/>
          <p:nvPr/>
        </p:nvPicPr>
        <p:blipFill>
          <a:blip r:embed="rId5"/>
          <a:stretch>
            <a:fillRect/>
          </a:stretch>
        </p:blipFill>
        <p:spPr>
          <a:xfrm>
            <a:off x="6095366" y="3206116"/>
            <a:ext cx="3412490" cy="11569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" name="文本框 102"/>
          <p:cNvSpPr txBox="1"/>
          <p:nvPr/>
        </p:nvSpPr>
        <p:spPr>
          <a:xfrm>
            <a:off x="5180966" y="2291715"/>
            <a:ext cx="5824855" cy="2800757"/>
          </a:xfrm>
          <a:prstGeom prst="rect">
            <a:avLst/>
          </a:prstGeom>
          <a:noFill/>
          <a:ln w="9525">
            <a:noFill/>
          </a:ln>
        </p:spPr>
        <p:txBody>
          <a:bodyPr wrap="square" lIns="91430" tIns="45715" rIns="91430" bIns="45715">
            <a:spAutoFit/>
          </a:bodyPr>
          <a:lstStyle/>
          <a:p>
            <a:pPr indent="266700"/>
            <a:r>
              <a:rPr lang="zh-CN" altLang="en-US" sz="4400"/>
              <a:t>挑着</a:t>
            </a:r>
            <a:r>
              <a:rPr lang="en-US" sz="4400">
                <a:latin typeface="宋体" panose="02010600030101010101" pitchFamily="2" charset="-122"/>
              </a:rPr>
              <a:t>   </a:t>
            </a:r>
            <a:r>
              <a:rPr lang="zh-CN" altLang="en-US" sz="4400"/>
              <a:t>穿着</a:t>
            </a:r>
            <a:r>
              <a:rPr lang="en-US" sz="4400">
                <a:latin typeface="宋体" panose="02010600030101010101" pitchFamily="2" charset="-122"/>
              </a:rPr>
              <a:t>   </a:t>
            </a:r>
            <a:r>
              <a:rPr lang="zh-CN" altLang="en-US" sz="4400"/>
              <a:t>戴着</a:t>
            </a:r>
            <a:endParaRPr lang="en-US" sz="4400">
              <a:latin typeface="宋体" panose="02010600030101010101" pitchFamily="2" charset="-122"/>
            </a:endParaRPr>
          </a:p>
          <a:p>
            <a:pPr indent="266700"/>
            <a:r>
              <a:rPr lang="en-US" sz="4400">
                <a:latin typeface="宋体" panose="02010600030101010101" pitchFamily="2" charset="-122"/>
              </a:rPr>
              <a:t> </a:t>
            </a:r>
            <a:endParaRPr lang="en-US" sz="4400">
              <a:latin typeface="宋体" panose="02010600030101010101" pitchFamily="2" charset="-122"/>
            </a:endParaRPr>
          </a:p>
          <a:p>
            <a:pPr indent="266700"/>
            <a:endParaRPr lang="zh-CN" altLang="en-US" sz="4400"/>
          </a:p>
          <a:p>
            <a:pPr indent="266700"/>
            <a:r>
              <a:rPr lang="zh-CN" altLang="en-US" sz="4400"/>
              <a:t>草鞋</a:t>
            </a:r>
            <a:r>
              <a:rPr lang="en-US" sz="4400">
                <a:latin typeface="宋体" panose="02010600030101010101" pitchFamily="2" charset="-122"/>
              </a:rPr>
              <a:t>   </a:t>
            </a:r>
            <a:r>
              <a:rPr lang="zh-CN" altLang="en-US" sz="4400"/>
              <a:t>斗笠</a:t>
            </a:r>
            <a:r>
              <a:rPr lang="en-US" sz="4400">
                <a:latin typeface="宋体" panose="02010600030101010101" pitchFamily="2" charset="-122"/>
              </a:rPr>
              <a:t>   </a:t>
            </a:r>
            <a:r>
              <a:rPr lang="zh-CN" altLang="en-US" sz="4400"/>
              <a:t>粮食</a:t>
            </a:r>
            <a:endParaRPr lang="zh-CN" altLang="en-US" sz="4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1" y="1193801"/>
            <a:ext cx="10971213" cy="4633913"/>
          </a:xfrm>
        </p:spPr>
        <p:txBody>
          <a:bodyPr/>
          <a:lstStyle/>
          <a:p>
            <a:r>
              <a:rPr lang="zh-CN" altLang="en-US"/>
              <a:t>这些动词跟后面的名词搭配是那么贴切、那么自然！身为红军的指挥官，朱德爷爷跟战士们（</a:t>
            </a:r>
            <a:r>
              <a:rPr lang="en-US" altLang="zh-CN"/>
              <a:t>        </a:t>
            </a:r>
            <a:r>
              <a:rPr lang="zh-CN" altLang="en-US"/>
              <a:t>），而且穿的是和战士们一样的（</a:t>
            </a:r>
            <a:r>
              <a:rPr lang="en-US" altLang="zh-CN"/>
              <a:t>       </a:t>
            </a:r>
            <a:r>
              <a:rPr lang="zh-CN" altLang="en-US"/>
              <a:t>），戴的是和战士们一样的（</a:t>
            </a:r>
            <a:r>
              <a:rPr lang="en-US" altLang="zh-CN"/>
              <a:t>       </a:t>
            </a:r>
            <a:r>
              <a:rPr lang="zh-CN" altLang="en-US"/>
              <a:t>），和战士们一块儿爬山。然而这爬山却是多么的不容易啊！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951" y="1529608"/>
            <a:ext cx="10971530" cy="4418758"/>
          </a:xfrm>
        </p:spPr>
        <p:txBody>
          <a:bodyPr/>
          <a:lstStyle/>
          <a:p>
            <a:r>
              <a:rPr lang="zh-CN" altLang="en-US" sz="3200" dirty="0"/>
              <a:t>当烈日当空时，他穿着草鞋，戴着斗笠，挑起粮食，跟大家一块儿爬山。</a:t>
            </a:r>
            <a:endParaRPr lang="zh-CN" altLang="en-US" sz="3200" dirty="0"/>
          </a:p>
          <a:p>
            <a:r>
              <a:rPr lang="zh-CN" altLang="en-US" sz="3200" dirty="0"/>
              <a:t>当大雨滂沱时，他穿着草鞋，戴着斗笠，挑起粮食，跟大家一块儿爬山。</a:t>
            </a:r>
            <a:endParaRPr lang="zh-CN" altLang="en-US" sz="3200" dirty="0"/>
          </a:p>
          <a:p>
            <a:r>
              <a:rPr lang="zh-CN" altLang="en-US" sz="3200" dirty="0"/>
              <a:t>当寒风刺骨时，他穿着草鞋，戴着斗笠，挑起粮食，跟大家一块儿爬山。</a:t>
            </a:r>
            <a:endParaRPr lang="zh-CN" altLang="en-US" sz="3200" dirty="0"/>
          </a:p>
          <a:p>
            <a:r>
              <a:rPr lang="zh-CN" altLang="en-US" sz="3200" dirty="0"/>
              <a:t>当大雪纷飞时，他穿着草鞋，戴着斗笠，挑起粮食，跟大家一块儿爬山。</a:t>
            </a:r>
            <a:endParaRPr lang="zh-CN" altLang="en-US" sz="3200" dirty="0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sym typeface="+mn-ea"/>
              </a:rPr>
              <a:t>补充资料：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sz="4000"/>
              <a:t>朱德同志不是一名普通的战士，而是这支队伍的军事指挥官。白天，他和战士们一块儿去挑粮，晚上，当战士们都进入了梦乡，他还在昏暗的煤油灯下查看地图、研究战略，经常工作到天明。</a:t>
            </a:r>
            <a:endParaRPr lang="zh-CN" altLang="en-US" sz="4000"/>
          </a:p>
          <a:p>
            <a:pPr marL="0" indent="0">
              <a:buNone/>
            </a:pPr>
            <a:endParaRPr lang="zh-CN" altLang="en-US" b="1"/>
          </a:p>
          <a:p>
            <a:pPr marL="0" indent="0">
              <a:buNone/>
            </a:pPr>
            <a:r>
              <a:rPr lang="zh-CN" altLang="en-US" b="1"/>
              <a:t>朗读：白天挑粮爬山，晚上还常常整夜整夜地研究怎样跟敌人打仗。</a:t>
            </a:r>
            <a:endParaRPr lang="zh-CN" altLang="en-US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68451" y="2586039"/>
            <a:ext cx="7429499" cy="1569650"/>
          </a:xfrm>
          <a:prstGeom prst="rect">
            <a:avLst/>
          </a:prstGeom>
          <a:solidFill>
            <a:srgbClr val="CDF5DF"/>
          </a:solidFill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大家看了心疼，就把他那根扁担藏了起来。不料，朱德同志又找来一根扁担，写上“朱德的扁担”五个字。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24125" y="3087688"/>
            <a:ext cx="2363788" cy="39688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矩形标注 5"/>
          <p:cNvSpPr/>
          <p:nvPr/>
        </p:nvSpPr>
        <p:spPr>
          <a:xfrm>
            <a:off x="1370013" y="1147764"/>
            <a:ext cx="3505200" cy="1192213"/>
          </a:xfrm>
          <a:prstGeom prst="wedgeRectCallout">
            <a:avLst>
              <a:gd name="adj1" fmla="val 24482"/>
              <a:gd name="adj2" fmla="val 73697"/>
            </a:avLst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战士们给朱德藏扁担的原因。</a:t>
            </a:r>
            <a:endParaRPr lang="zh-CN" altLang="en-US" sz="320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8140" y="2287588"/>
            <a:ext cx="2808286" cy="3808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标注 7"/>
          <p:cNvSpPr/>
          <p:nvPr/>
        </p:nvSpPr>
        <p:spPr>
          <a:xfrm>
            <a:off x="5637214" y="1147764"/>
            <a:ext cx="5214938" cy="1192213"/>
          </a:xfrm>
          <a:prstGeom prst="wedgeRectCallout">
            <a:avLst>
              <a:gd name="adj1" fmla="val 28083"/>
              <a:gd name="adj2" fmla="val 51441"/>
            </a:avLst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可以体会到战士们对朱德同志深切的爱戴之情。</a:t>
            </a:r>
            <a:endParaRPr lang="zh-CN" altLang="en-US" sz="320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5103813" y="1528763"/>
            <a:ext cx="381000" cy="2285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30" tIns="45715" rIns="91430" bIns="45715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656014" y="3586163"/>
            <a:ext cx="2057400" cy="5334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2817813" y="4881564"/>
            <a:ext cx="3505200" cy="1192213"/>
          </a:xfrm>
          <a:prstGeom prst="wedgeRectCallout">
            <a:avLst>
              <a:gd name="adj1" fmla="val -2739"/>
              <a:gd name="adj2" fmla="val -57613"/>
            </a:avLst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表明了自己要挑粮的决心。</a:t>
            </a:r>
            <a:endParaRPr lang="zh-CN" altLang="en-US" sz="320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2360613" y="1223963"/>
            <a:ext cx="6983412" cy="4800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3789" y="1109663"/>
            <a:ext cx="1420562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我会认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2771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390" y="804864"/>
            <a:ext cx="962025" cy="952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1081088" y="2509839"/>
            <a:ext cx="1128712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zhū</a:t>
            </a:r>
            <a:endParaRPr lang="zh-CN" altLang="en-US" sz="2800" b="1"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87587" y="2536825"/>
            <a:ext cx="642938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dé</a:t>
            </a:r>
            <a:endParaRPr lang="zh-CN" altLang="en-US" sz="2800" b="1"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51250" y="2593975"/>
            <a:ext cx="936625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biǎn</a:t>
            </a:r>
            <a:endParaRPr lang="zh-CN" altLang="en-US" sz="2800" b="1"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72024" y="2605089"/>
            <a:ext cx="1081089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dàn</a:t>
            </a:r>
            <a:endParaRPr lang="zh-CN" altLang="en-US" sz="2800" b="1"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34076" y="2609850"/>
            <a:ext cx="1219200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zhì</a:t>
            </a:r>
            <a:endParaRPr lang="zh-CN" altLang="en-US" sz="2800" b="1"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84264" y="4216400"/>
            <a:ext cx="1196975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dǒu</a:t>
            </a:r>
            <a:endParaRPr lang="en-US" altLang="zh-CN" sz="2800" b="1">
              <a:solidFill>
                <a:srgbClr val="8AC6CD"/>
              </a:solidFill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09965" y="4224339"/>
            <a:ext cx="1169986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zhēng</a:t>
            </a:r>
            <a:endParaRPr lang="en-US" altLang="zh-CN" sz="2800" b="1">
              <a:solidFill>
                <a:srgbClr val="8AC6CD"/>
              </a:solidFill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821238" y="4224339"/>
            <a:ext cx="1236662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zhàng</a:t>
            </a:r>
            <a:endParaRPr lang="en-US" altLang="zh-CN" sz="2800" b="1">
              <a:solidFill>
                <a:srgbClr val="8AC6CD"/>
              </a:solidFill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165976" y="2679701"/>
            <a:ext cx="958850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wǔ</a:t>
            </a:r>
            <a:endParaRPr lang="en-US" altLang="zh-CN" sz="2800" b="1">
              <a:solidFill>
                <a:srgbClr val="8AC6CD"/>
              </a:solidFill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217739" y="4224339"/>
            <a:ext cx="1292225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solidFill>
                  <a:srgbClr val="3C8C93"/>
                </a:solidFill>
                <a:latin typeface="GB Pinyinok-B" pitchFamily="2" charset="-122"/>
                <a:ea typeface="GB Pinyinok-B" pitchFamily="2" charset="-122"/>
              </a:rPr>
              <a:t>nán</a:t>
            </a:r>
            <a:endParaRPr lang="en-US" altLang="zh-CN" sz="2800" b="1">
              <a:solidFill>
                <a:srgbClr val="3C8C93"/>
              </a:solidFill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0415" y="1928813"/>
            <a:ext cx="10679112" cy="40957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043614" y="4262438"/>
            <a:ext cx="935037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téng</a:t>
            </a:r>
            <a:endParaRPr lang="en-US" altLang="zh-CN" sz="2800" b="1">
              <a:solidFill>
                <a:srgbClr val="8AC6CD"/>
              </a:solidFill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37414" y="4251326"/>
            <a:ext cx="1136649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liào</a:t>
            </a:r>
            <a:endParaRPr lang="en-US" altLang="zh-CN" sz="2800" b="1">
              <a:solidFill>
                <a:srgbClr val="8AC6CD"/>
              </a:solidFill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32785" name="TextBox 18"/>
          <p:cNvSpPr txBox="1"/>
          <p:nvPr/>
        </p:nvSpPr>
        <p:spPr>
          <a:xfrm>
            <a:off x="1211264" y="3363913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朱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86" name="TextBox 19"/>
          <p:cNvSpPr txBox="1"/>
          <p:nvPr/>
        </p:nvSpPr>
        <p:spPr>
          <a:xfrm>
            <a:off x="2327276" y="3344863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德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87" name="TextBox 20"/>
          <p:cNvSpPr txBox="1"/>
          <p:nvPr/>
        </p:nvSpPr>
        <p:spPr>
          <a:xfrm>
            <a:off x="3700464" y="3340100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扁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88" name="TextBox 21"/>
          <p:cNvSpPr txBox="1"/>
          <p:nvPr/>
        </p:nvSpPr>
        <p:spPr>
          <a:xfrm>
            <a:off x="4949825" y="3314700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担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89" name="TextBox 22"/>
          <p:cNvSpPr txBox="1"/>
          <p:nvPr/>
        </p:nvSpPr>
        <p:spPr>
          <a:xfrm>
            <a:off x="6099175" y="3397250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志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90" name="TextBox 23"/>
          <p:cNvSpPr txBox="1"/>
          <p:nvPr/>
        </p:nvSpPr>
        <p:spPr>
          <a:xfrm>
            <a:off x="7261225" y="3373439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伍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91" name="TextBox 24"/>
          <p:cNvSpPr txBox="1"/>
          <p:nvPr/>
        </p:nvSpPr>
        <p:spPr>
          <a:xfrm>
            <a:off x="1227137" y="4824413"/>
            <a:ext cx="595312" cy="58476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陡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92" name="TextBox 25"/>
          <p:cNvSpPr txBox="1"/>
          <p:nvPr/>
        </p:nvSpPr>
        <p:spPr>
          <a:xfrm>
            <a:off x="2227263" y="4824413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3C8C9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难</a:t>
            </a:r>
            <a:endParaRPr lang="zh-CN" altLang="en-US" sz="3200" b="1">
              <a:solidFill>
                <a:srgbClr val="3C8C9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93" name="TextBox 26"/>
          <p:cNvSpPr txBox="1"/>
          <p:nvPr/>
        </p:nvSpPr>
        <p:spPr>
          <a:xfrm>
            <a:off x="3652838" y="4824413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争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94" name="TextBox 27"/>
          <p:cNvSpPr txBox="1"/>
          <p:nvPr/>
        </p:nvSpPr>
        <p:spPr>
          <a:xfrm>
            <a:off x="4972050" y="4824413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仗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95" name="TextBox 28"/>
          <p:cNvSpPr txBox="1"/>
          <p:nvPr/>
        </p:nvSpPr>
        <p:spPr>
          <a:xfrm>
            <a:off x="6205537" y="4856164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疼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96" name="TextBox 29"/>
          <p:cNvSpPr txBox="1"/>
          <p:nvPr/>
        </p:nvSpPr>
        <p:spPr>
          <a:xfrm>
            <a:off x="7356476" y="4851401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料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797" name="TextBox 30"/>
          <p:cNvSpPr txBox="1"/>
          <p:nvPr/>
        </p:nvSpPr>
        <p:spPr>
          <a:xfrm>
            <a:off x="8356600" y="3375026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泽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69290" y="2681289"/>
            <a:ext cx="860425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zé</a:t>
            </a:r>
            <a:endParaRPr lang="en-US" altLang="zh-CN" sz="2800" b="1">
              <a:solidFill>
                <a:srgbClr val="8AC6CD"/>
              </a:solidFill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32799" name="TextBox 32"/>
          <p:cNvSpPr txBox="1"/>
          <p:nvPr/>
        </p:nvSpPr>
        <p:spPr>
          <a:xfrm>
            <a:off x="8531225" y="4868863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敬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389939" y="4222750"/>
            <a:ext cx="1817687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jìng</a:t>
            </a:r>
            <a:endParaRPr lang="en-US" altLang="zh-CN" sz="2800" b="1">
              <a:solidFill>
                <a:srgbClr val="8AC6CD"/>
              </a:solidFill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32801" name="TextBox 34"/>
          <p:cNvSpPr txBox="1"/>
          <p:nvPr/>
        </p:nvSpPr>
        <p:spPr>
          <a:xfrm>
            <a:off x="9525000" y="3351213"/>
            <a:ext cx="596618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敌</a:t>
            </a:r>
            <a:endParaRPr lang="zh-CN" altLang="en-US" sz="3200" b="1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526589" y="2719389"/>
            <a:ext cx="1104900" cy="52321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2800" b="1">
                <a:latin typeface="GB Pinyinok-B" pitchFamily="2" charset="-122"/>
                <a:ea typeface="GB Pinyinok-B" pitchFamily="2" charset="-122"/>
              </a:rPr>
              <a:t>dí</a:t>
            </a:r>
            <a:endParaRPr lang="en-US" altLang="zh-CN" sz="2800" b="1">
              <a:solidFill>
                <a:srgbClr val="8AC6CD"/>
              </a:solidFill>
              <a:latin typeface="GB Pinyinok-B" pitchFamily="2" charset="-122"/>
              <a:ea typeface="GB Pinyinok-B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32" grpId="0"/>
      <p:bldP spid="34" grpId="0"/>
      <p:bldP spid="3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3014" y="1376364"/>
            <a:ext cx="6705600" cy="4724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1072199"/>
            <a:ext cx="10971213" cy="1171575"/>
          </a:xfrm>
        </p:spPr>
        <p:txBody>
          <a:bodyPr/>
          <a:lstStyle/>
          <a:p>
            <a:r>
              <a:rPr lang="zh-CN" altLang="en-US">
                <a:solidFill>
                  <a:srgbClr val="FF0000"/>
                </a:solidFill>
              </a:rPr>
              <a:t>想一想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0" y="2520316"/>
            <a:ext cx="8844281" cy="3433445"/>
          </a:xfrm>
        </p:spPr>
        <p:txBody>
          <a:bodyPr/>
          <a:lstStyle/>
          <a:p>
            <a:r>
              <a:rPr lang="zh-CN" altLang="en-US"/>
              <a:t>我刻上“朱德的扁担”，战士们就___________________，我就_______________。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>
                <a:solidFill>
                  <a:srgbClr val="FF0000"/>
                </a:solidFill>
              </a:rPr>
              <a:t>他觉得他就应该跟战士们一样，</a:t>
            </a:r>
            <a:r>
              <a:rPr lang="zh-CN" altLang="en-US" sz="3600" dirty="0"/>
              <a:t>穿着草鞋，戴着斗笠，挑起粮食，跟大家一块儿爬山。</a:t>
            </a:r>
            <a:endParaRPr lang="zh-CN" altLang="en-US" sz="3600" dirty="0"/>
          </a:p>
          <a:p>
            <a:r>
              <a:rPr lang="zh-CN" altLang="en-US" sz="3600" dirty="0">
                <a:solidFill>
                  <a:srgbClr val="FF0000"/>
                </a:solidFill>
              </a:rPr>
              <a:t>他又找来一根扁担，就是想，</a:t>
            </a:r>
            <a:r>
              <a:rPr lang="zh-CN" altLang="en-US" sz="3600" dirty="0"/>
              <a:t>穿着草鞋，戴着斗笠，挑起粮食，跟大家一块儿爬山。</a:t>
            </a:r>
            <a:endParaRPr lang="zh-CN" altLang="en-US" sz="3600" dirty="0"/>
          </a:p>
          <a:p>
            <a:r>
              <a:rPr lang="zh-CN" altLang="en-US" sz="3600" dirty="0">
                <a:solidFill>
                  <a:srgbClr val="FF0000"/>
                </a:solidFill>
              </a:rPr>
              <a:t>他刻上“朱德的扁担”，就是想，</a:t>
            </a:r>
            <a:r>
              <a:rPr lang="zh-CN" altLang="en-US" sz="3600" dirty="0"/>
              <a:t>穿着草鞋，戴着斗笠，挑起粮食，跟大家一块儿爬山。</a:t>
            </a:r>
            <a:endParaRPr lang="zh-CN" alt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4214" y="2544763"/>
            <a:ext cx="10895911" cy="584765"/>
          </a:xfrm>
          <a:prstGeom prst="rect">
            <a:avLst/>
          </a:prstGeom>
          <a:solidFill>
            <a:srgbClr val="A3E0FF"/>
          </a:solidFill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大家见了，越发敬爱朱德同志，不好意思再藏他的扁担了</a:t>
            </a:r>
            <a:r>
              <a:rPr lang="zh-CN" altLang="en-US" sz="3200" b="1">
                <a:ea typeface="黑体" panose="02010609060101010101" pitchFamily="49" charset="-122"/>
              </a:rPr>
              <a:t>。</a:t>
            </a:r>
            <a:endParaRPr lang="zh-CN" altLang="en-US" sz="3200" b="1"/>
          </a:p>
        </p:txBody>
      </p:sp>
      <p:cxnSp>
        <p:nvCxnSpPr>
          <p:cNvPr id="4" name="直接连接符 3"/>
          <p:cNvCxnSpPr/>
          <p:nvPr/>
        </p:nvCxnSpPr>
        <p:spPr>
          <a:xfrm>
            <a:off x="2970213" y="3078162"/>
            <a:ext cx="3048001" cy="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矩形标注 4"/>
          <p:cNvSpPr/>
          <p:nvPr/>
        </p:nvSpPr>
        <p:spPr>
          <a:xfrm>
            <a:off x="1370013" y="690563"/>
            <a:ext cx="5410200" cy="1447800"/>
          </a:xfrm>
          <a:prstGeom prst="wedgeRectCallout">
            <a:avLst>
              <a:gd name="adj1" fmla="val 10275"/>
              <a:gd name="adj2" fmla="val 70951"/>
            </a:avLst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朱德以身作则，带头挑粮，以及他与战士们同甘共苦的品质鼓舞了大家。</a:t>
            </a:r>
            <a:r>
              <a:rPr lang="zh-CN" altLang="en-US" sz="3200" b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20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56413" y="3052763"/>
            <a:ext cx="3048001" cy="0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矩形标注 7"/>
          <p:cNvSpPr/>
          <p:nvPr/>
        </p:nvSpPr>
        <p:spPr>
          <a:xfrm>
            <a:off x="4494213" y="3738563"/>
            <a:ext cx="7239000" cy="1447800"/>
          </a:xfrm>
          <a:prstGeom prst="wedgeRectCallout">
            <a:avLst>
              <a:gd name="adj1" fmla="val -526"/>
              <a:gd name="adj2" fmla="val -72756"/>
            </a:avLst>
          </a:prstGeom>
          <a:solidFill>
            <a:srgbClr val="E9F4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anchor="ctr"/>
          <a:lstStyle/>
          <a:p>
            <a:pPr eaLnBrk="1" hangingPunct="1">
              <a:defRPr/>
            </a:pPr>
            <a:r>
              <a:rPr lang="zh-CN" altLang="en-US"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“朱德的扁担”意思是这根扁担是朱德专用，战士们看到朱德挑粮的决心，不好意思在藏了。</a:t>
            </a:r>
            <a:endParaRPr lang="zh-CN" altLang="en-US" sz="32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2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1814" y="766763"/>
            <a:ext cx="1981199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课文主题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9014" y="2443163"/>
            <a:ext cx="9863137" cy="2062093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本文写的是为了坚守井冈山根据地，朱德同志和战士们一起挑粮的故事，表现了朱德同志以身作则、和战士们同甘共苦的高尚品质，也表现了战士们对朱德同志的关心和敬爱。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1813" y="766763"/>
            <a:ext cx="2133600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6803" name="AutoShape 4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6804" name="AutoShape 6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6805" name="TextBox 7"/>
          <p:cNvSpPr txBox="1"/>
          <p:nvPr/>
        </p:nvSpPr>
        <p:spPr>
          <a:xfrm>
            <a:off x="1065214" y="2443164"/>
            <a:ext cx="9372600" cy="1384984"/>
          </a:xfrm>
          <a:prstGeom prst="rect">
            <a:avLst/>
          </a:prstGeom>
          <a:solidFill>
            <a:srgbClr val="CDF5DF"/>
          </a:solidFill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    1.把《朱德的扁担》这个故事讲给爸妈听，和爸妈聊一聊朱德同志。（必做）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再搜集一些朱德的故事，和大家分享。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（选做）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680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899900" y="102743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9988" y="766763"/>
            <a:ext cx="1832533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识字方法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3795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89" y="461964"/>
            <a:ext cx="962025" cy="954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695451" y="2597152"/>
            <a:ext cx="957293" cy="1015653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60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朱</a:t>
            </a:r>
            <a:endParaRPr lang="zh-CN" altLang="en-US" sz="6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0902" y="3992564"/>
            <a:ext cx="5540279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巧记：“珠”字没有“王。”</a:t>
            </a:r>
            <a:endParaRPr lang="zh-CN" altLang="en-US" sz="32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线形标注 1 17"/>
          <p:cNvSpPr/>
          <p:nvPr/>
        </p:nvSpPr>
        <p:spPr>
          <a:xfrm>
            <a:off x="8837614" y="1833563"/>
            <a:ext cx="2590800" cy="992187"/>
          </a:xfrm>
          <a:prstGeom prst="borderCallout1">
            <a:avLst>
              <a:gd name="adj1" fmla="val 18750"/>
              <a:gd name="adj2" fmla="val -8333"/>
              <a:gd name="adj3" fmla="val 112500"/>
              <a:gd name="adj4" fmla="val -3833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30" tIns="45715" rIns="91430" bIns="45715"/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朱爷爷正在编筐。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8683" name="Picture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04014" y="3128964"/>
            <a:ext cx="2643187" cy="26431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36614" y="2214563"/>
            <a:ext cx="957293" cy="1015653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60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仗</a:t>
            </a:r>
            <a:endParaRPr lang="zh-CN" altLang="en-US" sz="6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4414" y="4424363"/>
            <a:ext cx="8032948" cy="1754316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    人手拿着东西。本义是“拿着”。</a:t>
            </a:r>
            <a:endParaRPr lang="en-US" altLang="zh-CN" sz="36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后来引申为战争、凭借的“仗”。</a:t>
            </a:r>
            <a:endParaRPr lang="en-US" altLang="zh-CN" sz="36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下箭头 9"/>
          <p:cNvSpPr/>
          <p:nvPr/>
        </p:nvSpPr>
        <p:spPr>
          <a:xfrm rot="-5400000">
            <a:off x="5561013" y="2671762"/>
            <a:ext cx="7620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30" tIns="45715" rIns="91430" bIns="45715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1" name="下箭头 10"/>
          <p:cNvSpPr/>
          <p:nvPr/>
        </p:nvSpPr>
        <p:spPr>
          <a:xfrm rot="-5400000">
            <a:off x="8456613" y="2747963"/>
            <a:ext cx="7620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30" tIns="45715" rIns="91430" bIns="45715"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29705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5413" y="1985963"/>
            <a:ext cx="1930399" cy="195897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6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1614" y="2290763"/>
            <a:ext cx="1531937" cy="1447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8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3414" y="2214563"/>
            <a:ext cx="1598612" cy="1577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1635125" y="3603626"/>
            <a:ext cx="8496301" cy="15875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43" name="AutoShape 2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8501" y="2620964"/>
            <a:ext cx="4304363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巧记：双人十四一心。</a:t>
            </a:r>
            <a:endParaRPr lang="zh-CN" altLang="en-US" sz="32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00713" y="2709863"/>
            <a:ext cx="4813300" cy="58476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组词：品德  美德  道德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52565" y="1339851"/>
            <a:ext cx="957293" cy="1015653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60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德</a:t>
            </a:r>
            <a:endParaRPr lang="zh-CN" altLang="en-US" sz="6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43051" y="4302126"/>
            <a:ext cx="957293" cy="1015653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60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料</a:t>
            </a:r>
            <a:endParaRPr lang="zh-CN" altLang="en-US" sz="6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8500" y="5316539"/>
            <a:ext cx="3482023" cy="584765"/>
          </a:xfrm>
          <a:prstGeom prst="rect">
            <a:avLst/>
          </a:prstGeom>
          <a:noFill/>
          <a:ln w="9525">
            <a:noFill/>
          </a:ln>
        </p:spPr>
        <p:txBody>
          <a:bodyPr wrap="none"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加一加：米</a:t>
            </a:r>
            <a:r>
              <a:rPr lang="en-US" altLang="zh-CN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斗</a:t>
            </a:r>
            <a:r>
              <a:rPr lang="en-US" altLang="zh-CN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32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料</a:t>
            </a:r>
            <a:endParaRPr lang="zh-CN" altLang="en-US" sz="32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13413" y="5364163"/>
            <a:ext cx="5003801" cy="58476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组词：不料  材料  预料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74715" y="823913"/>
            <a:ext cx="1420562" cy="5847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30" tIns="45715" rIns="91430" bIns="45715">
            <a:spAutoFit/>
          </a:bodyPr>
          <a:lstStyle/>
          <a:p>
            <a:pPr eaLnBrk="1" hangingPunct="1">
              <a:defRPr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多音字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867" name="AutoShape 2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/>
          <a:lstStyle/>
          <a:p>
            <a:pPr eaLnBrk="1" hangingPunct="1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9812" y="4500564"/>
            <a:ext cx="1600200" cy="58476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nàn</a:t>
            </a:r>
            <a:endParaRPr lang="zh-CN" altLang="en-US" sz="32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75614" y="4500564"/>
            <a:ext cx="1597025" cy="584765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nán</a:t>
            </a:r>
            <a:endParaRPr lang="zh-CN" altLang="en-US" sz="32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65213" y="4500563"/>
            <a:ext cx="9829800" cy="1077208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   在灾难（    ）面前不要过分难（    ）过，要勇敢去面对。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6871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8099" y="519114"/>
            <a:ext cx="962025" cy="954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72" name="TextBox 13"/>
          <p:cNvSpPr txBox="1"/>
          <p:nvPr/>
        </p:nvSpPr>
        <p:spPr>
          <a:xfrm>
            <a:off x="2284414" y="2214564"/>
            <a:ext cx="569912" cy="830987"/>
          </a:xfrm>
          <a:prstGeom prst="rect">
            <a:avLst/>
          </a:prstGeom>
          <a:noFill/>
          <a:ln w="9525">
            <a:noFill/>
          </a:ln>
        </p:spPr>
        <p:txBody>
          <a:bodyPr lIns="91430" tIns="45715" rIns="91430" bIns="45715">
            <a:spAutoFit/>
          </a:bodyPr>
          <a:lstStyle/>
          <a:p>
            <a:pPr eaLnBrk="1" hangingPunct="1"/>
            <a:r>
              <a:rPr lang="zh-CN" altLang="en-US" sz="4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难</a:t>
            </a:r>
            <a:endParaRPr lang="zh-CN" altLang="en-US" sz="4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35"/>
          <p:cNvGrpSpPr/>
          <p:nvPr/>
        </p:nvGrpSpPr>
        <p:grpSpPr>
          <a:xfrm>
            <a:off x="3275012" y="1681166"/>
            <a:ext cx="2743200" cy="1754326"/>
            <a:chOff x="2240504" y="4813818"/>
            <a:chExt cx="2741087" cy="1753609"/>
          </a:xfrm>
        </p:grpSpPr>
        <p:sp>
          <p:nvSpPr>
            <p:cNvPr id="23" name="左大括号 22"/>
            <p:cNvSpPr/>
            <p:nvPr/>
          </p:nvSpPr>
          <p:spPr>
            <a:xfrm>
              <a:off x="2240504" y="5032803"/>
              <a:ext cx="184008" cy="1440861"/>
            </a:xfrm>
            <a:prstGeom prst="lef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 sz="2800" b="1">
                <a:ea typeface="宋体" panose="02010600030101010101" pitchFamily="2" charset="-122"/>
              </a:endParaRPr>
            </a:p>
          </p:txBody>
        </p:sp>
        <p:sp>
          <p:nvSpPr>
            <p:cNvPr id="36875" name="TextBox 37"/>
            <p:cNvSpPr txBox="1"/>
            <p:nvPr/>
          </p:nvSpPr>
          <p:spPr>
            <a:xfrm>
              <a:off x="2375416" y="4813818"/>
              <a:ext cx="2606175" cy="175360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en-US" altLang="zh-CN" sz="36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nán</a:t>
              </a:r>
              <a:r>
                <a:rPr lang="en-US" altLang="zh-CN" sz="3600" b="1">
                  <a:solidFill>
                    <a:srgbClr val="000000"/>
                  </a:solidFill>
                  <a:latin typeface="GB Pinyinok-B" pitchFamily="2" charset="-122"/>
                  <a:ea typeface="GB Pinyinok-B" pitchFamily="2" charset="-122"/>
                </a:rPr>
                <a:t> </a:t>
              </a:r>
              <a:r>
                <a:rPr lang="zh-CN" altLang="en-US" sz="3600" b="1">
                  <a:latin typeface="黑体" panose="02010609060101010101" pitchFamily="49" charset="-122"/>
                  <a:ea typeface="黑体" panose="02010609060101010101" pitchFamily="49" charset="-122"/>
                </a:rPr>
                <a:t>（难过）</a:t>
              </a:r>
              <a:endParaRPr lang="en-US" altLang="zh-CN" sz="36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</a:pPr>
              <a:r>
                <a:rPr lang="en-US" altLang="zh-CN" sz="36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nàn</a:t>
              </a:r>
              <a:r>
                <a:rPr lang="en-US" altLang="zh-CN" sz="3600" b="1">
                  <a:solidFill>
                    <a:srgbClr val="000000"/>
                  </a:solidFill>
                  <a:latin typeface="GB Pinyinok-B" pitchFamily="2" charset="-122"/>
                  <a:ea typeface="GB Pinyinok-B" pitchFamily="2" charset="-122"/>
                </a:rPr>
                <a:t> </a:t>
              </a:r>
              <a:r>
                <a:rPr lang="zh-CN" altLang="en-US" sz="3600" b="1">
                  <a:latin typeface="黑体" panose="02010609060101010101" pitchFamily="49" charset="-122"/>
                  <a:ea typeface="黑体" panose="02010609060101010101" pitchFamily="49" charset="-122"/>
                </a:rPr>
                <a:t>（灾难）</a:t>
              </a:r>
              <a:endParaRPr lang="zh-CN" altLang="en-US" sz="36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>
                <a:solidFill>
                  <a:srgbClr val="FF0000"/>
                </a:solidFill>
              </a:rPr>
              <a:t>词语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4400"/>
              <a:t>扁担  同志  队伍  敌人  山高路陡  </a:t>
            </a:r>
            <a:endParaRPr lang="zh-CN" altLang="en-US" sz="4400"/>
          </a:p>
          <a:p>
            <a:pPr>
              <a:lnSpc>
                <a:spcPct val="150000"/>
              </a:lnSpc>
            </a:pPr>
            <a:r>
              <a:rPr lang="zh-CN" altLang="en-US" sz="4400"/>
              <a:t>难走  斗争  打仗  心疼  不料  敬爱</a:t>
            </a:r>
            <a:endParaRPr lang="zh-CN" altLang="en-US" sz="4400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PLACING_PICTURE_USER_VIEWPORT" val="{&quot;height&quot;:4071.2503937007873,&quot;width&quot;:3218.124409448819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2885</Words>
  <Application>WPS 演示</Application>
  <PresentationFormat>自定义</PresentationFormat>
  <Paragraphs>393</Paragraphs>
  <Slides>45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45</vt:i4>
      </vt:variant>
    </vt:vector>
  </HeadingPairs>
  <TitlesOfParts>
    <vt:vector size="62" baseType="lpstr">
      <vt:lpstr>Arial</vt:lpstr>
      <vt:lpstr>宋体</vt:lpstr>
      <vt:lpstr>Wingdings</vt:lpstr>
      <vt:lpstr>Calibri</vt:lpstr>
      <vt:lpstr>Calibri</vt:lpstr>
      <vt:lpstr>黑体</vt:lpstr>
      <vt:lpstr>微软雅黑</vt:lpstr>
      <vt:lpstr>GB Pinyinok-B</vt:lpstr>
      <vt:lpstr>楷体</vt:lpstr>
      <vt:lpstr>Arial Unicode MS</vt:lpstr>
      <vt:lpstr>华文新魏</vt:lpstr>
      <vt:lpstr>华文楷体</vt:lpstr>
      <vt:lpstr>汉语拼音</vt:lpstr>
      <vt:lpstr>RomanS</vt:lpstr>
      <vt:lpstr>Arial</vt:lpstr>
      <vt:lpstr>第一PPT模板网-WWW.1PPT.COM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词语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完成填空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第二课时</vt:lpstr>
      <vt:lpstr>认读词语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补充资料：</vt:lpstr>
      <vt:lpstr>PowerPoint 演示文稿</vt:lpstr>
      <vt:lpstr>PowerPoint 演示文稿</vt:lpstr>
      <vt:lpstr>PowerPoint 演示文稿</vt:lpstr>
      <vt:lpstr>想一想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2022-11-24T09:56:00Z</cp:lastPrinted>
  <dcterms:created xsi:type="dcterms:W3CDTF">2022-11-24T09:56:00Z</dcterms:created>
  <dcterms:modified xsi:type="dcterms:W3CDTF">2023-10-21T06:41:48Z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9DF68AEA716F4C218BEB5C656837BAB3_12</vt:lpwstr>
  </property>
  <property fmtid="{D5CDD505-2E9C-101B-9397-08002B2CF9AE}" pid="3" name="KSOProductBuildVer">
    <vt:lpwstr>2052-12.1.0.15712</vt:lpwstr>
  </property>
</Properties>
</file>