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notesMasters/notesMaster1.xml" ContentType="application/vnd.openxmlformats-officedocument.presentationml.notesMaster+xml"/>
  <Override PartName="/ppt/notesSlides/notesSlide1.xml" ContentType="application/vnd.openxmlformats-officedocument.presentationml.notesSlide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4" Type="http://schemas.openxmlformats.org/package/2006/relationships/metadata/thumbnail" Target="docProps/thumbnail.jpeg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5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0"/>
  </p:notesMasterIdLst>
  <p:sldIdLst>
    <p:sldId id="315" r:id="rId3"/>
    <p:sldId id="259" r:id="rId4"/>
    <p:sldId id="316" r:id="rId5"/>
    <p:sldId id="320" r:id="rId6"/>
    <p:sldId id="261" r:id="rId7"/>
    <p:sldId id="327" r:id="rId8"/>
    <p:sldId id="303" r:id="rId9"/>
    <p:sldId id="323" r:id="rId11"/>
    <p:sldId id="325" r:id="rId12"/>
    <p:sldId id="324" r:id="rId13"/>
    <p:sldId id="329" r:id="rId14"/>
    <p:sldId id="286" r:id="rId15"/>
  </p:sldIdLst>
  <p:sldSz cx="9144000" cy="6858000" type="screen4x3"/>
  <p:notesSz cx="6858000" cy="9144000"/>
  <p:custDataLst>
    <p:tags r:id="rId19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howGuides="1">
      <p:cViewPr varScale="1">
        <p:scale>
          <a:sx n="109" d="100"/>
          <a:sy n="109" d="100"/>
        </p:scale>
        <p:origin x="-1674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" Type="http://schemas.openxmlformats.org/officeDocument/2006/relationships/theme" Target="theme/theme1.xml"/><Relationship Id="rId19" Type="http://schemas.openxmlformats.org/officeDocument/2006/relationships/tags" Target="tags/tag1.xml"/><Relationship Id="rId18" Type="http://schemas.openxmlformats.org/officeDocument/2006/relationships/tableStyles" Target="tableStyles.xml"/><Relationship Id="rId17" Type="http://schemas.openxmlformats.org/officeDocument/2006/relationships/viewProps" Target="viewProps.xml"/><Relationship Id="rId16" Type="http://schemas.openxmlformats.org/officeDocument/2006/relationships/presProps" Target="presProps.xml"/><Relationship Id="rId15" Type="http://schemas.openxmlformats.org/officeDocument/2006/relationships/slide" Target="slides/slide12.xml"/><Relationship Id="rId14" Type="http://schemas.openxmlformats.org/officeDocument/2006/relationships/slide" Target="slides/slide11.xml"/><Relationship Id="rId13" Type="http://schemas.openxmlformats.org/officeDocument/2006/relationships/slide" Target="slides/slide10.xml"/><Relationship Id="rId12" Type="http://schemas.openxmlformats.org/officeDocument/2006/relationships/slide" Target="slides/slide9.xml"/><Relationship Id="rId11" Type="http://schemas.openxmlformats.org/officeDocument/2006/relationships/slide" Target="slides/slide8.xml"/><Relationship Id="rId1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C329E1D-003D-40FE-A868-5B35807100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5B92EB8-09D1-451C-B008-F212E243D72E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notesMaster" Target="../notesMasters/notesMaster1.xml"/><Relationship Id="rId1" Type="http://schemas.openxmlformats.org/officeDocument/2006/relationships/slide" Target="../slides/slide7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5B92EB8-09D1-451C-B008-F212E243D72E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5" Type="http://schemas.openxmlformats.org/officeDocument/2006/relationships/theme" Target="../theme/theme1.xml"/><Relationship Id="rId14" Type="http://schemas.openxmlformats.org/officeDocument/2006/relationships/image" Target="file:///D:\qq&#25991;&#20214;\712321467\Image\C2C\Image2\%7b75232B38-A165-1FB7-499C-2E1C792CACB5%7d.png" TargetMode="External"/><Relationship Id="rId13" Type="http://schemas.openxmlformats.org/officeDocument/2006/relationships/image" Target="../media/image2.png"/><Relationship Id="rId12" Type="http://schemas.openxmlformats.org/officeDocument/2006/relationships/image" Target="../media/image1.png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EF0CF4E-052F-4330-B5AB-BDF90B12424A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D6BAB31-9A1F-40CA-AE18-E2F198A2D606}" type="slidenum">
              <a:rPr lang="zh-CN" altLang="en-US" smtClean="0"/>
            </a:fld>
            <a:endParaRPr lang="zh-CN" altLang="en-US"/>
          </a:p>
        </p:txBody>
      </p:sp>
      <p:pic>
        <p:nvPicPr>
          <p:cNvPr id="8" name="图片 7"/>
          <p:cNvPicPr>
            <a:picLocks noChangeAspect="1"/>
          </p:cNvPicPr>
          <p:nvPr userDrawn="1"/>
        </p:nvPicPr>
        <p:blipFill rotWithShape="1">
          <a:blip r:embed="rId12" cstate="email"/>
          <a:srcRect/>
          <a:stretch>
            <a:fillRect/>
          </a:stretch>
        </p:blipFill>
        <p:spPr>
          <a:xfrm>
            <a:off x="0" y="-2"/>
            <a:ext cx="9144000" cy="6858001"/>
          </a:xfrm>
          <a:prstGeom prst="rect">
            <a:avLst/>
          </a:prstGeom>
        </p:spPr>
      </p:pic>
      <p:pic>
        <p:nvPicPr>
          <p:cNvPr id="9" name="图片 1073743875" descr="学科网 zxxk.com"/>
          <p:cNvPicPr>
            <a:picLocks noChangeAspect="1"/>
          </p:cNvPicPr>
          <p:nvPr/>
        </p:nvPicPr>
        <p:blipFill>
          <a:blip r:embed="rId13" r:link="rId14"/>
          <a:stretch>
            <a:fillRect/>
          </a:stretch>
        </p:blipFill>
        <p:spPr>
          <a:xfrm>
            <a:off x="838200" y="365125"/>
            <a:ext cx="9525" cy="9525"/>
          </a:xfrm>
          <a:prstGeom prst="rect">
            <a:avLst/>
          </a:prstGeom>
          <a:noFill/>
          <a:ln>
            <a:noFill/>
            <a:miter lim="800000"/>
            <a:headEnd/>
            <a:tailEnd/>
          </a:ln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21.png"/></Relationships>
</file>

<file path=ppt/slides/_rels/slide1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3.jpeg"/><Relationship Id="rId2" Type="http://schemas.openxmlformats.org/officeDocument/2006/relationships/image" Target="../media/image22.png"/><Relationship Id="rId1" Type="http://schemas.openxmlformats.org/officeDocument/2006/relationships/image" Target="../media/image21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25.png"/><Relationship Id="rId1" Type="http://schemas.openxmlformats.org/officeDocument/2006/relationships/image" Target="../media/image24.jpeg"/></Relationships>
</file>

<file path=ppt/slides/_rels/slide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6.png"/><Relationship Id="rId2" Type="http://schemas.openxmlformats.org/officeDocument/2006/relationships/image" Target="../media/image5.png"/><Relationship Id="rId1" Type="http://schemas.openxmlformats.org/officeDocument/2006/relationships/image" Target="../media/image4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8.png"/><Relationship Id="rId1" Type="http://schemas.openxmlformats.org/officeDocument/2006/relationships/image" Target="../media/image7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2.xml"/><Relationship Id="rId1" Type="http://schemas.openxmlformats.org/officeDocument/2006/relationships/image" Target="../media/image9.png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image" Target="../media/image10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4.png"/><Relationship Id="rId1" Type="http://schemas.openxmlformats.org/officeDocument/2006/relationships/image" Target="../media/image13.jpeg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notesSlide" Target="../notesSlides/notesSlide1.xml"/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6.jpeg"/><Relationship Id="rId1" Type="http://schemas.openxmlformats.org/officeDocument/2006/relationships/image" Target="../media/image15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image" Target="../media/image17.jpeg"/><Relationship Id="rId1" Type="http://schemas.openxmlformats.org/officeDocument/2006/relationships/image" Target="../media/image15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image" Target="../media/image20.png"/><Relationship Id="rId2" Type="http://schemas.openxmlformats.org/officeDocument/2006/relationships/image" Target="../media/image19.png"/><Relationship Id="rId1" Type="http://schemas.openxmlformats.org/officeDocument/2006/relationships/image" Target="../media/image18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-14686" y="1096824"/>
            <a:ext cx="9158686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altLang="zh-CN" sz="4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17</a:t>
            </a:r>
            <a:r>
              <a:rPr lang="zh-CN" altLang="en-US" sz="4800" b="1" dirty="0" smtClean="0">
                <a:solidFill>
                  <a:srgbClr val="FF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、难忘的泼水节  </a:t>
            </a:r>
            <a:endParaRPr lang="zh-CN" altLang="en-US" sz="4800" b="1" dirty="0">
              <a:solidFill>
                <a:srgbClr val="FF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1"/>
          <a:stretch>
            <a:fillRect/>
          </a:stretch>
        </p:blipFill>
        <p:spPr bwMode="auto">
          <a:xfrm>
            <a:off x="2656898" y="1988840"/>
            <a:ext cx="3672572" cy="367257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87624" y="1700808"/>
            <a:ext cx="6768752" cy="4075668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>
                <a:alpha val="22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en-US" altLang="zh-CN" sz="2200" b="1" dirty="0" smtClean="0">
                <a:solidFill>
                  <a:srgbClr val="FF0000"/>
                </a:solidFill>
                <a:latin typeface="+mn-ea"/>
              </a:rPr>
              <a:t>    1.</a:t>
            </a: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朗读课文。用下面的词语，说说周总理是怎样和傣族人民一起过泼水节的。</a:t>
            </a:r>
            <a:endParaRPr lang="zh-CN" altLang="en-US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    象脚鼓     凤凰花    银碗    柏树枝  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200" dirty="0" smtClean="0">
                <a:latin typeface="+mn-ea"/>
              </a:rPr>
              <a:t>    周总理身穿傣族服装，笑容满面地来到人群中。他用象脚鼓敲着欢乐的鼓点，踩着凤凰花铺成的“地毯”。周总理一手端着盛满清水的银碗，一手拿着柏树枝蘸了水，向人们泼洒，为人们祝福。傣族人民也祝愿他健康长寿。</a:t>
            </a:r>
            <a:endParaRPr lang="zh-CN" altLang="en-US" sz="2200" dirty="0" smtClean="0">
              <a:latin typeface="+mn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29881" y="872784"/>
            <a:ext cx="2125895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187624" y="1700808"/>
            <a:ext cx="6768752" cy="1631216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3">
                <a:alpha val="22000"/>
              </a:schemeClr>
            </a:solidFill>
          </a:ln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en-US" altLang="zh-CN" sz="2200" b="1" dirty="0" smtClean="0">
                <a:solidFill>
                  <a:srgbClr val="FF0000"/>
                </a:solidFill>
                <a:latin typeface="+mn-ea"/>
              </a:rPr>
              <a:t>    2.</a:t>
            </a: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看看插图，从课文中找出描写周总理样子的句子读一读。</a:t>
            </a:r>
            <a:endParaRPr lang="zh-CN" altLang="en-US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zh-CN" altLang="en-US" sz="2200" dirty="0" smtClean="0">
                <a:latin typeface="+mn-ea"/>
              </a:rPr>
              <a:t>    周总理身穿对襟白褂，咖啡色长裤，头上包着一条水红色头巾，笑容满面地来到人群中。</a:t>
            </a:r>
            <a:endParaRPr lang="zh-CN" altLang="en-US" sz="2200" dirty="0" smtClean="0">
              <a:latin typeface="+mn-ea"/>
            </a:endParaRPr>
          </a:p>
        </p:txBody>
      </p:sp>
      <p:pic>
        <p:nvPicPr>
          <p:cNvPr id="6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29881" y="872784"/>
            <a:ext cx="2125895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图片 6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932040" y="3933056"/>
            <a:ext cx="2502679" cy="1839591"/>
          </a:xfrm>
          <a:prstGeom prst="rect">
            <a:avLst/>
          </a:prstGeom>
        </p:spPr>
      </p:pic>
      <p:pic>
        <p:nvPicPr>
          <p:cNvPr id="8" name="图片 1"/>
          <p:cNvPicPr>
            <a:picLocks noChangeAspect="1"/>
          </p:cNvPicPr>
          <p:nvPr/>
        </p:nvPicPr>
        <p:blipFill>
          <a:blip r:embed="rId3" cstate="email"/>
          <a:srcRect l="-4333" t="-680"/>
          <a:stretch>
            <a:fillRect/>
          </a:stretch>
        </p:blipFill>
        <p:spPr>
          <a:xfrm>
            <a:off x="1691680" y="3645024"/>
            <a:ext cx="2012578" cy="2770537"/>
          </a:xfrm>
          <a:prstGeom prst="ellipse">
            <a:avLst/>
          </a:prstGeom>
          <a:noFill/>
          <a:ln w="9525"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>
                                            <p:bg/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0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971600" y="1412776"/>
            <a:ext cx="7200800" cy="12464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400" b="1" smtClean="0">
                <a:solidFill>
                  <a:srgbClr val="FF0000"/>
                </a:solidFill>
                <a:latin typeface="+mn-ea"/>
              </a:rPr>
              <a:t>找一找，读一读</a:t>
            </a:r>
            <a:endParaRPr lang="en-US" altLang="zh-CN" sz="2400" b="1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ts val="3000"/>
              </a:lnSpc>
            </a:pPr>
            <a:r>
              <a:rPr lang="zh-CN" altLang="en-US" sz="2400" b="1" smtClean="0">
                <a:latin typeface="+mn-ea"/>
              </a:rPr>
              <a:t>    少数民族都有自己的传统节日，汉族也有，请说一说你最喜欢的传统节日，并说明理由。</a:t>
            </a:r>
            <a:endParaRPr lang="en-US" altLang="zh-CN" sz="2400" b="1" smtClean="0">
              <a:latin typeface="+mn-ea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755576" y="879103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课外拓展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7" name="矩形 6"/>
          <p:cNvSpPr/>
          <p:nvPr/>
        </p:nvSpPr>
        <p:spPr>
          <a:xfrm>
            <a:off x="1547664" y="3212976"/>
            <a:ext cx="3096344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zh-CN" altLang="en-US" sz="2400" smtClean="0">
                <a:solidFill>
                  <a:srgbClr val="FF0000"/>
                </a:solidFill>
              </a:rPr>
              <a:t>    示例：</a:t>
            </a:r>
            <a:r>
              <a:rPr lang="zh-CN" altLang="en-US" sz="2400" smtClean="0"/>
              <a:t>中秋节：可以和家人团聚，赏月。</a:t>
            </a:r>
            <a:endParaRPr lang="zh-CN" altLang="en-US" sz="2400"/>
          </a:p>
        </p:txBody>
      </p:sp>
      <p:sp>
        <p:nvSpPr>
          <p:cNvPr id="11266" name="AutoShape 2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/>
          <a:lstStyle/>
          <a:p>
            <a:endParaRPr lang="zh-CN" altLang="en-US"/>
          </a:p>
        </p:txBody>
      </p:sp>
      <p:pic>
        <p:nvPicPr>
          <p:cNvPr id="11268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4716016" y="2708920"/>
            <a:ext cx="3023876" cy="3005733"/>
          </a:xfrm>
          <a:prstGeom prst="rect">
            <a:avLst/>
          </a:prstGeom>
          <a:noFill/>
        </p:spPr>
      </p:pic>
      <p:pic>
        <p:nvPicPr>
          <p:cNvPr id="11269" name="New picture"/>
          <p:cNvPicPr/>
          <p:nvPr/>
        </p:nvPicPr>
        <p:blipFill>
          <a:blip r:embed="rId2"/>
          <a:stretch>
            <a:fillRect/>
          </a:stretch>
        </p:blipFill>
        <p:spPr>
          <a:xfrm>
            <a:off x="11087100" y="10579100"/>
            <a:ext cx="304800" cy="228600"/>
          </a:xfrm>
          <a:prstGeom prst="cube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2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126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build="allAtOnce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179512" y="836712"/>
            <a:ext cx="2191888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251520" y="3212976"/>
            <a:ext cx="216195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83568" y="3933056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827584" y="1556792"/>
            <a:ext cx="7128792" cy="1631216"/>
          </a:xfrm>
          <a:prstGeom prst="rect">
            <a:avLst/>
          </a:prstGeom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b="1" smtClean="0">
                <a:latin typeface="+mn-ea"/>
              </a:rPr>
              <a:t>    泼水节   </a:t>
            </a:r>
            <a:r>
              <a:rPr lang="zh-CN" altLang="en-US" smtClean="0">
                <a:latin typeface="+mn-ea"/>
              </a:rPr>
              <a:t>傣族最隆重的节日，也是云南少数民族中影响面最大、参加人数最多的节日。泼水节是傣族的新年，多在公历的四月中旬举行，一般持续三四天。期间，人们用纯净的清水相互泼洒，表示祝福，希望用圣洁的水冲走疾病和灾难。</a:t>
            </a:r>
            <a:endParaRPr lang="zh-CN" altLang="en-US" smtClean="0">
              <a:latin typeface="+mn-ea"/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827584" y="4509120"/>
            <a:ext cx="7456537" cy="141139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467544" y="836712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11560" y="1412776"/>
            <a:ext cx="7690470" cy="15394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39552" y="2852936"/>
            <a:ext cx="7846610" cy="30243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539552" y="908720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83568" y="1484784"/>
            <a:ext cx="7533341" cy="45658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11560" y="1412776"/>
            <a:ext cx="8028384" cy="16138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" name="TextBox 14"/>
          <p:cNvSpPr txBox="1"/>
          <p:nvPr/>
        </p:nvSpPr>
        <p:spPr>
          <a:xfrm>
            <a:off x="539552" y="908720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会写的字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683568" y="2996952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会认的字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683568" y="3501008"/>
            <a:ext cx="7982602" cy="12961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4" name="Picture 4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611560" y="4797152"/>
            <a:ext cx="8161563" cy="15121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6012160" y="4797152"/>
            <a:ext cx="2377827" cy="1781356"/>
          </a:xfrm>
          <a:prstGeom prst="rect">
            <a:avLst/>
          </a:prstGeom>
          <a:noFill/>
        </p:spPr>
      </p:pic>
      <p:sp>
        <p:nvSpPr>
          <p:cNvPr id="10" name="TextBox 9"/>
          <p:cNvSpPr txBox="1"/>
          <p:nvPr/>
        </p:nvSpPr>
        <p:spPr>
          <a:xfrm>
            <a:off x="683568" y="3356992"/>
            <a:ext cx="7920880" cy="1938992"/>
          </a:xfrm>
          <a:prstGeom prst="rect">
            <a:avLst/>
          </a:prstGeom>
          <a:noFill/>
          <a:ln>
            <a:solidFill>
              <a:schemeClr val="bg1"/>
            </a:solidFill>
          </a:ln>
          <a:effectLst/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just">
              <a:lnSpc>
                <a:spcPts val="3600"/>
              </a:lnSpc>
            </a:pPr>
            <a:endParaRPr lang="en-US" altLang="zh-CN" sz="2200" b="1" smtClean="0">
              <a:latin typeface="宋体" panose="02010600030101010101" pitchFamily="2" charset="-122"/>
              <a:ea typeface="宋体" panose="02010600030101010101" pitchFamily="2" charset="-122"/>
            </a:endParaRPr>
          </a:p>
          <a:p>
            <a:pPr algn="just">
              <a:lnSpc>
                <a:spcPts val="3600"/>
              </a:lnSpc>
            </a:pPr>
            <a:r>
              <a:rPr lang="zh-CN" altLang="en-US" sz="2200" b="1" smtClean="0">
                <a:latin typeface="宋体" panose="02010600030101010101" pitchFamily="2" charset="-122"/>
                <a:ea typeface="宋体" panose="02010600030101010101" pitchFamily="2" charset="-122"/>
              </a:rPr>
              <a:t>     </a:t>
            </a:r>
            <a:r>
              <a:rPr lang="en-US" altLang="zh-CN" sz="2200" b="1" err="1" smtClean="0">
                <a:latin typeface="宋体" panose="02010600030101010101" pitchFamily="2" charset="-122"/>
                <a:ea typeface="宋体" panose="02010600030101010101" pitchFamily="2" charset="-122"/>
              </a:rPr>
              <a:t>pū</a:t>
            </a:r>
            <a:r>
              <a:rPr lang="zh-CN" altLang="en-US" sz="2200" b="1" smtClean="0">
                <a:latin typeface="宋体" panose="02010600030101010101" pitchFamily="2" charset="-122"/>
                <a:ea typeface="宋体" panose="02010600030101010101" pitchFamily="2" charset="-122"/>
              </a:rPr>
              <a:t>（铺满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）           </a:t>
            </a:r>
            <a:r>
              <a:rPr lang="en-US" altLang="zh-CN" sz="2200" b="1" err="1" smtClean="0">
                <a:latin typeface="+mn-ea"/>
                <a:cs typeface="Arial Unicode MS" pitchFamily="34" charset="-122"/>
              </a:rPr>
              <a:t>shèng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（盛开）                         </a:t>
            </a:r>
            <a:r>
              <a:rPr lang="en-US" altLang="zh-CN" sz="2200" b="1" smtClean="0">
                <a:latin typeface="+mn-ea"/>
                <a:cs typeface="Arial Unicode MS" pitchFamily="34" charset="-122"/>
              </a:rPr>
              <a:t> </a:t>
            </a:r>
            <a:endParaRPr lang="en-US" altLang="zh-CN" sz="2200" b="1" smtClean="0">
              <a:latin typeface="+mn-ea"/>
              <a:cs typeface="Arial Unicode MS" pitchFamily="34" charset="-122"/>
            </a:endParaRPr>
          </a:p>
          <a:p>
            <a:pPr algn="just">
              <a:lnSpc>
                <a:spcPts val="3600"/>
              </a:lnSpc>
            </a:pPr>
            <a:r>
              <a:rPr lang="zh-CN" altLang="en-US" sz="2200" b="1" smtClean="0">
                <a:latin typeface="+mn-ea"/>
                <a:cs typeface="Arial Unicode MS" pitchFamily="34" charset="-122"/>
              </a:rPr>
              <a:t> 铺                   盛                           </a:t>
            </a:r>
            <a:r>
              <a:rPr lang="en-US" altLang="zh-CN" sz="2200" b="1" smtClean="0">
                <a:latin typeface="+mn-ea"/>
                <a:cs typeface="Arial Unicode MS" pitchFamily="34" charset="-122"/>
              </a:rPr>
              <a:t>         </a:t>
            </a:r>
            <a:endParaRPr lang="en-US" altLang="zh-CN" sz="2200" b="1" smtClean="0">
              <a:latin typeface="+mn-ea"/>
              <a:cs typeface="Arial Unicode MS" pitchFamily="34" charset="-122"/>
            </a:endParaRPr>
          </a:p>
          <a:p>
            <a:pPr algn="just">
              <a:lnSpc>
                <a:spcPts val="3600"/>
              </a:lnSpc>
            </a:pPr>
            <a:r>
              <a:rPr lang="en-US" altLang="zh-CN" sz="2200" b="1" smtClean="0">
                <a:latin typeface="+mn-ea"/>
                <a:cs typeface="Arial Unicode MS" pitchFamily="34" charset="-122"/>
              </a:rPr>
              <a:t>     pù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（店铺）</a:t>
            </a:r>
            <a:r>
              <a:rPr lang="en-US" altLang="zh-CN" sz="2200" b="1" smtClean="0">
                <a:latin typeface="+mn-ea"/>
                <a:cs typeface="Arial Unicode MS" pitchFamily="34" charset="-122"/>
              </a:rPr>
              <a:t>           chéng</a:t>
            </a:r>
            <a:r>
              <a:rPr lang="zh-CN" altLang="en-US" sz="2200" b="1" smtClean="0">
                <a:latin typeface="+mn-ea"/>
                <a:cs typeface="Arial Unicode MS" pitchFamily="34" charset="-122"/>
              </a:rPr>
              <a:t>（盛满）       </a:t>
            </a:r>
            <a:endParaRPr lang="zh-CN" altLang="en-US" sz="2200" b="1" smtClean="0">
              <a:latin typeface="+mn-ea"/>
              <a:cs typeface="Arial Unicode MS" pitchFamily="34" charset="-122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67544" y="3068960"/>
            <a:ext cx="144016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重点字词</a:t>
            </a:r>
            <a:endParaRPr lang="zh-CN" altLang="en-US" sz="2400" b="1" smtClean="0">
              <a:solidFill>
                <a:srgbClr val="FF0000"/>
              </a:solidFill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611560" y="3501008"/>
            <a:ext cx="1035861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zh-CN" altLang="en-US" sz="2200" b="1" smtClean="0"/>
              <a:t>多音字</a:t>
            </a:r>
            <a:endParaRPr lang="zh-CN" altLang="en-US" sz="2200" b="1"/>
          </a:p>
        </p:txBody>
      </p:sp>
      <p:sp>
        <p:nvSpPr>
          <p:cNvPr id="13" name="左大括号 12"/>
          <p:cNvSpPr/>
          <p:nvPr/>
        </p:nvSpPr>
        <p:spPr>
          <a:xfrm>
            <a:off x="1259632" y="4149080"/>
            <a:ext cx="216024" cy="864096"/>
          </a:xfrm>
          <a:prstGeom prst="leftBrace">
            <a:avLst/>
          </a:prstGeom>
          <a:noFill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左大括号 13"/>
          <p:cNvSpPr/>
          <p:nvPr/>
        </p:nvSpPr>
        <p:spPr>
          <a:xfrm>
            <a:off x="4283968" y="4149080"/>
            <a:ext cx="216024" cy="864096"/>
          </a:xfrm>
          <a:prstGeom prst="leftBrace">
            <a:avLst/>
          </a:prstGeom>
          <a:noFill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TextBox 14"/>
          <p:cNvSpPr txBox="1"/>
          <p:nvPr/>
        </p:nvSpPr>
        <p:spPr>
          <a:xfrm>
            <a:off x="539552" y="908720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smtClean="0">
                <a:solidFill>
                  <a:srgbClr val="FF0000"/>
                </a:solidFill>
              </a:rPr>
              <a:t>会认的字</a:t>
            </a:r>
            <a:endParaRPr lang="zh-CN" altLang="en-US" sz="2400" b="1">
              <a:solidFill>
                <a:srgbClr val="FF000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467544" y="1412776"/>
            <a:ext cx="7725494" cy="15674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71800" y="692696"/>
            <a:ext cx="2400000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827584" y="1412776"/>
            <a:ext cx="158417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语段分析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043608" y="2060848"/>
            <a:ext cx="6984776" cy="332033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ts val="3200"/>
              </a:lnSpc>
            </a:pPr>
            <a:r>
              <a:rPr lang="zh-CN" altLang="en-US" sz="2200" b="1" dirty="0" smtClean="0">
                <a:latin typeface="+mn-ea"/>
              </a:rPr>
              <a:t>     一条条龙船驶过江面，串串花炮升上天空。人们欢呼着：</a:t>
            </a:r>
            <a:r>
              <a:rPr lang="en-US" altLang="zh-CN" sz="2200" b="1" dirty="0" smtClean="0">
                <a:latin typeface="+mn-ea"/>
              </a:rPr>
              <a:t>“</a:t>
            </a:r>
            <a:r>
              <a:rPr lang="zh-CN" altLang="en-US" sz="2200" b="1" dirty="0" smtClean="0">
                <a:latin typeface="+mn-ea"/>
              </a:rPr>
              <a:t>周总理来了</a:t>
            </a:r>
            <a:r>
              <a:rPr lang="en-US" altLang="zh-CN" sz="2200" b="1" dirty="0" smtClean="0">
                <a:latin typeface="+mn-ea"/>
              </a:rPr>
              <a:t>!”</a:t>
            </a:r>
            <a:endParaRPr lang="en-US" altLang="zh-CN" sz="2200" b="1" dirty="0" smtClean="0">
              <a:latin typeface="+mn-ea"/>
            </a:endParaRPr>
          </a:p>
          <a:p>
            <a:pPr>
              <a:lnSpc>
                <a:spcPts val="3200"/>
              </a:lnSpc>
            </a:pPr>
            <a:r>
              <a:rPr lang="en-US" altLang="zh-CN" sz="2200" b="1" dirty="0" smtClean="0">
                <a:latin typeface="+mn-ea"/>
              </a:rPr>
              <a:t>    </a:t>
            </a:r>
            <a:r>
              <a:rPr lang="en-US" altLang="zh-CN" sz="2200" b="1" dirty="0" smtClean="0">
                <a:solidFill>
                  <a:srgbClr val="FF0000"/>
                </a:solidFill>
                <a:latin typeface="+mn-ea"/>
              </a:rPr>
              <a:t>“</a:t>
            </a: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一条条”说明江面上有很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ts val="32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多龙船驶过，“一串串”说明有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ts val="32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很多花炮齐放，场面热闹非凡。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ts val="32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“欢呼”表达了人们盼望见到周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ts val="32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总理的激动心情，突出了傣族人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  <a:p>
            <a:pPr>
              <a:lnSpc>
                <a:spcPts val="3200"/>
              </a:lnSpc>
            </a:pPr>
            <a:r>
              <a:rPr lang="zh-CN" altLang="en-US" sz="2200" b="1" dirty="0" smtClean="0">
                <a:solidFill>
                  <a:srgbClr val="FF0000"/>
                </a:solidFill>
                <a:latin typeface="+mn-ea"/>
              </a:rPr>
              <a:t>民对周总理的爱戴。</a:t>
            </a:r>
            <a:endParaRPr lang="en-US" altLang="zh-CN" sz="2200" b="1" dirty="0" smtClean="0">
              <a:solidFill>
                <a:srgbClr val="FF0000"/>
              </a:solidFill>
              <a:latin typeface="+mn-ea"/>
            </a:endParaRPr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508104" y="2924944"/>
            <a:ext cx="2168327" cy="2140319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1259632" y="2348880"/>
            <a:ext cx="4032448" cy="3323987"/>
          </a:xfrm>
          <a:prstGeom prst="rect">
            <a:avLst/>
          </a:prstGeom>
          <a:solidFill>
            <a:schemeClr val="accent3">
              <a:lumMod val="40000"/>
              <a:lumOff val="60000"/>
            </a:schemeClr>
          </a:solidFill>
          <a:ln>
            <a:noFill/>
          </a:ln>
          <a:scene3d>
            <a:camera prst="orthographicFront">
              <a:rot lat="0" lon="0" rev="0"/>
            </a:camera>
            <a:lightRig rig="threePt" dir="t"/>
          </a:scene3d>
          <a:sp3d>
            <a:bevelT prst="convex"/>
          </a:sp3d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000" dirty="0" smtClean="0">
                <a:latin typeface="+mn-ea"/>
              </a:rPr>
              <a:t>    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第一部分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1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lang="zh-CN" altLang="en-US" sz="2000" dirty="0" smtClean="0">
                <a:latin typeface="+mn-ea"/>
              </a:rPr>
              <a:t>写傣族人民的泼水节到了</a:t>
            </a:r>
            <a:r>
              <a:rPr lang="en-US" altLang="zh-CN" sz="2000" dirty="0" smtClean="0">
                <a:latin typeface="+mn-ea"/>
              </a:rPr>
              <a:t>!</a:t>
            </a:r>
            <a:endParaRPr lang="zh-CN" altLang="en-US" sz="20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    第二部分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2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～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6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lang="zh-CN" altLang="en-US" sz="2000" dirty="0" smtClean="0">
                <a:latin typeface="+mn-ea"/>
              </a:rPr>
              <a:t>写了傣族人民和周总理共度泼水节，很快乐。</a:t>
            </a:r>
            <a:endParaRPr lang="zh-CN" altLang="en-US" sz="2000" dirty="0" smtClean="0">
              <a:latin typeface="+mn-ea"/>
            </a:endParaRPr>
          </a:p>
          <a:p>
            <a:pPr>
              <a:lnSpc>
                <a:spcPct val="150000"/>
              </a:lnSpc>
            </a:pPr>
            <a:r>
              <a:rPr lang="en-US" altLang="zh-CN" sz="2000" dirty="0" smtClean="0">
                <a:latin typeface="+mn-ea"/>
              </a:rPr>
              <a:t>    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第三部分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(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第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7</a:t>
            </a:r>
            <a:r>
              <a:rPr lang="zh-CN" altLang="en-US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、</a:t>
            </a:r>
            <a:r>
              <a:rPr lang="en-US" altLang="zh-CN" sz="2000" b="1" dirty="0" smtClean="0">
                <a:solidFill>
                  <a:srgbClr val="FF0000"/>
                </a:solidFill>
                <a:latin typeface="宋体" panose="02010600030101010101" pitchFamily="2" charset="-122"/>
                <a:ea typeface="宋体" panose="02010600030101010101" pitchFamily="2" charset="-122"/>
              </a:rPr>
              <a:t>8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自然段</a:t>
            </a:r>
            <a:r>
              <a:rPr lang="en-US" altLang="zh-CN" sz="2000" b="1" dirty="0" smtClean="0">
                <a:solidFill>
                  <a:srgbClr val="FF0000"/>
                </a:solidFill>
                <a:latin typeface="+mn-ea"/>
              </a:rPr>
              <a:t>)</a:t>
            </a:r>
            <a:r>
              <a:rPr lang="zh-CN" altLang="en-US" sz="2000" b="1" dirty="0" smtClean="0">
                <a:solidFill>
                  <a:srgbClr val="FF0000"/>
                </a:solidFill>
                <a:latin typeface="+mn-ea"/>
              </a:rPr>
              <a:t>：</a:t>
            </a:r>
            <a:r>
              <a:rPr lang="zh-CN" altLang="en-US" sz="2000" dirty="0" smtClean="0">
                <a:latin typeface="+mn-ea"/>
              </a:rPr>
              <a:t>写</a:t>
            </a:r>
            <a:r>
              <a:rPr lang="en-US" altLang="zh-CN" sz="2000" dirty="0" smtClean="0">
                <a:latin typeface="+mn-ea"/>
              </a:rPr>
              <a:t>1961</a:t>
            </a:r>
            <a:r>
              <a:rPr lang="zh-CN" altLang="en-US" sz="2000" dirty="0" smtClean="0">
                <a:latin typeface="+mn-ea"/>
              </a:rPr>
              <a:t>年的泼水节很幸福、很难忘。</a:t>
            </a:r>
            <a:endParaRPr lang="zh-CN" altLang="en-US" sz="2000" dirty="0" smtClean="0">
              <a:latin typeface="+mn-ea"/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515816" y="872784"/>
            <a:ext cx="2400000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TextBox 5"/>
          <p:cNvSpPr txBox="1"/>
          <p:nvPr/>
        </p:nvSpPr>
        <p:spPr>
          <a:xfrm>
            <a:off x="1115616" y="1772816"/>
            <a:ext cx="14221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2400" b="1" dirty="0" smtClean="0">
                <a:solidFill>
                  <a:srgbClr val="FF0000"/>
                </a:solidFill>
              </a:rPr>
              <a:t>段落划分</a:t>
            </a:r>
            <a:endParaRPr lang="zh-CN" altLang="en-US" sz="2400" b="1" dirty="0">
              <a:solidFill>
                <a:srgbClr val="FF000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508104" y="2348880"/>
            <a:ext cx="2099525" cy="3146664"/>
          </a:xfrm>
          <a:prstGeom prst="rect">
            <a:avLst/>
          </a:prstGeom>
          <a:noFill/>
        </p:spPr>
      </p:pic>
    </p:spTree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/>
          <p:cNvPicPr>
            <a:picLocks noChangeAspect="1" noChangeArrowheads="1"/>
          </p:cNvPicPr>
          <p:nvPr/>
        </p:nvPicPr>
        <p:blipFill>
          <a:blip r:embed="rId1" cstate="email"/>
          <a:stretch>
            <a:fillRect/>
          </a:stretch>
        </p:blipFill>
        <p:spPr bwMode="auto">
          <a:xfrm>
            <a:off x="395536" y="800776"/>
            <a:ext cx="2191892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4"/>
          <p:cNvPicPr>
            <a:picLocks noChangeAspect="1" noChangeArrowheads="1"/>
          </p:cNvPicPr>
          <p:nvPr/>
        </p:nvPicPr>
        <p:blipFill>
          <a:blip r:embed="rId2" cstate="email"/>
          <a:stretch>
            <a:fillRect/>
          </a:stretch>
        </p:blipFill>
        <p:spPr bwMode="auto">
          <a:xfrm>
            <a:off x="539552" y="3717032"/>
            <a:ext cx="2161957" cy="61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矩形 8"/>
          <p:cNvSpPr/>
          <p:nvPr/>
        </p:nvSpPr>
        <p:spPr>
          <a:xfrm>
            <a:off x="899592" y="4581128"/>
            <a:ext cx="7272808" cy="86177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ts val="3000"/>
              </a:lnSpc>
            </a:pPr>
            <a:r>
              <a:rPr lang="zh-CN" altLang="en-US" sz="2000" dirty="0" smtClean="0">
                <a:latin typeface="+mn-ea"/>
              </a:rPr>
              <a:t>   本文写的是</a:t>
            </a:r>
            <a:r>
              <a:rPr lang="en-US" altLang="zh-CN" sz="2000" dirty="0" smtClean="0">
                <a:latin typeface="+mn-ea"/>
              </a:rPr>
              <a:t>1961</a:t>
            </a:r>
            <a:r>
              <a:rPr lang="zh-CN" altLang="en-US" sz="2000" dirty="0" smtClean="0">
                <a:latin typeface="+mn-ea"/>
              </a:rPr>
              <a:t>年周总理和傣族人民一起欢度泼水节的故事，表现了周总理的平易近人和傣族人民对周总理的爱戴。</a:t>
            </a:r>
            <a:endParaRPr lang="zh-CN" altLang="en-US" sz="2000" dirty="0" smtClean="0">
              <a:latin typeface="+mn-ea"/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3" cstate="email"/>
          <a:stretch>
            <a:fillRect/>
          </a:stretch>
        </p:blipFill>
        <p:spPr bwMode="auto">
          <a:xfrm>
            <a:off x="395535" y="1556792"/>
            <a:ext cx="7866349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/>
</p:sld>
</file>

<file path=ppt/tags/tag1.xml><?xml version="1.0" encoding="utf-8"?>
<p:tagLst xmlns:p="http://schemas.openxmlformats.org/presentationml/2006/main">
  <p:tag name="AS_OS" val="Unix 3.10 unknown"/>
  <p:tag name="AS_RELEASE_DATE" val="2020.11.30"/>
  <p:tag name="AS_TITLE" val="Aspose.Slides for Java"/>
  <p:tag name="AS_VERSION" val="20.11"/>
  <p:tag name="commondata" val="eyJoZGlkIjoiN2YzNjBkOTgyNWQ1YTMxYzM3MzMwNWFiODNmOWIzYWMifQ=="/>
</p:tagLst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Arial"/>
        <a:cs typeface="Arial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912</Words>
  <Application>WPS 演示</Application>
  <PresentationFormat>全屏显示(4:3)</PresentationFormat>
  <Paragraphs>56</Paragraphs>
  <Slides>12</Slides>
  <Notes>1</Notes>
  <HiddenSlides>0</HiddenSlides>
  <MMClips>0</MMClips>
  <ScaleCrop>false</ScaleCrop>
  <HeadingPairs>
    <vt:vector size="6" baseType="variant">
      <vt:variant>
        <vt:lpstr>已用的字体</vt:lpstr>
      </vt:variant>
      <vt:variant>
        <vt:i4>8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12</vt:i4>
      </vt:variant>
    </vt:vector>
  </HeadingPairs>
  <TitlesOfParts>
    <vt:vector size="21" baseType="lpstr">
      <vt:lpstr>Arial</vt:lpstr>
      <vt:lpstr>宋体</vt:lpstr>
      <vt:lpstr>Wingdings</vt:lpstr>
      <vt:lpstr>微软雅黑</vt:lpstr>
      <vt:lpstr>Arial Unicode MS</vt:lpstr>
      <vt:lpstr>Arial</vt:lpstr>
      <vt:lpstr>Arial Unicode MS</vt:lpstr>
      <vt:lpstr>Calibri</vt:lpstr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Company>第一PPT模板网-WWW.1PPT.COM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creator>第一PPT模板网-WWW.1PPT.COM</dc:creator>
  <cp:lastModifiedBy>罗</cp:lastModifiedBy>
  <cp:revision>4</cp:revision>
  <cp:lastPrinted>2022-07-16T18:09:00Z</cp:lastPrinted>
  <dcterms:created xsi:type="dcterms:W3CDTF">2022-07-16T18:09:00Z</dcterms:created>
  <dcterms:modified xsi:type="dcterms:W3CDTF">2023-10-21T06:42:54Z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CV">
    <vt:lpwstr>EA5FCEA81AB94C4ABD223D419335E0D6_12</vt:lpwstr>
  </property>
  <property fmtid="{D5CDD505-2E9C-101B-9397-08002B2CF9AE}" pid="3" name="KSOProductBuildVer">
    <vt:lpwstr>2052-12.1.0.15712</vt:lpwstr>
  </property>
</Properties>
</file>