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6" d="100"/>
          <a:sy n="146" d="100"/>
        </p:scale>
        <p:origin x="-624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208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EC0F13-3388-439F-9FDD-7628B56820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BA20C-4DE2-4573-B583-8A60B65006C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4476" y="1279338"/>
            <a:ext cx="6634252" cy="3453644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>
                <a:solidFill>
                  <a:prstClr val="black"/>
                </a:solidFill>
              </a:rPr>
              <a:t>更多精美模板请访问卡卡办公网：</a:t>
            </a:r>
            <a:r>
              <a:rPr lang="en-US" altLang="zh-CN" smtClean="0">
                <a:solidFill>
                  <a:prstClr val="black"/>
                </a:solidFill>
              </a:rPr>
              <a:t>https://www.kakappt.com</a:t>
            </a:r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4476" y="1279338"/>
            <a:ext cx="6634252" cy="3453644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4476" y="1279338"/>
            <a:ext cx="6634252" cy="3453644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4476" y="1279338"/>
            <a:ext cx="6634252" cy="3453644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4476" y="1279338"/>
            <a:ext cx="6634252" cy="3453644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4476" y="1279338"/>
            <a:ext cx="6634252" cy="3453644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4476" y="1279338"/>
            <a:ext cx="6634252" cy="3453644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4476" y="1279338"/>
            <a:ext cx="6634252" cy="3453644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4476" y="1279338"/>
            <a:ext cx="6634252" cy="3453644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4476" y="1279338"/>
            <a:ext cx="6634252" cy="3453644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4476" y="1279338"/>
            <a:ext cx="6634252" cy="3453644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4476" y="1279338"/>
            <a:ext cx="6634252" cy="3453644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>
                <a:solidFill>
                  <a:prstClr val="black"/>
                </a:solidFill>
              </a:rPr>
              <a:t>更多精美模板请访问卡卡办公网：</a:t>
            </a:r>
            <a:r>
              <a:rPr lang="en-US" altLang="zh-CN" smtClean="0">
                <a:solidFill>
                  <a:prstClr val="black"/>
                </a:solidFill>
              </a:rPr>
              <a:t>https://www.kakappt.com</a:t>
            </a:r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4476" y="1279338"/>
            <a:ext cx="6634252" cy="3453644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4476" y="1279338"/>
            <a:ext cx="6634252" cy="3453644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4476" y="1279338"/>
            <a:ext cx="6634252" cy="3453644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4476" y="1279338"/>
            <a:ext cx="6634252" cy="3453644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AE882-252E-4B18-B851-34198A1E84F3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4476" y="1279338"/>
            <a:ext cx="6634252" cy="3453644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>
                <a:solidFill>
                  <a:prstClr val="black"/>
                </a:solidFill>
              </a:rPr>
              <a:t>更多精美模板请访问卡卡办公网：</a:t>
            </a:r>
            <a:r>
              <a:rPr lang="en-US" altLang="zh-CN" smtClean="0">
                <a:solidFill>
                  <a:prstClr val="black"/>
                </a:solidFill>
              </a:rPr>
              <a:t>https://www.kakappt.com</a:t>
            </a:r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4476" y="1279338"/>
            <a:ext cx="6634252" cy="3453644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4476" y="1279338"/>
            <a:ext cx="6634252" cy="3453644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4476" y="1279338"/>
            <a:ext cx="6634252" cy="3453644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4476" y="1279338"/>
            <a:ext cx="6634252" cy="3453644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4476" y="1279338"/>
            <a:ext cx="6634252" cy="3453644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34476" y="1279338"/>
            <a:ext cx="6634252" cy="3453644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zh-CN">
              <a:latin typeface="Calibri Light" panose="020F0302020204030204" charset="0"/>
            </a:endParaRPr>
          </a:p>
        </p:txBody>
      </p:sp>
      <p:sp>
        <p:nvSpPr>
          <p:cNvPr id="1003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300">
                <a:solidFill>
                  <a:schemeClr val="tx1"/>
                </a:solidFill>
                <a:latin typeface="Lato Light" panose="020F0402020204030203"/>
              </a:defRPr>
            </a:lvl1pPr>
            <a:lvl2pPr marL="685800" indent="-263525">
              <a:defRPr sz="3300">
                <a:solidFill>
                  <a:schemeClr val="tx1"/>
                </a:solidFill>
                <a:latin typeface="Lato Light" panose="020F0402020204030203"/>
              </a:defRPr>
            </a:lvl2pPr>
            <a:lvl3pPr marL="1054735" indent="-210820">
              <a:defRPr sz="3300">
                <a:solidFill>
                  <a:schemeClr val="tx1"/>
                </a:solidFill>
                <a:latin typeface="Lato Light" panose="020F0402020204030203"/>
              </a:defRPr>
            </a:lvl3pPr>
            <a:lvl4pPr marL="1477010" indent="-210820">
              <a:defRPr sz="3300">
                <a:solidFill>
                  <a:schemeClr val="tx1"/>
                </a:solidFill>
                <a:latin typeface="Lato Light" panose="020F0402020204030203"/>
              </a:defRPr>
            </a:lvl4pPr>
            <a:lvl5pPr marL="1898650" indent="-210820">
              <a:defRPr sz="3300">
                <a:solidFill>
                  <a:schemeClr val="tx1"/>
                </a:solidFill>
                <a:latin typeface="Lato Light" panose="020F0402020204030203"/>
              </a:defRPr>
            </a:lvl5pPr>
            <a:lvl6pPr marL="2320925" indent="-210820" defTabSz="168656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Lato Light" panose="020F0402020204030203"/>
              </a:defRPr>
            </a:lvl6pPr>
            <a:lvl7pPr marL="2742565" indent="-210820" defTabSz="168656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Lato Light" panose="020F0402020204030203"/>
              </a:defRPr>
            </a:lvl7pPr>
            <a:lvl8pPr marL="3164840" indent="-210820" defTabSz="168656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Lato Light" panose="020F0402020204030203"/>
              </a:defRPr>
            </a:lvl8pPr>
            <a:lvl9pPr marL="3586480" indent="-210820" defTabSz="168656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Lato Light" panose="020F0402020204030203"/>
              </a:defRPr>
            </a:lvl9pPr>
          </a:lstStyle>
          <a:p>
            <a:pPr defTabSz="843915">
              <a:defRPr/>
            </a:pPr>
            <a:fld id="{D96952EB-615D-4FA6-BF7B-A026DF2E7C0D}" type="slidenum">
              <a:rPr lang="en-US" altLang="zh-CN" sz="1100" kern="0">
                <a:solidFill>
                  <a:prstClr val="black"/>
                </a:solidFill>
                <a:latin typeface="Calibri Light" panose="020F0302020204030204" charset="0"/>
              </a:rPr>
            </a:fld>
            <a:endParaRPr lang="en-US" altLang="zh-CN" sz="1100" kern="0">
              <a:solidFill>
                <a:prstClr val="black"/>
              </a:solidFill>
              <a:latin typeface="Calibri Light" panose="020F030202020403020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6" Type="http://schemas.openxmlformats.org/officeDocument/2006/relationships/tags" Target="../tags/tag15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95.xml"/><Relationship Id="rId8" Type="http://schemas.openxmlformats.org/officeDocument/2006/relationships/tags" Target="../tags/tag94.xml"/><Relationship Id="rId7" Type="http://schemas.openxmlformats.org/officeDocument/2006/relationships/tags" Target="../tags/tag93.xml"/><Relationship Id="rId6" Type="http://schemas.openxmlformats.org/officeDocument/2006/relationships/tags" Target="../tags/tag92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103.xml"/><Relationship Id="rId8" Type="http://schemas.openxmlformats.org/officeDocument/2006/relationships/tags" Target="../tags/tag102.xml"/><Relationship Id="rId7" Type="http://schemas.openxmlformats.org/officeDocument/2006/relationships/tags" Target="../tags/tag101.xml"/><Relationship Id="rId6" Type="http://schemas.openxmlformats.org/officeDocument/2006/relationships/tags" Target="../tags/tag100.xml"/><Relationship Id="rId5" Type="http://schemas.openxmlformats.org/officeDocument/2006/relationships/tags" Target="../tags/tag99.xml"/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0" Type="http://schemas.openxmlformats.org/officeDocument/2006/relationships/tags" Target="../tags/tag104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112.xml"/><Relationship Id="rId8" Type="http://schemas.openxmlformats.org/officeDocument/2006/relationships/tags" Target="../tags/tag111.xml"/><Relationship Id="rId7" Type="http://schemas.openxmlformats.org/officeDocument/2006/relationships/tags" Target="../tags/tag110.xml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20.xml"/><Relationship Id="rId8" Type="http://schemas.openxmlformats.org/officeDocument/2006/relationships/tags" Target="../tags/tag119.xml"/><Relationship Id="rId7" Type="http://schemas.openxmlformats.org/officeDocument/2006/relationships/tags" Target="../tags/tag118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tags" Target="../tags/tag115.xml"/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28.xml"/><Relationship Id="rId8" Type="http://schemas.openxmlformats.org/officeDocument/2006/relationships/tags" Target="../tags/tag127.xml"/><Relationship Id="rId7" Type="http://schemas.openxmlformats.org/officeDocument/2006/relationships/tags" Target="../tags/tag126.xml"/><Relationship Id="rId6" Type="http://schemas.openxmlformats.org/officeDocument/2006/relationships/tags" Target="../tags/tag125.xml"/><Relationship Id="rId5" Type="http://schemas.openxmlformats.org/officeDocument/2006/relationships/tags" Target="../tags/tag124.xml"/><Relationship Id="rId4" Type="http://schemas.openxmlformats.org/officeDocument/2006/relationships/tags" Target="../tags/tag123.xml"/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2" Type="http://schemas.openxmlformats.org/officeDocument/2006/relationships/tags" Target="../tags/tag131.xml"/><Relationship Id="rId11" Type="http://schemas.openxmlformats.org/officeDocument/2006/relationships/tags" Target="../tags/tag130.xml"/><Relationship Id="rId10" Type="http://schemas.openxmlformats.org/officeDocument/2006/relationships/tags" Target="../tags/tag129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39.xml"/><Relationship Id="rId8" Type="http://schemas.openxmlformats.org/officeDocument/2006/relationships/tags" Target="../tags/tag138.xml"/><Relationship Id="rId7" Type="http://schemas.openxmlformats.org/officeDocument/2006/relationships/tags" Target="../tags/tag137.xml"/><Relationship Id="rId6" Type="http://schemas.openxmlformats.org/officeDocument/2006/relationships/tags" Target="../tags/tag136.xml"/><Relationship Id="rId5" Type="http://schemas.openxmlformats.org/officeDocument/2006/relationships/tags" Target="../tags/tag135.xml"/><Relationship Id="rId4" Type="http://schemas.openxmlformats.org/officeDocument/2006/relationships/tags" Target="../tags/tag134.xml"/><Relationship Id="rId3" Type="http://schemas.openxmlformats.org/officeDocument/2006/relationships/tags" Target="../tags/tag133.xml"/><Relationship Id="rId2" Type="http://schemas.openxmlformats.org/officeDocument/2006/relationships/tags" Target="../tags/tag132.xml"/><Relationship Id="rId12" Type="http://schemas.openxmlformats.org/officeDocument/2006/relationships/tags" Target="../tags/tag142.xml"/><Relationship Id="rId11" Type="http://schemas.openxmlformats.org/officeDocument/2006/relationships/tags" Target="../tags/tag141.xml"/><Relationship Id="rId10" Type="http://schemas.openxmlformats.org/officeDocument/2006/relationships/tags" Target="../tags/tag140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0.xml"/><Relationship Id="rId8" Type="http://schemas.openxmlformats.org/officeDocument/2006/relationships/tags" Target="../tags/tag149.xml"/><Relationship Id="rId7" Type="http://schemas.openxmlformats.org/officeDocument/2006/relationships/tags" Target="../tags/tag148.xml"/><Relationship Id="rId6" Type="http://schemas.openxmlformats.org/officeDocument/2006/relationships/tags" Target="../tags/tag147.xml"/><Relationship Id="rId5" Type="http://schemas.openxmlformats.org/officeDocument/2006/relationships/tags" Target="../tags/tag146.xml"/><Relationship Id="rId4" Type="http://schemas.openxmlformats.org/officeDocument/2006/relationships/tags" Target="../tags/tag145.xml"/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2" Type="http://schemas.openxmlformats.org/officeDocument/2006/relationships/tags" Target="../tags/tag153.xml"/><Relationship Id="rId11" Type="http://schemas.openxmlformats.org/officeDocument/2006/relationships/tags" Target="../tags/tag152.xml"/><Relationship Id="rId10" Type="http://schemas.openxmlformats.org/officeDocument/2006/relationships/tags" Target="../tags/tag151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1.xml"/><Relationship Id="rId8" Type="http://schemas.openxmlformats.org/officeDocument/2006/relationships/tags" Target="../tags/tag160.xml"/><Relationship Id="rId7" Type="http://schemas.openxmlformats.org/officeDocument/2006/relationships/tags" Target="../tags/tag159.xml"/><Relationship Id="rId6" Type="http://schemas.openxmlformats.org/officeDocument/2006/relationships/tags" Target="../tags/tag158.xml"/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6" Type="http://schemas.openxmlformats.org/officeDocument/2006/relationships/tags" Target="../tags/tag168.xml"/><Relationship Id="rId15" Type="http://schemas.openxmlformats.org/officeDocument/2006/relationships/tags" Target="../tags/tag167.xml"/><Relationship Id="rId14" Type="http://schemas.openxmlformats.org/officeDocument/2006/relationships/tags" Target="../tags/tag166.xml"/><Relationship Id="rId13" Type="http://schemas.openxmlformats.org/officeDocument/2006/relationships/tags" Target="../tags/tag165.xml"/><Relationship Id="rId12" Type="http://schemas.openxmlformats.org/officeDocument/2006/relationships/tags" Target="../tags/tag164.xml"/><Relationship Id="rId11" Type="http://schemas.openxmlformats.org/officeDocument/2006/relationships/tags" Target="../tags/tag163.xml"/><Relationship Id="rId10" Type="http://schemas.openxmlformats.org/officeDocument/2006/relationships/tags" Target="../tags/tag162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6.xml"/><Relationship Id="rId8" Type="http://schemas.openxmlformats.org/officeDocument/2006/relationships/tags" Target="../tags/tag175.xml"/><Relationship Id="rId7" Type="http://schemas.openxmlformats.org/officeDocument/2006/relationships/tags" Target="../tags/tag174.xml"/><Relationship Id="rId6" Type="http://schemas.openxmlformats.org/officeDocument/2006/relationships/tags" Target="../tags/tag173.xml"/><Relationship Id="rId5" Type="http://schemas.openxmlformats.org/officeDocument/2006/relationships/tags" Target="../tags/tag172.xml"/><Relationship Id="rId4" Type="http://schemas.openxmlformats.org/officeDocument/2006/relationships/tags" Target="../tags/tag171.xml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1" Type="http://schemas.openxmlformats.org/officeDocument/2006/relationships/tags" Target="../tags/tag178.xml"/><Relationship Id="rId10" Type="http://schemas.openxmlformats.org/officeDocument/2006/relationships/tags" Target="../tags/tag177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23.xml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0" Type="http://schemas.openxmlformats.org/officeDocument/2006/relationships/tags" Target="../tags/tag24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32.xml"/><Relationship Id="rId8" Type="http://schemas.openxmlformats.org/officeDocument/2006/relationships/tags" Target="../tags/tag31.xml"/><Relationship Id="rId7" Type="http://schemas.openxmlformats.org/officeDocument/2006/relationships/tags" Target="../tags/tag30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2" Type="http://schemas.openxmlformats.org/officeDocument/2006/relationships/tags" Target="../tags/tag35.xml"/><Relationship Id="rId11" Type="http://schemas.openxmlformats.org/officeDocument/2006/relationships/tags" Target="../tags/tag34.xml"/><Relationship Id="rId10" Type="http://schemas.openxmlformats.org/officeDocument/2006/relationships/tags" Target="../tags/tag33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43.xml"/><Relationship Id="rId8" Type="http://schemas.openxmlformats.org/officeDocument/2006/relationships/tags" Target="../tags/tag42.xml"/><Relationship Id="rId7" Type="http://schemas.openxmlformats.org/officeDocument/2006/relationships/tags" Target="../tags/tag41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1" Type="http://schemas.openxmlformats.org/officeDocument/2006/relationships/tags" Target="../tags/tag45.xml"/><Relationship Id="rId10" Type="http://schemas.openxmlformats.org/officeDocument/2006/relationships/tags" Target="../tags/tag44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65.xml"/><Relationship Id="rId8" Type="http://schemas.openxmlformats.org/officeDocument/2006/relationships/tags" Target="../tags/tag64.xml"/><Relationship Id="rId7" Type="http://schemas.openxmlformats.org/officeDocument/2006/relationships/tags" Target="../tags/tag63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76.xml"/><Relationship Id="rId8" Type="http://schemas.openxmlformats.org/officeDocument/2006/relationships/tags" Target="../tags/tag75.xml"/><Relationship Id="rId7" Type="http://schemas.openxmlformats.org/officeDocument/2006/relationships/tags" Target="../tags/tag74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1" Type="http://schemas.openxmlformats.org/officeDocument/2006/relationships/tags" Target="../tags/tag78.xml"/><Relationship Id="rId10" Type="http://schemas.openxmlformats.org/officeDocument/2006/relationships/tags" Target="../tags/tag7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0" Type="http://schemas.openxmlformats.org/officeDocument/2006/relationships/tags" Target="../tags/tag87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gradFill flip="none" rotWithShape="1">
          <a:gsLst>
            <a:gs pos="0">
              <a:schemeClr val="tx2"/>
            </a:gs>
            <a:gs pos="100000">
              <a:schemeClr val="bg2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4"/>
          <p:cNvSpPr/>
          <p:nvPr>
            <p:custDataLst>
              <p:tags r:id="rId2"/>
            </p:custDataLst>
          </p:nvPr>
        </p:nvSpPr>
        <p:spPr>
          <a:xfrm>
            <a:off x="4044720" y="2718721"/>
            <a:ext cx="1054561" cy="38033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en-US" altLang="zh-CN" sz="1200" dirty="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sp>
        <p:nvSpPr>
          <p:cNvPr id="8" name="等腰三角形 7"/>
          <p:cNvSpPr/>
          <p:nvPr>
            <p:custDataLst>
              <p:tags r:id="rId3"/>
            </p:custDataLst>
          </p:nvPr>
        </p:nvSpPr>
        <p:spPr>
          <a:xfrm flipV="1">
            <a:off x="2733675" y="896500"/>
            <a:ext cx="3676650" cy="3169526"/>
          </a:xfrm>
          <a:prstGeom prst="triangl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" name="等腰三角形 8"/>
          <p:cNvSpPr/>
          <p:nvPr>
            <p:custDataLst>
              <p:tags r:id="rId4"/>
            </p:custDataLst>
          </p:nvPr>
        </p:nvSpPr>
        <p:spPr>
          <a:xfrm flipV="1">
            <a:off x="2733675" y="1423709"/>
            <a:ext cx="3676650" cy="3169526"/>
          </a:xfrm>
          <a:prstGeom prst="triangl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0" name="等腰三角形 9"/>
          <p:cNvSpPr/>
          <p:nvPr>
            <p:custDataLst>
              <p:tags r:id="rId5"/>
            </p:custDataLst>
          </p:nvPr>
        </p:nvSpPr>
        <p:spPr>
          <a:xfrm rot="2315082">
            <a:off x="7757636" y="908886"/>
            <a:ext cx="400050" cy="344871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sp>
        <p:nvSpPr>
          <p:cNvPr id="11" name="等腰三角形 10"/>
          <p:cNvSpPr/>
          <p:nvPr>
            <p:custDataLst>
              <p:tags r:id="rId6"/>
            </p:custDataLst>
          </p:nvPr>
        </p:nvSpPr>
        <p:spPr>
          <a:xfrm rot="17631882" flipV="1">
            <a:off x="8576786" y="675249"/>
            <a:ext cx="400050" cy="344871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sp>
        <p:nvSpPr>
          <p:cNvPr id="12" name="等腰三角形 11"/>
          <p:cNvSpPr/>
          <p:nvPr>
            <p:custDataLst>
              <p:tags r:id="rId7"/>
            </p:custDataLst>
          </p:nvPr>
        </p:nvSpPr>
        <p:spPr>
          <a:xfrm flipV="1">
            <a:off x="7568449" y="1649419"/>
            <a:ext cx="242051" cy="208664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sp>
        <p:nvSpPr>
          <p:cNvPr id="13" name="等腰三角形 12"/>
          <p:cNvSpPr/>
          <p:nvPr>
            <p:custDataLst>
              <p:tags r:id="rId8"/>
            </p:custDataLst>
          </p:nvPr>
        </p:nvSpPr>
        <p:spPr>
          <a:xfrm rot="2315082">
            <a:off x="2130801" y="3068447"/>
            <a:ext cx="400050" cy="344871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sp>
        <p:nvSpPr>
          <p:cNvPr id="14" name="等腰三角形 13"/>
          <p:cNvSpPr/>
          <p:nvPr>
            <p:custDataLst>
              <p:tags r:id="rId9"/>
            </p:custDataLst>
          </p:nvPr>
        </p:nvSpPr>
        <p:spPr>
          <a:xfrm rot="2644620">
            <a:off x="468688" y="3737578"/>
            <a:ext cx="400050" cy="344871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sp>
        <p:nvSpPr>
          <p:cNvPr id="15" name="等腰三角形 14"/>
          <p:cNvSpPr/>
          <p:nvPr>
            <p:custDataLst>
              <p:tags r:id="rId10"/>
            </p:custDataLst>
          </p:nvPr>
        </p:nvSpPr>
        <p:spPr>
          <a:xfrm rot="19428006" flipV="1">
            <a:off x="1266011" y="3805550"/>
            <a:ext cx="242051" cy="208664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sp>
        <p:nvSpPr>
          <p:cNvPr id="19" name="等腰三角形 18"/>
          <p:cNvSpPr/>
          <p:nvPr>
            <p:custDataLst>
              <p:tags r:id="rId11"/>
            </p:custDataLst>
          </p:nvPr>
        </p:nvSpPr>
        <p:spPr>
          <a:xfrm rot="17425212" flipV="1">
            <a:off x="1445548" y="3246500"/>
            <a:ext cx="242051" cy="208664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2"/>
            </p:custDataLst>
          </p:nvPr>
        </p:nvSpPr>
        <p:spPr>
          <a:xfrm>
            <a:off x="1514458" y="1510003"/>
            <a:ext cx="6115085" cy="1105584"/>
          </a:xfrm>
        </p:spPr>
        <p:txBody>
          <a:bodyPr lIns="67500" tIns="35100" rIns="67500" bIns="35100" anchor="ctr" anchorCtr="0">
            <a:normAutofit/>
          </a:bodyPr>
          <a:lstStyle>
            <a:lvl1pPr algn="ctr">
              <a:defRPr sz="5000" spc="4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3"/>
            </p:custDataLst>
          </p:nvPr>
        </p:nvSpPr>
        <p:spPr>
          <a:xfrm>
            <a:off x="3967082" y="2718721"/>
            <a:ext cx="1192367" cy="380333"/>
          </a:xfrm>
        </p:spPr>
        <p:txBody>
          <a:bodyPr lIns="67500" tIns="35100" rIns="67500" bIns="35100" anchor="ctr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4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>
            <p:custDataLst>
              <p:tags r:id="rId2"/>
            </p:custDataLst>
          </p:nvPr>
        </p:nvGrpSpPr>
        <p:grpSpPr>
          <a:xfrm>
            <a:off x="195882" y="228600"/>
            <a:ext cx="8719519" cy="4686300"/>
            <a:chOff x="261175" y="304800"/>
            <a:chExt cx="11626025" cy="6248400"/>
          </a:xfrm>
        </p:grpSpPr>
        <p:sp>
          <p:nvSpPr>
            <p:cNvPr id="11" name="矩形 10"/>
            <p:cNvSpPr/>
            <p:nvPr userDrawn="1">
              <p:custDataLst>
                <p:tags r:id="rId3"/>
              </p:custDataLst>
            </p:nvPr>
          </p:nvSpPr>
          <p:spPr>
            <a:xfrm>
              <a:off x="304800" y="304800"/>
              <a:ext cx="11582400" cy="6248400"/>
            </a:xfrm>
            <a:prstGeom prst="rect">
              <a:avLst/>
            </a:prstGeom>
            <a:gradFill flip="none" rotWithShape="1">
              <a:gsLst>
                <a:gs pos="40000">
                  <a:schemeClr val="bg2"/>
                </a:gs>
                <a:gs pos="92000">
                  <a:schemeClr val="tx2"/>
                </a:gs>
              </a:gsLst>
              <a:lin ang="2700000" scaled="0"/>
              <a:tileRect/>
            </a:gradFill>
            <a:ln>
              <a:noFill/>
            </a:ln>
            <a:effectLst>
              <a:outerShdw blurRad="342900" sx="106000" sy="106000" algn="ctr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 dirty="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2" name="组合 11"/>
            <p:cNvGrpSpPr/>
            <p:nvPr userDrawn="1"/>
          </p:nvGrpSpPr>
          <p:grpSpPr>
            <a:xfrm>
              <a:off x="261175" y="597763"/>
              <a:ext cx="11327050" cy="5883697"/>
              <a:chOff x="261175" y="597763"/>
              <a:chExt cx="11327050" cy="5883697"/>
            </a:xfrm>
          </p:grpSpPr>
          <p:sp>
            <p:nvSpPr>
              <p:cNvPr id="13" name="等腰三角形 12"/>
              <p:cNvSpPr/>
              <p:nvPr userDrawn="1">
                <p:custDataLst>
                  <p:tags r:id="rId4"/>
                </p:custDataLst>
              </p:nvPr>
            </p:nvSpPr>
            <p:spPr>
              <a:xfrm rot="2315082">
                <a:off x="261175" y="6021632"/>
                <a:ext cx="533400" cy="45982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4" name="等腰三角形 13"/>
              <p:cNvSpPr/>
              <p:nvPr userDrawn="1">
                <p:custDataLst>
                  <p:tags r:id="rId5"/>
                </p:custDataLst>
              </p:nvPr>
            </p:nvSpPr>
            <p:spPr>
              <a:xfrm rot="2015744" flipV="1">
                <a:off x="11265491" y="597763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02448" y="714382"/>
            <a:ext cx="8139178" cy="404168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2"/>
            </p:custDataLst>
          </p:nvPr>
        </p:nvGrpSpPr>
        <p:grpSpPr>
          <a:xfrm>
            <a:off x="195881" y="135483"/>
            <a:ext cx="8805362" cy="4725612"/>
            <a:chOff x="261175" y="180644"/>
            <a:chExt cx="11740482" cy="6300816"/>
          </a:xfrm>
        </p:grpSpPr>
        <p:sp>
          <p:nvSpPr>
            <p:cNvPr id="8" name="等腰三角形 7"/>
            <p:cNvSpPr/>
            <p:nvPr userDrawn="1">
              <p:custDataLst>
                <p:tags r:id="rId3"/>
              </p:custDataLst>
            </p:nvPr>
          </p:nvSpPr>
          <p:spPr>
            <a:xfrm rot="2315082">
              <a:off x="261175" y="6021632"/>
              <a:ext cx="533400" cy="45982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9" name="组合 8"/>
            <p:cNvGrpSpPr/>
            <p:nvPr userDrawn="1"/>
          </p:nvGrpSpPr>
          <p:grpSpPr>
            <a:xfrm rot="1322092">
              <a:off x="11233066" y="180644"/>
              <a:ext cx="768591" cy="666134"/>
              <a:chOff x="11216987" y="376430"/>
              <a:chExt cx="768591" cy="666134"/>
            </a:xfrm>
          </p:grpSpPr>
          <p:sp>
            <p:nvSpPr>
              <p:cNvPr id="10" name="等腰三角形 9"/>
              <p:cNvSpPr/>
              <p:nvPr userDrawn="1">
                <p:custDataLst>
                  <p:tags r:id="rId4"/>
                </p:custDataLst>
              </p:nvPr>
            </p:nvSpPr>
            <p:spPr>
              <a:xfrm rot="693652" flipV="1">
                <a:off x="11216987" y="764346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" name="等腰三角形 10"/>
              <p:cNvSpPr/>
              <p:nvPr userDrawn="1">
                <p:custDataLst>
                  <p:tags r:id="rId5"/>
                </p:custDataLst>
              </p:nvPr>
            </p:nvSpPr>
            <p:spPr>
              <a:xfrm rot="18492899" flipV="1">
                <a:off x="11685102" y="398688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6" name="矩形 5"/>
          <p:cNvSpPr/>
          <p:nvPr>
            <p:custDataLst>
              <p:tags r:id="rId6"/>
            </p:custDataLst>
          </p:nvPr>
        </p:nvSpPr>
        <p:spPr>
          <a:xfrm>
            <a:off x="757238" y="638175"/>
            <a:ext cx="7629525" cy="3867150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2045105" y="1609715"/>
            <a:ext cx="5053790" cy="1924071"/>
          </a:xfrm>
        </p:spPr>
        <p:txBody>
          <a:bodyPr vert="horz" lIns="67500" tIns="35100" rIns="67500" bIns="35100" rtlCol="0" anchor="ctr" anchorCtr="0">
            <a:norm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5000" b="1" i="0" u="none" strike="noStrike" kern="1200" cap="none" spc="45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等腰三角形 9"/>
          <p:cNvSpPr/>
          <p:nvPr>
            <p:custDataLst>
              <p:tags r:id="rId2"/>
            </p:custDataLst>
          </p:nvPr>
        </p:nvSpPr>
        <p:spPr>
          <a:xfrm rot="2315082">
            <a:off x="195739" y="4516279"/>
            <a:ext cx="400050" cy="344805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grpSp>
        <p:nvGrpSpPr>
          <p:cNvPr id="11" name="组合 10"/>
          <p:cNvGrpSpPr/>
          <p:nvPr>
            <p:custDataLst>
              <p:tags r:id="rId3"/>
            </p:custDataLst>
          </p:nvPr>
        </p:nvGrpSpPr>
        <p:grpSpPr>
          <a:xfrm rot="1322092">
            <a:off x="8349139" y="229077"/>
            <a:ext cx="585311" cy="503396"/>
            <a:chOff x="11170458" y="527508"/>
            <a:chExt cx="780362" cy="670898"/>
          </a:xfrm>
        </p:grpSpPr>
        <p:sp>
          <p:nvSpPr>
            <p:cNvPr id="12" name="等腰三角形 11"/>
            <p:cNvSpPr/>
            <p:nvPr userDrawn="1">
              <p:custDataLst>
                <p:tags r:id="rId4"/>
              </p:custDataLst>
            </p:nvPr>
          </p:nvSpPr>
          <p:spPr>
            <a:xfrm rot="693652" flipV="1">
              <a:off x="11170458" y="920188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等腰三角形 12"/>
            <p:cNvSpPr/>
            <p:nvPr userDrawn="1">
              <p:custDataLst>
                <p:tags r:id="rId5"/>
              </p:custDataLst>
            </p:nvPr>
          </p:nvSpPr>
          <p:spPr>
            <a:xfrm rot="18492899" flipV="1">
              <a:off x="11650344" y="549766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228600" y="228600"/>
            <a:ext cx="8686800" cy="4686300"/>
          </a:xfrm>
          <a:prstGeom prst="rect">
            <a:avLst/>
          </a:prstGeom>
          <a:gradFill flip="none" rotWithShape="1">
            <a:gsLst>
              <a:gs pos="40000">
                <a:schemeClr val="bg2"/>
              </a:gs>
              <a:gs pos="92000">
                <a:schemeClr val="tx2"/>
              </a:gs>
            </a:gsLst>
            <a:lin ang="2700000" scaled="0"/>
            <a:tileRect/>
          </a:gradFill>
          <a:ln>
            <a:noFill/>
          </a:ln>
          <a:effectLst>
            <a:outerShdw blurRad="342900" sx="106000" sy="106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200" dirty="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sp>
        <p:nvSpPr>
          <p:cNvPr id="11" name="等腰三角形 10"/>
          <p:cNvSpPr/>
          <p:nvPr>
            <p:custDataLst>
              <p:tags r:id="rId3"/>
            </p:custDataLst>
          </p:nvPr>
        </p:nvSpPr>
        <p:spPr>
          <a:xfrm rot="2315082">
            <a:off x="195739" y="4516279"/>
            <a:ext cx="400050" cy="344805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sp>
        <p:nvSpPr>
          <p:cNvPr id="13" name="等腰三角形 12"/>
          <p:cNvSpPr/>
          <p:nvPr>
            <p:custDataLst>
              <p:tags r:id="rId4"/>
            </p:custDataLst>
          </p:nvPr>
        </p:nvSpPr>
        <p:spPr>
          <a:xfrm rot="2015744" flipV="1">
            <a:off x="8449151" y="448151"/>
            <a:ext cx="241935" cy="208598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240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2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1"/>
            <a:ext cx="3617595" cy="5143500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2700000" scaled="0"/>
          </a:gradFill>
          <a:ln>
            <a:noFill/>
          </a:ln>
          <a:effectLst>
            <a:outerShdw blurRad="342900" sx="106000" sy="106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en-US" altLang="zh-CN" sz="1200" dirty="0">
              <a:solidFill>
                <a:srgbClr val="759EEF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18" name="等腰三角形 17"/>
          <p:cNvSpPr/>
          <p:nvPr>
            <p:custDataLst>
              <p:tags r:id="rId3"/>
            </p:custDataLst>
          </p:nvPr>
        </p:nvSpPr>
        <p:spPr>
          <a:xfrm rot="2315082">
            <a:off x="195739" y="4516279"/>
            <a:ext cx="400050" cy="344805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>
            <p:custDataLst>
              <p:tags r:id="rId4"/>
            </p:custDataLst>
          </p:nvPr>
        </p:nvGrpSpPr>
        <p:grpSpPr>
          <a:xfrm rot="1322092">
            <a:off x="8349139" y="229077"/>
            <a:ext cx="585311" cy="503396"/>
            <a:chOff x="11170458" y="527508"/>
            <a:chExt cx="780362" cy="670898"/>
          </a:xfrm>
        </p:grpSpPr>
        <p:sp>
          <p:nvSpPr>
            <p:cNvPr id="20" name="等腰三角形 19"/>
            <p:cNvSpPr/>
            <p:nvPr userDrawn="1">
              <p:custDataLst>
                <p:tags r:id="rId5"/>
              </p:custDataLst>
            </p:nvPr>
          </p:nvSpPr>
          <p:spPr>
            <a:xfrm rot="693652" flipV="1">
              <a:off x="11170458" y="920188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" name="等腰三角形 20"/>
            <p:cNvSpPr/>
            <p:nvPr userDrawn="1">
              <p:custDataLst>
                <p:tags r:id="rId6"/>
              </p:custDataLst>
            </p:nvPr>
          </p:nvSpPr>
          <p:spPr>
            <a:xfrm rot="18492899" flipV="1">
              <a:off x="11650344" y="549766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70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gradFill flip="none" rotWithShape="1">
            <a:gsLst>
              <a:gs pos="40000">
                <a:schemeClr val="bg2"/>
              </a:gs>
              <a:gs pos="92000">
                <a:schemeClr val="tx2"/>
              </a:gs>
            </a:gsLst>
            <a:lin ang="2700000" scaled="0"/>
            <a:tileRect/>
          </a:gradFill>
          <a:ln>
            <a:noFill/>
          </a:ln>
          <a:effectLst>
            <a:outerShdw blurRad="342900" sx="106000" sy="106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en-US" altLang="zh-CN" sz="1200">
              <a:solidFill>
                <a:srgbClr val="759EEF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16" name="等腰三角形 15"/>
          <p:cNvSpPr/>
          <p:nvPr>
            <p:custDataLst>
              <p:tags r:id="rId3"/>
            </p:custDataLst>
          </p:nvPr>
        </p:nvSpPr>
        <p:spPr>
          <a:xfrm rot="2315082">
            <a:off x="195739" y="4516279"/>
            <a:ext cx="400050" cy="344805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>
            <p:custDataLst>
              <p:tags r:id="rId4"/>
            </p:custDataLst>
          </p:nvPr>
        </p:nvGrpSpPr>
        <p:grpSpPr>
          <a:xfrm rot="1322092">
            <a:off x="8349139" y="229077"/>
            <a:ext cx="585311" cy="503396"/>
            <a:chOff x="11170458" y="527508"/>
            <a:chExt cx="780362" cy="670898"/>
          </a:xfrm>
        </p:grpSpPr>
        <p:sp>
          <p:nvSpPr>
            <p:cNvPr id="18" name="等腰三角形 17"/>
            <p:cNvSpPr/>
            <p:nvPr userDrawn="1">
              <p:custDataLst>
                <p:tags r:id="rId5"/>
              </p:custDataLst>
            </p:nvPr>
          </p:nvSpPr>
          <p:spPr>
            <a:xfrm rot="693652" flipV="1">
              <a:off x="11170458" y="920188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" name="等腰三角形 18"/>
            <p:cNvSpPr/>
            <p:nvPr userDrawn="1">
              <p:custDataLst>
                <p:tags r:id="rId6"/>
              </p:custDataLst>
            </p:nvPr>
          </p:nvSpPr>
          <p:spPr>
            <a:xfrm rot="18492899" flipV="1">
              <a:off x="11650344" y="549766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70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gradFill flip="none" rotWithShape="1">
            <a:gsLst>
              <a:gs pos="40000">
                <a:schemeClr val="bg2"/>
              </a:gs>
              <a:gs pos="92000">
                <a:schemeClr val="tx2"/>
              </a:gs>
            </a:gsLst>
            <a:lin ang="2700000" scaled="0"/>
            <a:tileRect/>
          </a:gradFill>
          <a:ln>
            <a:noFill/>
          </a:ln>
          <a:effectLst>
            <a:outerShdw blurRad="342900" sx="106000" sy="106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en-US" altLang="zh-CN" sz="1200">
              <a:solidFill>
                <a:srgbClr val="759EEF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17" name="等腰三角形 16"/>
          <p:cNvSpPr/>
          <p:nvPr>
            <p:custDataLst>
              <p:tags r:id="rId3"/>
            </p:custDataLst>
          </p:nvPr>
        </p:nvSpPr>
        <p:spPr>
          <a:xfrm rot="2315082">
            <a:off x="195739" y="4516279"/>
            <a:ext cx="400050" cy="344805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>
            <p:custDataLst>
              <p:tags r:id="rId4"/>
            </p:custDataLst>
          </p:nvPr>
        </p:nvGrpSpPr>
        <p:grpSpPr>
          <a:xfrm rot="1322092">
            <a:off x="8349139" y="229077"/>
            <a:ext cx="585311" cy="503396"/>
            <a:chOff x="11170458" y="527508"/>
            <a:chExt cx="780362" cy="670898"/>
          </a:xfrm>
        </p:grpSpPr>
        <p:sp>
          <p:nvSpPr>
            <p:cNvPr id="19" name="等腰三角形 18"/>
            <p:cNvSpPr/>
            <p:nvPr userDrawn="1">
              <p:custDataLst>
                <p:tags r:id="rId5"/>
              </p:custDataLst>
            </p:nvPr>
          </p:nvSpPr>
          <p:spPr>
            <a:xfrm rot="693652" flipV="1">
              <a:off x="11170458" y="920188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0" name="等腰三角形 19"/>
            <p:cNvSpPr/>
            <p:nvPr userDrawn="1">
              <p:custDataLst>
                <p:tags r:id="rId6"/>
              </p:custDataLst>
            </p:nvPr>
          </p:nvSpPr>
          <p:spPr>
            <a:xfrm rot="18492899" flipV="1">
              <a:off x="11650344" y="549766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240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gradFill>
            <a:gsLst>
              <a:gs pos="100000">
                <a:schemeClr val="tx2"/>
              </a:gs>
              <a:gs pos="53000">
                <a:schemeClr val="bg2"/>
              </a:gs>
            </a:gsLst>
            <a:lin ang="0" scaled="1"/>
          </a:gradFill>
          <a:ln>
            <a:noFill/>
          </a:ln>
          <a:effectLst>
            <a:outerShdw blurRad="342900" sx="106000" sy="106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en-US" altLang="zh-CN" sz="1200">
              <a:solidFill>
                <a:srgbClr val="759EEF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19" name="等腰三角形 18"/>
          <p:cNvSpPr/>
          <p:nvPr>
            <p:custDataLst>
              <p:tags r:id="rId3"/>
            </p:custDataLst>
          </p:nvPr>
        </p:nvSpPr>
        <p:spPr>
          <a:xfrm rot="2315082">
            <a:off x="195739" y="4516279"/>
            <a:ext cx="400050" cy="344805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grpSp>
        <p:nvGrpSpPr>
          <p:cNvPr id="20" name="组合 19"/>
          <p:cNvGrpSpPr/>
          <p:nvPr>
            <p:custDataLst>
              <p:tags r:id="rId4"/>
            </p:custDataLst>
          </p:nvPr>
        </p:nvGrpSpPr>
        <p:grpSpPr>
          <a:xfrm rot="1322092">
            <a:off x="8349139" y="229077"/>
            <a:ext cx="585311" cy="503396"/>
            <a:chOff x="11170458" y="527508"/>
            <a:chExt cx="780362" cy="670898"/>
          </a:xfrm>
        </p:grpSpPr>
        <p:sp>
          <p:nvSpPr>
            <p:cNvPr id="21" name="等腰三角形 20"/>
            <p:cNvSpPr/>
            <p:nvPr userDrawn="1">
              <p:custDataLst>
                <p:tags r:id="rId5"/>
              </p:custDataLst>
            </p:nvPr>
          </p:nvSpPr>
          <p:spPr>
            <a:xfrm rot="693652" flipV="1">
              <a:off x="11170458" y="920188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" name="等腰三角形 21"/>
            <p:cNvSpPr/>
            <p:nvPr userDrawn="1">
              <p:custDataLst>
                <p:tags r:id="rId6"/>
              </p:custDataLst>
            </p:nvPr>
          </p:nvSpPr>
          <p:spPr>
            <a:xfrm rot="18492899" flipV="1">
              <a:off x="11650344" y="549766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2" name="等腰三角形 11"/>
          <p:cNvSpPr/>
          <p:nvPr>
            <p:custDataLst>
              <p:tags r:id="rId7"/>
            </p:custDataLst>
          </p:nvPr>
        </p:nvSpPr>
        <p:spPr>
          <a:xfrm rot="2315082">
            <a:off x="8687755" y="4719630"/>
            <a:ext cx="307256" cy="264876"/>
          </a:xfrm>
          <a:prstGeom prst="triangle">
            <a:avLst/>
          </a:prstGeom>
          <a:noFill/>
          <a:ln w="63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4" name="等腰三角形 13"/>
          <p:cNvSpPr/>
          <p:nvPr>
            <p:custDataLst>
              <p:tags r:id="rId8"/>
            </p:custDataLst>
          </p:nvPr>
        </p:nvSpPr>
        <p:spPr>
          <a:xfrm rot="17631882" flipV="1">
            <a:off x="8705357" y="4227607"/>
            <a:ext cx="400050" cy="344871"/>
          </a:xfrm>
          <a:prstGeom prst="triangle">
            <a:avLst/>
          </a:prstGeom>
          <a:noFill/>
          <a:ln w="63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5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6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等腰三角形 13"/>
          <p:cNvSpPr/>
          <p:nvPr>
            <p:custDataLst>
              <p:tags r:id="rId2"/>
            </p:custDataLst>
          </p:nvPr>
        </p:nvSpPr>
        <p:spPr>
          <a:xfrm rot="2315082">
            <a:off x="195739" y="4516279"/>
            <a:ext cx="400050" cy="344805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>
            <p:custDataLst>
              <p:tags r:id="rId3"/>
            </p:custDataLst>
          </p:nvPr>
        </p:nvGrpSpPr>
        <p:grpSpPr>
          <a:xfrm rot="1322092">
            <a:off x="8349139" y="229077"/>
            <a:ext cx="585311" cy="503396"/>
            <a:chOff x="11170458" y="527508"/>
            <a:chExt cx="780362" cy="670898"/>
          </a:xfrm>
        </p:grpSpPr>
        <p:sp>
          <p:nvSpPr>
            <p:cNvPr id="20" name="等腰三角形 19"/>
            <p:cNvSpPr/>
            <p:nvPr userDrawn="1">
              <p:custDataLst>
                <p:tags r:id="rId4"/>
              </p:custDataLst>
            </p:nvPr>
          </p:nvSpPr>
          <p:spPr>
            <a:xfrm rot="693652" flipV="1">
              <a:off x="11170458" y="920188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" name="等腰三角形 20"/>
            <p:cNvSpPr/>
            <p:nvPr userDrawn="1">
              <p:custDataLst>
                <p:tags r:id="rId5"/>
              </p:custDataLst>
            </p:nvPr>
          </p:nvSpPr>
          <p:spPr>
            <a:xfrm rot="18492899" flipV="1">
              <a:off x="11650344" y="549766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gradFill flip="none" rotWithShape="1">
            <a:gsLst>
              <a:gs pos="69000">
                <a:schemeClr val="bg2"/>
              </a:gs>
              <a:gs pos="92000">
                <a:schemeClr val="tx2"/>
              </a:gs>
            </a:gsLst>
            <a:lin ang="2700000" scaled="0"/>
            <a:tileRect/>
          </a:gradFill>
          <a:ln>
            <a:noFill/>
          </a:ln>
          <a:effectLst>
            <a:outerShdw blurRad="342900" sx="106000" sy="106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en-US" altLang="zh-CN" sz="1200" dirty="0">
              <a:solidFill>
                <a:srgbClr val="759EEF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142100" y="1004400"/>
            <a:ext cx="6858000" cy="1790100"/>
          </a:xfrm>
        </p:spPr>
        <p:txBody>
          <a:bodyPr anchor="b"/>
          <a:lstStyle>
            <a:lvl1pPr algn="ctr">
              <a:defRPr sz="450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141810" y="2897100"/>
            <a:ext cx="6858000" cy="1242000"/>
          </a:xfrm>
        </p:spPr>
        <p:txBody>
          <a:bodyPr/>
          <a:lstStyle>
            <a:lvl1pPr algn="ctr"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>
            <p:custDataLst>
              <p:tags r:id="rId2"/>
            </p:custDataLst>
          </p:nvPr>
        </p:nvGrpSpPr>
        <p:grpSpPr>
          <a:xfrm>
            <a:off x="195881" y="228954"/>
            <a:ext cx="8738343" cy="4632141"/>
            <a:chOff x="261175" y="305272"/>
            <a:chExt cx="11651124" cy="6176188"/>
          </a:xfrm>
        </p:grpSpPr>
        <p:sp>
          <p:nvSpPr>
            <p:cNvPr id="8" name="等腰三角形 7"/>
            <p:cNvSpPr/>
            <p:nvPr userDrawn="1">
              <p:custDataLst>
                <p:tags r:id="rId3"/>
              </p:custDataLst>
            </p:nvPr>
          </p:nvSpPr>
          <p:spPr>
            <a:xfrm rot="2315082">
              <a:off x="261175" y="6021632"/>
              <a:ext cx="533400" cy="45982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4" name="组合 13"/>
            <p:cNvGrpSpPr/>
            <p:nvPr userDrawn="1"/>
          </p:nvGrpSpPr>
          <p:grpSpPr>
            <a:xfrm rot="1322092">
              <a:off x="11131937" y="305272"/>
              <a:ext cx="780362" cy="670898"/>
              <a:chOff x="11170458" y="527508"/>
              <a:chExt cx="780362" cy="670898"/>
            </a:xfrm>
          </p:grpSpPr>
          <p:sp>
            <p:nvSpPr>
              <p:cNvPr id="9" name="等腰三角形 8"/>
              <p:cNvSpPr/>
              <p:nvPr userDrawn="1">
                <p:custDataLst>
                  <p:tags r:id="rId4"/>
                </p:custDataLst>
              </p:nvPr>
            </p:nvSpPr>
            <p:spPr>
              <a:xfrm rot="693652" flipV="1">
                <a:off x="11170458" y="920188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" name="等腰三角形 12"/>
              <p:cNvSpPr/>
              <p:nvPr userDrawn="1">
                <p:custDataLst>
                  <p:tags r:id="rId5"/>
                </p:custDataLst>
              </p:nvPr>
            </p:nvSpPr>
            <p:spPr>
              <a:xfrm rot="18492899" flipV="1">
                <a:off x="11650344" y="549766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7"/>
            </p:custDataLst>
          </p:nvPr>
        </p:nvSpPr>
        <p:spPr>
          <a:xfrm>
            <a:off x="502412" y="714382"/>
            <a:ext cx="8139178" cy="404168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>
            <p:custDataLst>
              <p:tags r:id="rId2"/>
            </p:custDataLst>
          </p:nvPr>
        </p:nvGrpSpPr>
        <p:grpSpPr>
          <a:xfrm>
            <a:off x="195881" y="228954"/>
            <a:ext cx="8738343" cy="4632141"/>
            <a:chOff x="261175" y="305272"/>
            <a:chExt cx="11651124" cy="6176188"/>
          </a:xfrm>
        </p:grpSpPr>
        <p:sp>
          <p:nvSpPr>
            <p:cNvPr id="12" name="等腰三角形 11"/>
            <p:cNvSpPr/>
            <p:nvPr userDrawn="1">
              <p:custDataLst>
                <p:tags r:id="rId3"/>
              </p:custDataLst>
            </p:nvPr>
          </p:nvSpPr>
          <p:spPr>
            <a:xfrm rot="2315082">
              <a:off x="261175" y="6021632"/>
              <a:ext cx="533400" cy="45982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3" name="组合 12"/>
            <p:cNvGrpSpPr/>
            <p:nvPr userDrawn="1"/>
          </p:nvGrpSpPr>
          <p:grpSpPr>
            <a:xfrm rot="1322092">
              <a:off x="11131937" y="305272"/>
              <a:ext cx="780362" cy="670898"/>
              <a:chOff x="11170458" y="527508"/>
              <a:chExt cx="780362" cy="670898"/>
            </a:xfrm>
          </p:grpSpPr>
          <p:sp>
            <p:nvSpPr>
              <p:cNvPr id="14" name="等腰三角形 13"/>
              <p:cNvSpPr/>
              <p:nvPr userDrawn="1">
                <p:custDataLst>
                  <p:tags r:id="rId4"/>
                </p:custDataLst>
              </p:nvPr>
            </p:nvSpPr>
            <p:spPr>
              <a:xfrm rot="693652" flipV="1">
                <a:off x="11170458" y="920188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5" name="等腰三角形 14"/>
              <p:cNvSpPr/>
              <p:nvPr userDrawn="1">
                <p:custDataLst>
                  <p:tags r:id="rId5"/>
                </p:custDataLst>
              </p:nvPr>
            </p:nvSpPr>
            <p:spPr>
              <a:xfrm rot="18492899" flipV="1">
                <a:off x="11650344" y="549766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1733754" y="1390649"/>
            <a:ext cx="5676493" cy="2114550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0" name="矩形: 圆角 4"/>
          <p:cNvSpPr/>
          <p:nvPr>
            <p:custDataLst>
              <p:tags r:id="rId7"/>
            </p:custDataLst>
          </p:nvPr>
        </p:nvSpPr>
        <p:spPr>
          <a:xfrm>
            <a:off x="4044720" y="1200484"/>
            <a:ext cx="1054561" cy="38033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en-US" altLang="zh-CN" sz="1200" dirty="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>
            <p:custDataLst>
              <p:tags r:id="rId8"/>
            </p:custDataLst>
          </p:nvPr>
        </p:nvCxnSpPr>
        <p:spPr>
          <a:xfrm>
            <a:off x="4319588" y="2524125"/>
            <a:ext cx="504825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9"/>
            </p:custDataLst>
          </p:nvPr>
        </p:nvSpPr>
        <p:spPr>
          <a:xfrm>
            <a:off x="2398568" y="2619375"/>
            <a:ext cx="4346864" cy="600077"/>
          </a:xfrm>
        </p:spPr>
        <p:txBody>
          <a:bodyPr lIns="67500" tIns="35100" rIns="67500" bIns="35100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14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>
            <p:custDataLst>
              <p:tags r:id="rId2"/>
            </p:custDataLst>
          </p:nvPr>
        </p:nvGrpSpPr>
        <p:grpSpPr>
          <a:xfrm>
            <a:off x="195881" y="228954"/>
            <a:ext cx="8738343" cy="4632141"/>
            <a:chOff x="261175" y="305272"/>
            <a:chExt cx="11651124" cy="6176188"/>
          </a:xfrm>
        </p:grpSpPr>
        <p:sp>
          <p:nvSpPr>
            <p:cNvPr id="12" name="等腰三角形 11"/>
            <p:cNvSpPr/>
            <p:nvPr userDrawn="1">
              <p:custDataLst>
                <p:tags r:id="rId3"/>
              </p:custDataLst>
            </p:nvPr>
          </p:nvSpPr>
          <p:spPr>
            <a:xfrm rot="2315082">
              <a:off x="261175" y="6021632"/>
              <a:ext cx="533400" cy="45982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3" name="组合 12"/>
            <p:cNvGrpSpPr/>
            <p:nvPr userDrawn="1"/>
          </p:nvGrpSpPr>
          <p:grpSpPr>
            <a:xfrm rot="1322092">
              <a:off x="11131937" y="305272"/>
              <a:ext cx="780362" cy="670898"/>
              <a:chOff x="11170458" y="527508"/>
              <a:chExt cx="780362" cy="670898"/>
            </a:xfrm>
          </p:grpSpPr>
          <p:sp>
            <p:nvSpPr>
              <p:cNvPr id="14" name="等腰三角形 13"/>
              <p:cNvSpPr/>
              <p:nvPr userDrawn="1">
                <p:custDataLst>
                  <p:tags r:id="rId4"/>
                </p:custDataLst>
              </p:nvPr>
            </p:nvSpPr>
            <p:spPr>
              <a:xfrm rot="693652" flipV="1">
                <a:off x="11170458" y="920188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5" name="等腰三角形 14"/>
              <p:cNvSpPr/>
              <p:nvPr userDrawn="1">
                <p:custDataLst>
                  <p:tags r:id="rId5"/>
                </p:custDataLst>
              </p:nvPr>
            </p:nvSpPr>
            <p:spPr>
              <a:xfrm rot="18492899" flipV="1">
                <a:off x="11650344" y="549766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7"/>
            </p:custDataLst>
          </p:nvPr>
        </p:nvSpPr>
        <p:spPr>
          <a:xfrm>
            <a:off x="502447" y="714382"/>
            <a:ext cx="3962432" cy="404168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8"/>
            </p:custDataLst>
          </p:nvPr>
        </p:nvSpPr>
        <p:spPr>
          <a:xfrm>
            <a:off x="4679158" y="714382"/>
            <a:ext cx="3962432" cy="4041680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20000"/>
              </a:lnSpc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20000"/>
              </a:lnSpc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20000"/>
              </a:lnSpc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20000"/>
              </a:lnSpc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>
            <p:custDataLst>
              <p:tags r:id="rId2"/>
            </p:custDataLst>
          </p:nvPr>
        </p:nvGrpSpPr>
        <p:grpSpPr>
          <a:xfrm>
            <a:off x="195881" y="228954"/>
            <a:ext cx="8738343" cy="4632141"/>
            <a:chOff x="261175" y="305272"/>
            <a:chExt cx="11651124" cy="6176188"/>
          </a:xfrm>
        </p:grpSpPr>
        <p:sp>
          <p:nvSpPr>
            <p:cNvPr id="14" name="等腰三角形 13"/>
            <p:cNvSpPr/>
            <p:nvPr userDrawn="1">
              <p:custDataLst>
                <p:tags r:id="rId3"/>
              </p:custDataLst>
            </p:nvPr>
          </p:nvSpPr>
          <p:spPr>
            <a:xfrm rot="2315082">
              <a:off x="261175" y="6021632"/>
              <a:ext cx="533400" cy="45982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5" name="组合 14"/>
            <p:cNvGrpSpPr/>
            <p:nvPr userDrawn="1"/>
          </p:nvGrpSpPr>
          <p:grpSpPr>
            <a:xfrm rot="1322092">
              <a:off x="11131937" y="305272"/>
              <a:ext cx="780362" cy="670898"/>
              <a:chOff x="11170458" y="527508"/>
              <a:chExt cx="780362" cy="670898"/>
            </a:xfrm>
          </p:grpSpPr>
          <p:sp>
            <p:nvSpPr>
              <p:cNvPr id="16" name="等腰三角形 15"/>
              <p:cNvSpPr/>
              <p:nvPr userDrawn="1">
                <p:custDataLst>
                  <p:tags r:id="rId4"/>
                </p:custDataLst>
              </p:nvPr>
            </p:nvSpPr>
            <p:spPr>
              <a:xfrm rot="693652" flipV="1">
                <a:off x="11170458" y="920188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" name="等腰三角形 16"/>
              <p:cNvSpPr/>
              <p:nvPr userDrawn="1">
                <p:custDataLst>
                  <p:tags r:id="rId5"/>
                </p:custDataLst>
              </p:nvPr>
            </p:nvSpPr>
            <p:spPr>
              <a:xfrm rot="18492899" flipV="1">
                <a:off x="11650344" y="549766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7"/>
            </p:custDataLst>
          </p:nvPr>
        </p:nvSpPr>
        <p:spPr>
          <a:xfrm>
            <a:off x="502447" y="714382"/>
            <a:ext cx="3962432" cy="285752"/>
          </a:xfrm>
        </p:spPr>
        <p:txBody>
          <a:bodyPr lIns="76200" tIns="28575" rIns="57150" bIns="28575" anchor="t" anchorCtr="0">
            <a:noAutofit/>
          </a:bodyPr>
          <a:lstStyle>
            <a:lvl1pPr marL="0" indent="0" eaLnBrk="1" fontAlgn="auto" latinLnBrk="0" hangingPunct="1">
              <a:lnSpc>
                <a:spcPct val="120000"/>
              </a:lnSpc>
              <a:spcAft>
                <a:spcPts val="0"/>
              </a:spcAft>
              <a:buNone/>
              <a:defRPr sz="1500" b="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8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9"/>
            </p:custDataLst>
          </p:nvPr>
        </p:nvSpPr>
        <p:spPr>
          <a:xfrm>
            <a:off x="4676812" y="714382"/>
            <a:ext cx="3962432" cy="285752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0"/>
            </p:custDataLst>
          </p:nvPr>
        </p:nvSpPr>
        <p:spPr>
          <a:xfrm>
            <a:off x="4676812" y="1054894"/>
            <a:ext cx="3962432" cy="3701064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195881" y="228954"/>
            <a:ext cx="8738343" cy="4632141"/>
            <a:chOff x="261175" y="305272"/>
            <a:chExt cx="11651124" cy="6176188"/>
          </a:xfrm>
        </p:grpSpPr>
        <p:sp>
          <p:nvSpPr>
            <p:cNvPr id="9" name="等腰三角形 8"/>
            <p:cNvSpPr/>
            <p:nvPr userDrawn="1">
              <p:custDataLst>
                <p:tags r:id="rId3"/>
              </p:custDataLst>
            </p:nvPr>
          </p:nvSpPr>
          <p:spPr>
            <a:xfrm rot="2315082">
              <a:off x="261175" y="6021632"/>
              <a:ext cx="533400" cy="45982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0" name="组合 9"/>
            <p:cNvGrpSpPr/>
            <p:nvPr userDrawn="1"/>
          </p:nvGrpSpPr>
          <p:grpSpPr>
            <a:xfrm rot="1322092">
              <a:off x="11131937" y="305272"/>
              <a:ext cx="780362" cy="670898"/>
              <a:chOff x="11170458" y="527508"/>
              <a:chExt cx="780362" cy="670898"/>
            </a:xfrm>
          </p:grpSpPr>
          <p:sp>
            <p:nvSpPr>
              <p:cNvPr id="11" name="等腰三角形 10"/>
              <p:cNvSpPr/>
              <p:nvPr userDrawn="1">
                <p:custDataLst>
                  <p:tags r:id="rId4"/>
                </p:custDataLst>
              </p:nvPr>
            </p:nvSpPr>
            <p:spPr>
              <a:xfrm rot="693652" flipV="1">
                <a:off x="11170458" y="920188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" name="等腰三角形 11"/>
              <p:cNvSpPr/>
              <p:nvPr userDrawn="1">
                <p:custDataLst>
                  <p:tags r:id="rId5"/>
                </p:custDataLst>
              </p:nvPr>
            </p:nvSpPr>
            <p:spPr>
              <a:xfrm rot="18492899" flipV="1">
                <a:off x="11650344" y="549766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 vert="horz" lIns="76200" tIns="28575" rIns="57150" bIns="28575" rtlCol="0" anchor="t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>
            <p:custDataLst>
              <p:tags r:id="rId2"/>
            </p:custDataLst>
          </p:nvPr>
        </p:nvGrpSpPr>
        <p:grpSpPr>
          <a:xfrm>
            <a:off x="195881" y="228954"/>
            <a:ext cx="8738343" cy="4632141"/>
            <a:chOff x="261175" y="305272"/>
            <a:chExt cx="11651124" cy="6176188"/>
          </a:xfrm>
        </p:grpSpPr>
        <p:sp>
          <p:nvSpPr>
            <p:cNvPr id="12" name="等腰三角形 11"/>
            <p:cNvSpPr/>
            <p:nvPr userDrawn="1">
              <p:custDataLst>
                <p:tags r:id="rId3"/>
              </p:custDataLst>
            </p:nvPr>
          </p:nvSpPr>
          <p:spPr>
            <a:xfrm rot="2315082">
              <a:off x="261175" y="6021632"/>
              <a:ext cx="533400" cy="45982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3" name="组合 12"/>
            <p:cNvGrpSpPr/>
            <p:nvPr userDrawn="1"/>
          </p:nvGrpSpPr>
          <p:grpSpPr>
            <a:xfrm rot="1322092">
              <a:off x="11131937" y="305272"/>
              <a:ext cx="780362" cy="670898"/>
              <a:chOff x="11170458" y="527508"/>
              <a:chExt cx="780362" cy="670898"/>
            </a:xfrm>
          </p:grpSpPr>
          <p:sp>
            <p:nvSpPr>
              <p:cNvPr id="14" name="等腰三角形 13"/>
              <p:cNvSpPr/>
              <p:nvPr userDrawn="1">
                <p:custDataLst>
                  <p:tags r:id="rId4"/>
                </p:custDataLst>
              </p:nvPr>
            </p:nvSpPr>
            <p:spPr>
              <a:xfrm rot="693652" flipV="1">
                <a:off x="11170458" y="920188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5" name="等腰三角形 14"/>
              <p:cNvSpPr/>
              <p:nvPr userDrawn="1">
                <p:custDataLst>
                  <p:tags r:id="rId5"/>
                </p:custDataLst>
              </p:nvPr>
            </p:nvSpPr>
            <p:spPr>
              <a:xfrm rot="18492899" flipV="1">
                <a:off x="11650344" y="549766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7"/>
            </p:custDataLst>
          </p:nvPr>
        </p:nvSpPr>
        <p:spPr>
          <a:xfrm>
            <a:off x="502447" y="714382"/>
            <a:ext cx="3962432" cy="4041680"/>
          </a:xfrm>
        </p:spPr>
        <p:txBody>
          <a:bodyPr vert="horz" lIns="76200" tIns="0" rIns="61913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8"/>
            </p:custDataLst>
          </p:nvPr>
        </p:nvSpPr>
        <p:spPr>
          <a:xfrm>
            <a:off x="4679194" y="714382"/>
            <a:ext cx="3962432" cy="404168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9EFD9D74-47D9-4702-A33C-335B63B48DBF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FABC47A4-756D-490B-A52F-7D9E2C9FC05F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>
            <p:custDataLst>
              <p:tags r:id="rId2"/>
            </p:custDataLst>
          </p:nvPr>
        </p:nvGrpSpPr>
        <p:grpSpPr>
          <a:xfrm>
            <a:off x="195882" y="228600"/>
            <a:ext cx="8719519" cy="4686300"/>
            <a:chOff x="261175" y="304800"/>
            <a:chExt cx="11626025" cy="6248400"/>
          </a:xfrm>
        </p:grpSpPr>
        <p:sp>
          <p:nvSpPr>
            <p:cNvPr id="11" name="矩形 10"/>
            <p:cNvSpPr/>
            <p:nvPr userDrawn="1">
              <p:custDataLst>
                <p:tags r:id="rId3"/>
              </p:custDataLst>
            </p:nvPr>
          </p:nvSpPr>
          <p:spPr>
            <a:xfrm>
              <a:off x="304800" y="304800"/>
              <a:ext cx="11582400" cy="6248400"/>
            </a:xfrm>
            <a:prstGeom prst="rect">
              <a:avLst/>
            </a:prstGeom>
            <a:gradFill flip="none" rotWithShape="1">
              <a:gsLst>
                <a:gs pos="40000">
                  <a:schemeClr val="bg2"/>
                </a:gs>
                <a:gs pos="92000">
                  <a:schemeClr val="tx2"/>
                </a:gs>
              </a:gsLst>
              <a:lin ang="2700000" scaled="0"/>
              <a:tileRect/>
            </a:gradFill>
            <a:ln>
              <a:noFill/>
            </a:ln>
            <a:effectLst>
              <a:outerShdw blurRad="342900" sx="106000" sy="106000" algn="ctr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 dirty="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2" name="组合 11"/>
            <p:cNvGrpSpPr/>
            <p:nvPr userDrawn="1"/>
          </p:nvGrpSpPr>
          <p:grpSpPr>
            <a:xfrm>
              <a:off x="261175" y="597763"/>
              <a:ext cx="11327050" cy="5883697"/>
              <a:chOff x="261175" y="597763"/>
              <a:chExt cx="11327050" cy="5883697"/>
            </a:xfrm>
          </p:grpSpPr>
          <p:sp>
            <p:nvSpPr>
              <p:cNvPr id="13" name="等腰三角形 12"/>
              <p:cNvSpPr/>
              <p:nvPr userDrawn="1">
                <p:custDataLst>
                  <p:tags r:id="rId4"/>
                </p:custDataLst>
              </p:nvPr>
            </p:nvSpPr>
            <p:spPr>
              <a:xfrm rot="2315082">
                <a:off x="261175" y="6021632"/>
                <a:ext cx="533400" cy="45982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4" name="等腰三角形 13"/>
              <p:cNvSpPr/>
              <p:nvPr userDrawn="1">
                <p:custDataLst>
                  <p:tags r:id="rId5"/>
                </p:custDataLst>
              </p:nvPr>
            </p:nvSpPr>
            <p:spPr>
              <a:xfrm rot="2015744" flipV="1">
                <a:off x="11265491" y="597763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6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7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marL="386080" indent="-21463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28980" indent="-21463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071880" indent="-21463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414780" indent="-21463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757680" indent="-21463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8" Type="http://schemas.openxmlformats.org/officeDocument/2006/relationships/theme" Target="../theme/theme1.xml"/><Relationship Id="rId47" Type="http://schemas.openxmlformats.org/officeDocument/2006/relationships/tags" Target="../tags/tag184.xml"/><Relationship Id="rId46" Type="http://schemas.openxmlformats.org/officeDocument/2006/relationships/tags" Target="../tags/tag183.xml"/><Relationship Id="rId45" Type="http://schemas.openxmlformats.org/officeDocument/2006/relationships/tags" Target="../tags/tag182.xml"/><Relationship Id="rId44" Type="http://schemas.openxmlformats.org/officeDocument/2006/relationships/tags" Target="../tags/tag181.xml"/><Relationship Id="rId43" Type="http://schemas.openxmlformats.org/officeDocument/2006/relationships/tags" Target="../tags/tag180.xml"/><Relationship Id="rId42" Type="http://schemas.openxmlformats.org/officeDocument/2006/relationships/tags" Target="../tags/tag179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42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76200" tIns="28575" rIns="57150" bIns="28575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3"/>
            </p:custDataLst>
          </p:nvPr>
        </p:nvSpPr>
        <p:spPr>
          <a:xfrm>
            <a:off x="502412" y="714382"/>
            <a:ext cx="8139178" cy="404168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4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lnSpc>
                <a:spcPct val="120000"/>
              </a:lnSpc>
              <a:defRPr sz="9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defTabSz="685800"/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45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lnSpc>
                <a:spcPct val="120000"/>
              </a:lnSpc>
              <a:defRPr sz="9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defTabSz="685800"/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6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lnSpc>
                <a:spcPct val="120000"/>
              </a:lnSpc>
              <a:defRPr sz="9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defTabSz="685800"/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KSO_TEMPLATE" hidden="1"/>
          <p:cNvSpPr/>
          <p:nvPr>
            <p:custDataLst>
              <p:tags r:id="rId4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3.xml"/><Relationship Id="rId1" Type="http://schemas.openxmlformats.org/officeDocument/2006/relationships/tags" Target="../tags/tag19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734752" y="1114902"/>
            <a:ext cx="1656398" cy="614363"/>
            <a:chOff x="8190" y="3147"/>
            <a:chExt cx="3478" cy="129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8190" y="3147"/>
              <a:ext cx="347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H="1" flipV="1">
              <a:off x="8190" y="3147"/>
              <a:ext cx="3" cy="12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 flipV="1">
              <a:off x="11666" y="3147"/>
              <a:ext cx="3" cy="12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 flipV="1">
            <a:off x="3733324" y="2616042"/>
            <a:ext cx="1656398" cy="614363"/>
            <a:chOff x="8190" y="3147"/>
            <a:chExt cx="3478" cy="1290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8190" y="3147"/>
              <a:ext cx="347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 flipV="1">
              <a:off x="8190" y="3147"/>
              <a:ext cx="3" cy="12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 flipV="1">
              <a:off x="11666" y="3147"/>
              <a:ext cx="3" cy="12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" name="直接连接符 2"/>
          <p:cNvCxnSpPr/>
          <p:nvPr/>
        </p:nvCxnSpPr>
        <p:spPr>
          <a:xfrm flipV="1">
            <a:off x="4316254" y="1420178"/>
            <a:ext cx="494348" cy="381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34"/>
          <p:cNvSpPr txBox="1"/>
          <p:nvPr/>
        </p:nvSpPr>
        <p:spPr>
          <a:xfrm>
            <a:off x="3141346" y="1856179"/>
            <a:ext cx="2844165" cy="758666"/>
          </a:xfrm>
          <a:prstGeom prst="rect">
            <a:avLst/>
          </a:prstGeom>
        </p:spPr>
        <p:txBody>
          <a:bodyPr lIns="68579" tIns="34289" rIns="68579" bIns="34289" anchor="ctr"/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1000"/>
              </a:spcBef>
              <a:defRPr sz="9600" b="1" spc="-200">
                <a:solidFill>
                  <a:schemeClr val="bg1"/>
                </a:solidFill>
                <a:latin typeface="Bebas Neue" panose="020B0606020202050201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algn="ctr" defTabSz="685800">
              <a:lnSpc>
                <a:spcPts val="6000"/>
              </a:lnSpc>
            </a:pPr>
            <a:r>
              <a:rPr lang="zh-CN" altLang="en-US" sz="5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汉仪雅酷黑简" panose="00020600040101010101" charset="-122"/>
                <a:sym typeface="微软雅黑" panose="020B0503020204020204" charset="-122"/>
              </a:rPr>
              <a:t>敕 勒 歌</a:t>
            </a:r>
            <a:endParaRPr lang="zh-CN" altLang="en-US" sz="5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汉仪雅酷黑简" panose="00020600040101010101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4098608" y="1313498"/>
            <a:ext cx="1307783" cy="599123"/>
          </a:xfrm>
          <a:prstGeom prst="rect">
            <a:avLst/>
          </a:prstGeom>
        </p:spPr>
        <p:txBody>
          <a:bodyPr lIns="68579" tIns="34289" rIns="68579" bIns="34289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100" dirty="0">
                <a:solidFill>
                  <a:srgbClr val="000000"/>
                </a:solidFill>
                <a:ea typeface="微软雅黑" panose="020B0503020204020204" charset="-122"/>
                <a:sym typeface="微软雅黑" panose="020B0503020204020204" charset="-122"/>
              </a:rPr>
              <a:t>诗词翻译</a:t>
            </a:r>
            <a:endParaRPr lang="zh-CN" altLang="en-US" sz="2100" dirty="0">
              <a:solidFill>
                <a:srgbClr val="000000"/>
              </a:solidFill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07311" y="2026854"/>
            <a:ext cx="3478054" cy="437674"/>
          </a:xfrm>
          <a:prstGeom prst="rect">
            <a:avLst/>
          </a:prstGeom>
        </p:spPr>
        <p:txBody>
          <a:bodyPr wrap="none" lIns="68579" tIns="34289" rIns="68579" bIns="34289">
            <a:spAutoFit/>
          </a:bodyPr>
          <a:lstStyle/>
          <a:p>
            <a:pPr defTabSz="685800" eaLnBrk="0" hangingPunct="0"/>
            <a:r>
              <a:rPr lang="zh-CN" altLang="en-US" sz="2400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天似 穹 庐，笼 盖四野。</a:t>
            </a:r>
            <a:endParaRPr lang="zh-CN" altLang="en-US" sz="2400" dirty="0">
              <a:solidFill>
                <a:srgbClr val="000000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1607345" y="2703673"/>
            <a:ext cx="6291263" cy="1822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/>
            <a:r>
              <a:rPr lang="zh-CN" altLang="en-US" sz="2400" b="1" dirty="0">
                <a:solidFill>
                  <a:srgbClr val="FF0000"/>
                </a:solidFill>
                <a:cs typeface="华文中宋" panose="02010600040101010101" charset="-122"/>
                <a:sym typeface="微软雅黑" panose="020B0503020204020204" charset="-122"/>
              </a:rPr>
              <a:t> 译文：</a:t>
            </a:r>
            <a:endParaRPr lang="en-US" altLang="zh-CN" sz="2400" b="1" dirty="0">
              <a:solidFill>
                <a:srgbClr val="FF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 defTabSz="685800"/>
            <a:endParaRPr lang="en-US" altLang="zh-CN" sz="2400" b="1" dirty="0">
              <a:solidFill>
                <a:srgbClr val="FF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 defTabSz="685800"/>
            <a:r>
              <a:rPr lang="zh-CN" altLang="en-US" sz="2100" b="1" dirty="0">
                <a:solidFill>
                  <a:srgbClr val="FF0000"/>
                </a:solidFill>
                <a:cs typeface="华文中宋" panose="02010600040101010101" charset="-122"/>
                <a:sym typeface="微软雅黑" panose="020B0503020204020204" charset="-122"/>
              </a:rPr>
              <a:t> 天空就像蒙古包的圆顶一样遮盖着敕勒川大草原，</a:t>
            </a:r>
            <a:endParaRPr lang="zh-CN" altLang="en-US" sz="2100" b="1" dirty="0">
              <a:solidFill>
                <a:srgbClr val="FF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 defTabSz="685800"/>
            <a:r>
              <a:rPr lang="zh-CN" altLang="en-US" sz="2100" b="1" dirty="0">
                <a:solidFill>
                  <a:srgbClr val="FF0000"/>
                </a:solidFill>
                <a:cs typeface="华文中宋" panose="02010600040101010101" charset="-122"/>
                <a:sym typeface="微软雅黑" panose="020B0503020204020204" charset="-122"/>
              </a:rPr>
              <a:t>向四周望去， 无边无际的草原和天相接在一起。</a:t>
            </a:r>
            <a:endParaRPr lang="zh-CN" altLang="en-US" sz="2100" b="1" dirty="0">
              <a:solidFill>
                <a:srgbClr val="FF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 defTabSz="685800"/>
            <a:endParaRPr lang="zh-CN" altLang="en-US" sz="2400" b="1" dirty="0">
              <a:solidFill>
                <a:srgbClr val="FF0000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74909" y="987335"/>
            <a:ext cx="91440" cy="582930"/>
          </a:xfrm>
          <a:prstGeom prst="rect">
            <a:avLst/>
          </a:prstGeom>
          <a:solidFill>
            <a:srgbClr val="719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 sz="1400">
              <a:solidFill>
                <a:srgbClr val="719039"/>
              </a:solidFill>
              <a:sym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89223" y="1022986"/>
            <a:ext cx="1694021" cy="51244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2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华文中宋" panose="02010600040101010101" charset="-122"/>
                <a:sym typeface="微软雅黑" panose="020B0503020204020204" charset="-122"/>
              </a:rPr>
              <a:t>课文赏析</a:t>
            </a:r>
            <a:endParaRPr lang="zh-CN" altLang="en-US" sz="2400" dirty="0">
              <a:solidFill>
                <a:prstClr val="black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8" presetClass="entr" presetSubtype="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3" grpId="0" bldLvl="0" animBg="1"/>
      <p:bldP spid="4" grpId="0"/>
      <p:bldP spid="4" grpId="1"/>
      <p:bldP spid="4" grpId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3271628" y="1880645"/>
            <a:ext cx="2575560" cy="437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 eaLnBrk="0" hangingPunct="0"/>
            <a:r>
              <a:rPr lang="zh-CN" altLang="en-US" sz="2400" dirty="0">
                <a:solidFill>
                  <a:srgbClr val="000000"/>
                </a:solidFill>
                <a:sym typeface="微软雅黑" panose="020B0503020204020204" charset="-122"/>
              </a:rPr>
              <a:t>天苍苍，野茫茫。</a:t>
            </a:r>
            <a:endParaRPr lang="zh-CN" altLang="en-US" sz="2400" dirty="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3959542" y="1176815"/>
            <a:ext cx="1225868" cy="599123"/>
          </a:xfrm>
          <a:prstGeom prst="rect">
            <a:avLst/>
          </a:prstGeom>
        </p:spPr>
        <p:txBody>
          <a:bodyPr lIns="68579" tIns="34289" rIns="68579" bIns="34289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100" dirty="0">
                <a:solidFill>
                  <a:srgbClr val="000000"/>
                </a:solidFill>
                <a:ea typeface="微软雅黑" panose="020B0503020204020204" charset="-122"/>
                <a:sym typeface="微软雅黑" panose="020B0503020204020204" charset="-122"/>
              </a:rPr>
              <a:t>诗词翻译</a:t>
            </a:r>
            <a:endParaRPr lang="zh-CN" altLang="en-US" sz="2100" dirty="0">
              <a:solidFill>
                <a:srgbClr val="000000"/>
              </a:solidFill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1572577" y="2658429"/>
            <a:ext cx="5999798" cy="1499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/>
            <a:r>
              <a:rPr lang="zh-CN" altLang="en-US" sz="2400" b="1" dirty="0">
                <a:solidFill>
                  <a:srgbClr val="FF0000"/>
                </a:solidFill>
                <a:cs typeface="华文中宋" panose="02010600040101010101" charset="-122"/>
                <a:sym typeface="微软雅黑" panose="020B0503020204020204" charset="-122"/>
              </a:rPr>
              <a:t> 译文：</a:t>
            </a:r>
            <a:endParaRPr lang="en-US" altLang="zh-CN" sz="2400" b="1" dirty="0">
              <a:solidFill>
                <a:srgbClr val="FF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 defTabSz="685800"/>
            <a:endParaRPr lang="en-US" altLang="zh-CN" sz="2400" b="1" dirty="0">
              <a:solidFill>
                <a:srgbClr val="FF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 defTabSz="685800" eaLnBrk="0" hangingPunct="0"/>
            <a:r>
              <a:rPr lang="zh-CN" altLang="en-US" sz="2100" b="1" dirty="0">
                <a:solidFill>
                  <a:srgbClr val="FF0000"/>
                </a:solidFill>
                <a:cs typeface="华文中宋" panose="02010600040101010101" charset="-122"/>
                <a:sym typeface="微软雅黑" panose="020B0503020204020204" charset="-122"/>
              </a:rPr>
              <a:t> 深蓝色的天空广阔无边，碧绿的草原一望无际。</a:t>
            </a:r>
            <a:endParaRPr lang="zh-CN" altLang="en-US" sz="2100" b="1" dirty="0">
              <a:solidFill>
                <a:srgbClr val="FF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 defTabSz="685800"/>
            <a:endParaRPr lang="zh-CN" altLang="en-US" sz="2400" b="1" dirty="0">
              <a:solidFill>
                <a:srgbClr val="FF0000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74909" y="987335"/>
            <a:ext cx="91440" cy="582930"/>
          </a:xfrm>
          <a:prstGeom prst="rect">
            <a:avLst/>
          </a:prstGeom>
          <a:solidFill>
            <a:srgbClr val="719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 sz="1400">
              <a:solidFill>
                <a:srgbClr val="719039"/>
              </a:solidFill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89223" y="1022986"/>
            <a:ext cx="1694021" cy="51244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2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华文中宋" panose="02010600040101010101" charset="-122"/>
                <a:sym typeface="微软雅黑" panose="020B0503020204020204" charset="-122"/>
              </a:rPr>
              <a:t>课文赏析</a:t>
            </a:r>
            <a:endParaRPr lang="zh-CN" altLang="en-US" sz="2400" dirty="0">
              <a:solidFill>
                <a:prstClr val="black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8" presetClass="entr" presetSubtype="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2" grpId="0" bldLvl="0" animBg="1"/>
      <p:bldP spid="3" grpId="0"/>
      <p:bldP spid="3" grpId="1"/>
      <p:bldP spid="3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3425457" y="2174490"/>
            <a:ext cx="2270760" cy="437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 eaLnBrk="0" hangingPunct="0"/>
            <a:r>
              <a:rPr lang="zh-CN" altLang="en-US" sz="2400" dirty="0">
                <a:solidFill>
                  <a:srgbClr val="000000"/>
                </a:solidFill>
                <a:sym typeface="微软雅黑" panose="020B0503020204020204" charset="-122"/>
              </a:rPr>
              <a:t>风吹草低见牛羊</a:t>
            </a:r>
            <a:endParaRPr lang="zh-CN" altLang="en-US" sz="2400" dirty="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3922320" y="1424941"/>
            <a:ext cx="1299210" cy="599123"/>
          </a:xfrm>
          <a:prstGeom prst="rect">
            <a:avLst/>
          </a:prstGeom>
        </p:spPr>
        <p:txBody>
          <a:bodyPr lIns="68579" tIns="34289" rIns="68579" bIns="34289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100" dirty="0">
                <a:solidFill>
                  <a:srgbClr val="000000"/>
                </a:solidFill>
                <a:ea typeface="微软雅黑" panose="020B0503020204020204" charset="-122"/>
                <a:sym typeface="微软雅黑" panose="020B0503020204020204" charset="-122"/>
              </a:rPr>
              <a:t>诗词翻译</a:t>
            </a:r>
            <a:endParaRPr lang="zh-CN" altLang="en-US" sz="2100" dirty="0">
              <a:solidFill>
                <a:srgbClr val="000000"/>
              </a:solidFill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1174910" y="2922748"/>
            <a:ext cx="6801803" cy="1499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/>
            <a:r>
              <a:rPr lang="zh-CN" altLang="en-US" sz="2400" b="1" dirty="0">
                <a:solidFill>
                  <a:srgbClr val="FF0000"/>
                </a:solidFill>
                <a:cs typeface="华文中宋" panose="02010600040101010101" charset="-122"/>
                <a:sym typeface="微软雅黑" panose="020B0503020204020204" charset="-122"/>
              </a:rPr>
              <a:t> 译文：</a:t>
            </a:r>
            <a:endParaRPr lang="en-US" altLang="zh-CN" sz="2400" b="1" dirty="0">
              <a:solidFill>
                <a:srgbClr val="FF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 defTabSz="685800"/>
            <a:endParaRPr lang="en-US" altLang="zh-CN" sz="2400" b="1" dirty="0">
              <a:solidFill>
                <a:srgbClr val="FF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 defTabSz="685800" eaLnBrk="0" hangingPunct="0"/>
            <a:r>
              <a:rPr lang="zh-CN" altLang="en-US" sz="2100" b="1" dirty="0">
                <a:solidFill>
                  <a:srgbClr val="FF0000"/>
                </a:solidFill>
                <a:cs typeface="华文中宋" panose="02010600040101010101" charset="-122"/>
                <a:sym typeface="微软雅黑" panose="020B0503020204020204" charset="-122"/>
              </a:rPr>
              <a:t> 一阵风吹过，野草低下头，露出了一群群肥壮的牛羊。</a:t>
            </a:r>
            <a:endParaRPr lang="zh-CN" altLang="en-US" sz="2100" b="1" dirty="0">
              <a:solidFill>
                <a:srgbClr val="FF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 defTabSz="685800"/>
            <a:endParaRPr lang="zh-CN" altLang="en-US" sz="2400" b="1" dirty="0">
              <a:solidFill>
                <a:srgbClr val="FF0000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74909" y="987335"/>
            <a:ext cx="91440" cy="582930"/>
          </a:xfrm>
          <a:prstGeom prst="rect">
            <a:avLst/>
          </a:prstGeom>
          <a:solidFill>
            <a:srgbClr val="719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 sz="1400">
              <a:solidFill>
                <a:srgbClr val="719039"/>
              </a:solidFill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89223" y="1022986"/>
            <a:ext cx="1694021" cy="51244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2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华文中宋" panose="02010600040101010101" charset="-122"/>
                <a:sym typeface="微软雅黑" panose="020B0503020204020204" charset="-122"/>
              </a:rPr>
              <a:t>课文赏析</a:t>
            </a:r>
            <a:endParaRPr lang="zh-CN" altLang="en-US" sz="2400" dirty="0">
              <a:solidFill>
                <a:prstClr val="black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8" presetClass="entr" presetSubtype="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2" grpId="0" bldLvl="0" animBg="1"/>
      <p:bldP spid="3" grpId="0"/>
      <p:bldP spid="3" grpId="1"/>
      <p:bldP spid="3" grpId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479233" y="2255045"/>
            <a:ext cx="6185535" cy="207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68579" tIns="34289" rIns="68579" bIns="34289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375"/>
              </a:lnSpc>
              <a:spcBef>
                <a:spcPct val="50000"/>
              </a:spcBef>
              <a:buNone/>
            </a:pPr>
            <a:r>
              <a:rPr lang="zh-CN" altLang="en-US" sz="1500" b="1" dirty="0">
                <a:solidFill>
                  <a:srgbClr val="FF0000"/>
                </a:solidFill>
                <a:cs typeface="华文中宋" panose="02010600040101010101" charset="-122"/>
                <a:sym typeface="微软雅黑" panose="020B0503020204020204" charset="-122"/>
              </a:rPr>
              <a:t>    </a:t>
            </a:r>
            <a:r>
              <a:rPr lang="zh-CN" altLang="en-US" sz="1800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敕勒川大草原在阴山脚下。天空就像蒙古包一样笼罩着无边无际的大地。深蓝色的天空广阔无边，碧绿的草原一望无际。每当风儿吹来草儿低下去的时候，就会露出了一群群肥壮的牛羊。</a:t>
            </a:r>
            <a:endParaRPr lang="zh-CN" altLang="en-US" sz="1800" dirty="0">
              <a:solidFill>
                <a:srgbClr val="00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endParaRPr lang="zh-CN" altLang="en-US" sz="1500" b="1" dirty="0">
              <a:solidFill>
                <a:srgbClr val="FF0000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74909" y="987335"/>
            <a:ext cx="91440" cy="582930"/>
          </a:xfrm>
          <a:prstGeom prst="rect">
            <a:avLst/>
          </a:prstGeom>
          <a:solidFill>
            <a:srgbClr val="719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 sz="1400">
              <a:solidFill>
                <a:srgbClr val="719039"/>
              </a:solidFill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89223" y="1022986"/>
            <a:ext cx="1694021" cy="51244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2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华文中宋" panose="02010600040101010101" charset="-122"/>
                <a:sym typeface="微软雅黑" panose="020B0503020204020204" charset="-122"/>
              </a:rPr>
              <a:t>课文赏析</a:t>
            </a:r>
            <a:endParaRPr lang="zh-CN" altLang="en-US" sz="2400" dirty="0">
              <a:solidFill>
                <a:prstClr val="black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84773" y="1643063"/>
            <a:ext cx="1373981" cy="51244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2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华文中宋" panose="02010600040101010101" charset="-122"/>
                <a:sym typeface="微软雅黑" panose="020B0503020204020204" charset="-122"/>
              </a:rPr>
              <a:t>整体感知</a:t>
            </a:r>
            <a:endParaRPr lang="zh-CN" altLang="en-US" sz="2400" dirty="0">
              <a:solidFill>
                <a:prstClr val="black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  <p:bldP spid="3" grpId="1"/>
      <p:bldP spid="3" grpId="2"/>
      <p:bldP spid="4" grpId="0"/>
      <p:bldP spid="4" grpId="1"/>
      <p:bldP spid="4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3900070" y="1067277"/>
            <a:ext cx="1343978" cy="599123"/>
          </a:xfrm>
          <a:prstGeom prst="rect">
            <a:avLst/>
          </a:prstGeom>
        </p:spPr>
        <p:txBody>
          <a:bodyPr lIns="68579" tIns="34289" rIns="68579" bIns="34289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100" dirty="0">
                <a:solidFill>
                  <a:srgbClr val="000000"/>
                </a:solidFill>
                <a:ea typeface="微软雅黑" panose="020B0503020204020204" charset="-122"/>
                <a:sym typeface="微软雅黑" panose="020B0503020204020204" charset="-122"/>
              </a:rPr>
              <a:t>整体感知</a:t>
            </a:r>
            <a:endParaRPr lang="zh-CN" altLang="en-US" sz="2100" dirty="0">
              <a:solidFill>
                <a:srgbClr val="000000"/>
              </a:solidFill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2708731" y="1694671"/>
            <a:ext cx="3726656" cy="51173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zh-CN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1</a:t>
            </a:r>
            <a:r>
              <a:rPr lang="zh-CN" altLang="en-US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、诗中写了哪些内容</a:t>
            </a:r>
            <a:r>
              <a:rPr lang="zh-CN" altLang="en-US" dirty="0" smtClean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？</a:t>
            </a:r>
            <a:endParaRPr lang="zh-CN" altLang="en-US" dirty="0">
              <a:solidFill>
                <a:srgbClr val="000000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690689" y="3289936"/>
            <a:ext cx="5762149" cy="1135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>
              <a:lnSpc>
                <a:spcPts val="2775"/>
              </a:lnSpc>
            </a:pPr>
            <a:r>
              <a:rPr lang="zh-CN" altLang="en-US" sz="2100" dirty="0">
                <a:solidFill>
                  <a:srgbClr val="FF0000"/>
                </a:solidFill>
                <a:sym typeface="微软雅黑" panose="020B0503020204020204" charset="-122"/>
              </a:rPr>
              <a:t>第一层：写地理位置。</a:t>
            </a:r>
            <a:endParaRPr lang="zh-CN" altLang="en-US" sz="2100" dirty="0">
              <a:solidFill>
                <a:srgbClr val="FF0000"/>
              </a:solidFill>
              <a:sym typeface="微软雅黑" panose="020B0503020204020204" charset="-122"/>
            </a:endParaRPr>
          </a:p>
          <a:p>
            <a:pPr defTabSz="685800">
              <a:lnSpc>
                <a:spcPts val="2775"/>
              </a:lnSpc>
            </a:pPr>
            <a:r>
              <a:rPr lang="zh-CN" altLang="en-US" sz="2100" dirty="0">
                <a:solidFill>
                  <a:srgbClr val="FF0000"/>
                </a:solidFill>
                <a:sym typeface="微软雅黑" panose="020B0503020204020204" charset="-122"/>
              </a:rPr>
              <a:t>第二层：写草原的天空的壮阔、苍茫。</a:t>
            </a:r>
            <a:endParaRPr lang="zh-CN" altLang="en-US" sz="2100" dirty="0">
              <a:solidFill>
                <a:srgbClr val="FF0000"/>
              </a:solidFill>
              <a:sym typeface="微软雅黑" panose="020B0503020204020204" charset="-122"/>
            </a:endParaRPr>
          </a:p>
          <a:p>
            <a:pPr defTabSz="685800">
              <a:lnSpc>
                <a:spcPts val="2775"/>
              </a:lnSpc>
            </a:pPr>
            <a:r>
              <a:rPr lang="zh-CN" altLang="en-US" sz="2100" dirty="0">
                <a:solidFill>
                  <a:srgbClr val="FF0000"/>
                </a:solidFill>
                <a:sym typeface="微软雅黑" panose="020B0503020204020204" charset="-122"/>
              </a:rPr>
              <a:t>第三层：描绘壮阔无比、生机勃勃的草原全景。</a:t>
            </a:r>
            <a:endParaRPr lang="zh-CN" altLang="en-US" sz="2100" dirty="0">
              <a:solidFill>
                <a:srgbClr val="FF0000"/>
              </a:solidFill>
              <a:sym typeface="微软雅黑" panose="020B0503020204020204" charset="-122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480944" y="2775917"/>
            <a:ext cx="1652135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/>
            <a:r>
              <a:rPr lang="en-US" altLang="zh-CN" sz="2100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2</a:t>
            </a:r>
            <a:r>
              <a:rPr lang="zh-CN" altLang="en-US" sz="2100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、划分层次</a:t>
            </a:r>
            <a:endParaRPr lang="zh-CN" altLang="en-US" sz="2100" dirty="0">
              <a:solidFill>
                <a:srgbClr val="000000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150275" y="2253820"/>
            <a:ext cx="2804160" cy="391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/>
            <a:r>
              <a:rPr lang="zh-CN" altLang="en-US" sz="2100" dirty="0">
                <a:solidFill>
                  <a:srgbClr val="FF0000"/>
                </a:solidFill>
                <a:sym typeface="微软雅黑" panose="020B0503020204020204" charset="-122"/>
              </a:rPr>
              <a:t>（位置、景色、生活）</a:t>
            </a:r>
            <a:endParaRPr lang="zh-CN" altLang="en-US" sz="2100" dirty="0">
              <a:solidFill>
                <a:srgbClr val="FF0000"/>
              </a:solidFill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74909" y="987335"/>
            <a:ext cx="91440" cy="582930"/>
          </a:xfrm>
          <a:prstGeom prst="rect">
            <a:avLst/>
          </a:prstGeom>
          <a:solidFill>
            <a:srgbClr val="719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 sz="1400">
              <a:solidFill>
                <a:srgbClr val="719039"/>
              </a:solidFill>
              <a:sym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89223" y="1022986"/>
            <a:ext cx="1694021" cy="51244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2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华文中宋" panose="02010600040101010101" charset="-122"/>
                <a:sym typeface="微软雅黑" panose="020B0503020204020204" charset="-122"/>
              </a:rPr>
              <a:t>课文赏析</a:t>
            </a:r>
            <a:endParaRPr lang="zh-CN" altLang="en-US" sz="2400" dirty="0">
              <a:solidFill>
                <a:prstClr val="black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8" presetClass="entr" presetSubtype="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1" grpId="0" bldLvl="0" animBg="1"/>
      <p:bldP spid="2" grpId="0" bldLvl="0" animBg="1"/>
      <p:bldP spid="4" grpId="0"/>
      <p:bldP spid="4" grpId="1"/>
      <p:bldP spid="4" grpId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3665221" y="1366362"/>
            <a:ext cx="1814036" cy="599123"/>
          </a:xfrm>
          <a:prstGeom prst="rect">
            <a:avLst/>
          </a:prstGeom>
        </p:spPr>
        <p:txBody>
          <a:bodyPr lIns="68579" tIns="34289" rIns="68579" bIns="34289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100" dirty="0">
                <a:solidFill>
                  <a:srgbClr val="000000"/>
                </a:solidFill>
                <a:ea typeface="微软雅黑" panose="020B0503020204020204" charset="-122"/>
                <a:sym typeface="微软雅黑" panose="020B0503020204020204" charset="-122"/>
              </a:rPr>
              <a:t>说说你的看法</a:t>
            </a:r>
            <a:endParaRPr lang="zh-CN" altLang="en-US" sz="2100" dirty="0">
              <a:solidFill>
                <a:srgbClr val="000000"/>
              </a:solidFill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>
          <a:xfrm>
            <a:off x="1970841" y="1965604"/>
            <a:ext cx="7542728" cy="1675805"/>
          </a:xfrm>
          <a:prstGeom prst="rect">
            <a:avLst/>
          </a:prstGeom>
        </p:spPr>
        <p:txBody>
          <a:bodyPr vert="horz" lIns="68579" tIns="34289" rIns="68579" bIns="34289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150"/>
              </a:lnSpc>
              <a:buNone/>
            </a:pPr>
            <a:r>
              <a:rPr lang="en-US" altLang="zh-CN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1</a:t>
            </a:r>
            <a:r>
              <a:rPr lang="zh-CN" altLang="en-US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、</a:t>
            </a:r>
            <a:r>
              <a:rPr lang="en-US" altLang="zh-CN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《</a:t>
            </a:r>
            <a:r>
              <a:rPr lang="zh-CN" altLang="en-US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敕勒歌</a:t>
            </a:r>
            <a:r>
              <a:rPr lang="en-US" altLang="zh-CN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》</a:t>
            </a:r>
            <a:r>
              <a:rPr lang="zh-CN" altLang="en-US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是一首民歌，描绘了</a:t>
            </a:r>
            <a:r>
              <a:rPr lang="zh-CN" altLang="en-US" dirty="0" smtClean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一幅（                                          </a:t>
            </a:r>
            <a:r>
              <a:rPr lang="zh-CN" altLang="en-US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），抒写了（                                                ）。</a:t>
            </a:r>
            <a:endParaRPr lang="zh-CN" altLang="en-US" dirty="0">
              <a:solidFill>
                <a:srgbClr val="00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>
              <a:lnSpc>
                <a:spcPts val="3150"/>
              </a:lnSpc>
              <a:buNone/>
            </a:pPr>
            <a:r>
              <a:rPr lang="zh-CN" altLang="en-US" b="1" dirty="0" smtClean="0">
                <a:solidFill>
                  <a:srgbClr val="FF00FF"/>
                </a:solidFill>
                <a:cs typeface="华文中宋" panose="02010600040101010101" charset="-122"/>
                <a:sym typeface="微软雅黑" panose="020B0503020204020204" charset="-122"/>
              </a:rPr>
              <a:t> </a:t>
            </a:r>
            <a:endParaRPr lang="zh-CN" altLang="en-US" b="1" dirty="0" smtClean="0">
              <a:solidFill>
                <a:srgbClr val="FF00FF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>
              <a:buFontTx/>
              <a:buNone/>
            </a:pPr>
            <a:r>
              <a:rPr lang="zh-CN" altLang="en-US" b="1" dirty="0" smtClean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    </a:t>
            </a:r>
            <a:endParaRPr lang="zh-CN" altLang="en-US" b="1" dirty="0">
              <a:solidFill>
                <a:srgbClr val="990033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484002" y="2399434"/>
            <a:ext cx="3509963" cy="391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>
              <a:spcBef>
                <a:spcPct val="50000"/>
              </a:spcBef>
            </a:pPr>
            <a:r>
              <a:rPr lang="zh-CN" altLang="en-US" sz="2100" dirty="0">
                <a:solidFill>
                  <a:srgbClr val="FF0000"/>
                </a:solidFill>
                <a:sym typeface="微软雅黑" panose="020B0503020204020204" charset="-122"/>
              </a:rPr>
              <a:t>北国草原壮丽富饶的风光图</a:t>
            </a:r>
            <a:endParaRPr lang="zh-CN" altLang="en-US" sz="2100" dirty="0">
              <a:solidFill>
                <a:srgbClr val="FF0000"/>
              </a:solidFill>
              <a:sym typeface="微软雅黑" panose="020B0503020204020204" charset="-122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45439" y="2846563"/>
            <a:ext cx="4053959" cy="391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>
              <a:spcBef>
                <a:spcPct val="50000"/>
              </a:spcBef>
            </a:pPr>
            <a:r>
              <a:rPr lang="zh-CN" altLang="en-US" sz="2100" dirty="0">
                <a:solidFill>
                  <a:srgbClr val="FF0000"/>
                </a:solidFill>
                <a:sym typeface="微软雅黑" panose="020B0503020204020204" charset="-122"/>
              </a:rPr>
              <a:t>敕勒人热爱家乡热爱生活的豪情</a:t>
            </a:r>
            <a:endParaRPr lang="zh-CN" altLang="en-US" sz="2100" dirty="0">
              <a:solidFill>
                <a:srgbClr val="FF0000"/>
              </a:solidFill>
              <a:sym typeface="微软雅黑" panose="020B0503020204020204" charset="-122"/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2646045" y="4010026"/>
            <a:ext cx="2338864" cy="391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>
              <a:spcBef>
                <a:spcPct val="50000"/>
              </a:spcBef>
            </a:pPr>
            <a:r>
              <a:rPr lang="zh-CN" altLang="en-US" sz="2100" dirty="0">
                <a:solidFill>
                  <a:srgbClr val="FF0000"/>
                </a:solidFill>
                <a:sym typeface="微软雅黑" panose="020B0503020204020204" charset="-122"/>
              </a:rPr>
              <a:t>动态与静态相结合</a:t>
            </a:r>
            <a:endParaRPr lang="zh-CN" altLang="en-US" sz="2100" dirty="0">
              <a:solidFill>
                <a:srgbClr val="FF0000"/>
              </a:solidFill>
              <a:sym typeface="微软雅黑" panose="020B0503020204020204" charset="-122"/>
            </a:endParaRP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1970842" y="3431363"/>
            <a:ext cx="3806571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>
              <a:spcBef>
                <a:spcPct val="20000"/>
              </a:spcBef>
            </a:pPr>
            <a:r>
              <a:rPr lang="en-US" altLang="zh-CN" sz="2100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2</a:t>
            </a:r>
            <a:r>
              <a:rPr lang="zh-CN" altLang="en-US" sz="2100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、诗歌在写景上有什么特点？</a:t>
            </a:r>
            <a:endParaRPr lang="zh-CN" altLang="en-US" sz="2100" dirty="0">
              <a:solidFill>
                <a:srgbClr val="000000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74909" y="987335"/>
            <a:ext cx="91440" cy="582930"/>
          </a:xfrm>
          <a:prstGeom prst="rect">
            <a:avLst/>
          </a:prstGeom>
          <a:solidFill>
            <a:srgbClr val="719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 sz="1400">
              <a:solidFill>
                <a:srgbClr val="719039"/>
              </a:solidFill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89223" y="1022986"/>
            <a:ext cx="1694021" cy="51244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2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华文中宋" panose="02010600040101010101" charset="-122"/>
                <a:sym typeface="微软雅黑" panose="020B0503020204020204" charset="-122"/>
              </a:rPr>
              <a:t>课文赏析</a:t>
            </a:r>
            <a:endParaRPr lang="zh-CN" altLang="en-US" sz="2400" dirty="0">
              <a:solidFill>
                <a:prstClr val="black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8" presetClass="entr" presetSubtype="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7" grpId="0" bldLvl="0" animBg="1"/>
      <p:bldP spid="18" grpId="0" bldLvl="0" animBg="1"/>
      <p:bldP spid="2" grpId="0" bldLvl="0" animBg="1"/>
      <p:bldP spid="3" grpId="0"/>
      <p:bldP spid="3" grpId="1"/>
      <p:bldP spid="3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2669858" y="1891190"/>
            <a:ext cx="4211955" cy="60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/>
            <a:r>
              <a:rPr lang="zh-CN" altLang="en-US" sz="2100" dirty="0">
                <a:solidFill>
                  <a:srgbClr val="000000"/>
                </a:solidFill>
                <a:sym typeface="微软雅黑" panose="020B0503020204020204" charset="-122"/>
              </a:rPr>
              <a:t>诗中描写了什么，各有什么特点？</a:t>
            </a:r>
            <a:endParaRPr lang="zh-CN" altLang="en-US" sz="2400" b="1" dirty="0">
              <a:solidFill>
                <a:srgbClr val="000000"/>
              </a:solidFill>
              <a:sym typeface="微软雅黑" panose="020B0503020204020204" charset="-122"/>
            </a:endParaRPr>
          </a:p>
          <a:p>
            <a:pPr defTabSz="685800"/>
            <a:r>
              <a:rPr lang="zh-CN" altLang="en-US" sz="1400" dirty="0">
                <a:solidFill>
                  <a:srgbClr val="000000"/>
                </a:solidFill>
                <a:sym typeface="微软雅黑" panose="020B0503020204020204" charset="-122"/>
              </a:rPr>
              <a:t>　　　</a:t>
            </a:r>
            <a:endParaRPr lang="zh-CN" altLang="en-US" sz="1400" dirty="0">
              <a:solidFill>
                <a:srgbClr val="FF6600"/>
              </a:solidFill>
              <a:sym typeface="微软雅黑" panose="020B0503020204020204" charset="-122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669978" y="2647712"/>
            <a:ext cx="4212431" cy="168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zh-CN" altLang="en-US" sz="2100" dirty="0">
                <a:solidFill>
                  <a:srgbClr val="FF0000"/>
                </a:solidFill>
                <a:cs typeface="华文中宋" panose="02010600040101010101" charset="-122"/>
                <a:sym typeface="微软雅黑" panose="020B0503020204020204" charset="-122"/>
              </a:rPr>
              <a:t>天空</a:t>
            </a:r>
            <a:r>
              <a:rPr lang="en-US" altLang="zh-CN" sz="2100" dirty="0">
                <a:solidFill>
                  <a:srgbClr val="FF0000"/>
                </a:solidFill>
                <a:cs typeface="华文中宋" panose="02010600040101010101" charset="-122"/>
                <a:sym typeface="微软雅黑" panose="020B0503020204020204" charset="-122"/>
              </a:rPr>
              <a:t>——</a:t>
            </a:r>
            <a:r>
              <a:rPr lang="zh-CN" altLang="en-US" sz="2100" dirty="0">
                <a:solidFill>
                  <a:srgbClr val="FF0000"/>
                </a:solidFill>
                <a:cs typeface="华文中宋" panose="02010600040101010101" charset="-122"/>
                <a:sym typeface="微软雅黑" panose="020B0503020204020204" charset="-122"/>
              </a:rPr>
              <a:t>像个巨大的蒙古包</a:t>
            </a:r>
            <a:endParaRPr lang="zh-CN" altLang="en-US" sz="2100" dirty="0">
              <a:solidFill>
                <a:srgbClr val="FF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 defTabSz="685800"/>
            <a:r>
              <a:rPr lang="zh-CN" altLang="en-US" sz="2100" dirty="0">
                <a:solidFill>
                  <a:srgbClr val="FF0000"/>
                </a:solidFill>
                <a:cs typeface="华文中宋" panose="02010600040101010101" charset="-122"/>
                <a:sym typeface="微软雅黑" panose="020B0503020204020204" charset="-122"/>
              </a:rPr>
              <a:t>　　　</a:t>
            </a:r>
            <a:endParaRPr lang="zh-CN" altLang="en-US" sz="2100" dirty="0">
              <a:solidFill>
                <a:srgbClr val="FF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 defTabSz="685800"/>
            <a:r>
              <a:rPr lang="zh-CN" altLang="en-US" sz="2100" dirty="0">
                <a:solidFill>
                  <a:srgbClr val="FF0000"/>
                </a:solidFill>
                <a:cs typeface="华文中宋" panose="02010600040101010101" charset="-122"/>
                <a:sym typeface="微软雅黑" panose="020B0503020204020204" charset="-122"/>
              </a:rPr>
              <a:t>草原</a:t>
            </a:r>
            <a:r>
              <a:rPr lang="en-US" altLang="zh-CN" sz="2100" dirty="0">
                <a:solidFill>
                  <a:srgbClr val="FF0000"/>
                </a:solidFill>
                <a:cs typeface="华文中宋" panose="02010600040101010101" charset="-122"/>
                <a:sym typeface="微软雅黑" panose="020B0503020204020204" charset="-122"/>
              </a:rPr>
              <a:t>——</a:t>
            </a:r>
            <a:r>
              <a:rPr lang="zh-CN" altLang="en-US" sz="2100" dirty="0">
                <a:solidFill>
                  <a:srgbClr val="FF0000"/>
                </a:solidFill>
                <a:cs typeface="华文中宋" panose="02010600040101010101" charset="-122"/>
                <a:sym typeface="微软雅黑" panose="020B0503020204020204" charset="-122"/>
              </a:rPr>
              <a:t>美与广阔</a:t>
            </a:r>
            <a:endParaRPr lang="zh-CN" altLang="en-US" sz="2100" dirty="0">
              <a:solidFill>
                <a:srgbClr val="FF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 defTabSz="685800"/>
            <a:endParaRPr lang="zh-CN" altLang="en-US" sz="2100" dirty="0">
              <a:solidFill>
                <a:srgbClr val="FF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 defTabSz="685800"/>
            <a:r>
              <a:rPr lang="zh-CN" altLang="en-US" sz="2100" dirty="0">
                <a:solidFill>
                  <a:srgbClr val="FF0000"/>
                </a:solidFill>
                <a:cs typeface="华文中宋" panose="02010600040101010101" charset="-122"/>
                <a:sym typeface="微软雅黑" panose="020B0503020204020204" charset="-122"/>
              </a:rPr>
              <a:t>牛羊</a:t>
            </a:r>
            <a:r>
              <a:rPr lang="en-US" altLang="zh-CN" sz="2100" dirty="0">
                <a:solidFill>
                  <a:srgbClr val="FF0000"/>
                </a:solidFill>
                <a:cs typeface="华文中宋" panose="02010600040101010101" charset="-122"/>
                <a:sym typeface="微软雅黑" panose="020B0503020204020204" charset="-122"/>
              </a:rPr>
              <a:t>——</a:t>
            </a:r>
            <a:r>
              <a:rPr lang="zh-CN" altLang="en-US" sz="2100" dirty="0">
                <a:solidFill>
                  <a:srgbClr val="FF0000"/>
                </a:solidFill>
                <a:cs typeface="华文中宋" panose="02010600040101010101" charset="-122"/>
                <a:sym typeface="微软雅黑" panose="020B0503020204020204" charset="-122"/>
              </a:rPr>
              <a:t>有风才能出现</a:t>
            </a:r>
            <a:endParaRPr lang="zh-CN" altLang="en-US" sz="2100" dirty="0">
              <a:solidFill>
                <a:srgbClr val="FF0000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74909" y="987335"/>
            <a:ext cx="91440" cy="582930"/>
          </a:xfrm>
          <a:prstGeom prst="rect">
            <a:avLst/>
          </a:prstGeom>
          <a:solidFill>
            <a:srgbClr val="719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 sz="1400">
              <a:solidFill>
                <a:srgbClr val="719039"/>
              </a:solidFill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89223" y="1022986"/>
            <a:ext cx="1694021" cy="51244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2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华文中宋" panose="02010600040101010101" charset="-122"/>
                <a:sym typeface="微软雅黑" panose="020B0503020204020204" charset="-122"/>
              </a:rPr>
              <a:t>课文赏析</a:t>
            </a:r>
            <a:endParaRPr lang="zh-CN" altLang="en-US" sz="2400" dirty="0">
              <a:solidFill>
                <a:prstClr val="black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8" presetClass="entr" presetSubtype="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" grpId="0" bldLvl="0" animBg="1"/>
      <p:bldP spid="3" grpId="0"/>
      <p:bldP spid="3" grpId="1"/>
      <p:bldP spid="3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537586" y="1751173"/>
            <a:ext cx="2252663" cy="345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/>
            <a:r>
              <a:rPr lang="zh-CN" altLang="en-US" dirty="0">
                <a:solidFill>
                  <a:srgbClr val="000000"/>
                </a:solidFill>
                <a:sym typeface="微软雅黑" panose="020B0503020204020204" charset="-122"/>
              </a:rPr>
              <a:t>深入研读，合作探讨</a:t>
            </a:r>
            <a:endParaRPr lang="zh-CN" altLang="en-US" b="1" dirty="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308260" y="2385536"/>
            <a:ext cx="6710839" cy="190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 eaLnBrk="0" hangingPunct="0">
              <a:lnSpc>
                <a:spcPts val="2775"/>
              </a:lnSpc>
            </a:pPr>
            <a:r>
              <a:rPr lang="en-US" altLang="zh-CN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1</a:t>
            </a:r>
            <a:r>
              <a:rPr lang="zh-CN" altLang="en-US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、可以表现天高地阔的比喻很多，诗人为什么选择“穹庐”？这个比喻表现了大草原的什么特点？包含了草原牧民的什么情感？</a:t>
            </a:r>
            <a:endParaRPr lang="zh-CN" altLang="en-US" dirty="0">
              <a:solidFill>
                <a:srgbClr val="00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 defTabSz="685800" eaLnBrk="0" hangingPunct="0">
              <a:lnSpc>
                <a:spcPts val="2775"/>
              </a:lnSpc>
              <a:spcBef>
                <a:spcPct val="20000"/>
              </a:spcBef>
            </a:pPr>
            <a:r>
              <a:rPr lang="en-US" altLang="zh-CN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2</a:t>
            </a:r>
            <a:r>
              <a:rPr lang="zh-CN" altLang="en-US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、诗中为什么不写人？是否无人？</a:t>
            </a:r>
            <a:endParaRPr lang="zh-CN" altLang="en-US" dirty="0">
              <a:solidFill>
                <a:srgbClr val="00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 defTabSz="685800" eaLnBrk="0" hangingPunct="0">
              <a:lnSpc>
                <a:spcPts val="2775"/>
              </a:lnSpc>
            </a:pPr>
            <a:r>
              <a:rPr lang="en-US" altLang="zh-CN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3</a:t>
            </a:r>
            <a:r>
              <a:rPr lang="zh-CN" altLang="en-US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、在“天苍苍，野茫茫”的背景下，“风吹草低见牛羊”带给你怎样的感觉？表现了大草原的什么特点？</a:t>
            </a:r>
            <a:endParaRPr lang="zh-CN" altLang="en-US" dirty="0">
              <a:solidFill>
                <a:srgbClr val="000000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74909" y="987335"/>
            <a:ext cx="91440" cy="582930"/>
          </a:xfrm>
          <a:prstGeom prst="rect">
            <a:avLst/>
          </a:prstGeom>
          <a:solidFill>
            <a:srgbClr val="719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 sz="1400">
              <a:solidFill>
                <a:srgbClr val="719039"/>
              </a:solidFill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89223" y="1022986"/>
            <a:ext cx="1694021" cy="51244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2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华文中宋" panose="02010600040101010101" charset="-122"/>
                <a:sym typeface="微软雅黑" panose="020B0503020204020204" charset="-122"/>
              </a:rPr>
              <a:t>课文赏析</a:t>
            </a:r>
            <a:endParaRPr lang="zh-CN" altLang="en-US" sz="2400" dirty="0">
              <a:solidFill>
                <a:prstClr val="black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  <p:bldP spid="3" grpId="1"/>
      <p:bldP spid="3" grpId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105627" y="1584007"/>
            <a:ext cx="2662714" cy="391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/>
            <a:r>
              <a:rPr lang="zh-CN" altLang="en-US" sz="2100" dirty="0">
                <a:solidFill>
                  <a:srgbClr val="000000"/>
                </a:solidFill>
                <a:sym typeface="微软雅黑" panose="020B0503020204020204" charset="-122"/>
              </a:rPr>
              <a:t>深入研读，合作探讨</a:t>
            </a:r>
            <a:endParaRPr lang="zh-CN" altLang="en-US" sz="2100" b="1" dirty="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286352" y="2226946"/>
            <a:ext cx="6301264" cy="103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 eaLnBrk="0" hangingPunct="0"/>
            <a:r>
              <a:rPr lang="en-US" altLang="zh-CN" sz="2100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1</a:t>
            </a:r>
            <a:r>
              <a:rPr lang="zh-CN" altLang="en-US" sz="2100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、可以表现天高地阔的比喻很多，诗人为什么选择“穹庐”？这个比喻表现了大草原的什么特点？包含了草原牧民的什么情感？</a:t>
            </a:r>
            <a:endParaRPr lang="zh-CN" altLang="en-US" sz="2100" dirty="0">
              <a:solidFill>
                <a:srgbClr val="000000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379697" y="3553599"/>
            <a:ext cx="6624638" cy="1199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 eaLnBrk="0" hangingPunct="0">
              <a:spcBef>
                <a:spcPct val="50000"/>
              </a:spcBef>
            </a:pPr>
            <a:r>
              <a:rPr lang="zh-CN" altLang="en-US" sz="2100" dirty="0">
                <a:solidFill>
                  <a:srgbClr val="FF0000"/>
                </a:solidFill>
                <a:sym typeface="微软雅黑" panose="020B0503020204020204" charset="-122"/>
              </a:rPr>
              <a:t>穹庐是草原的特点，用牧民们日日相伴的最为亲近的生活居所来比喻，非常亲切。</a:t>
            </a:r>
            <a:endParaRPr lang="zh-CN" altLang="en-US" sz="2100" dirty="0">
              <a:solidFill>
                <a:srgbClr val="FF0000"/>
              </a:solidFill>
              <a:sym typeface="微软雅黑" panose="020B0503020204020204" charset="-122"/>
            </a:endParaRPr>
          </a:p>
          <a:p>
            <a:pPr defTabSz="685800" eaLnBrk="0" hangingPunct="0">
              <a:spcBef>
                <a:spcPct val="50000"/>
              </a:spcBef>
            </a:pPr>
            <a:endParaRPr lang="zh-CN" altLang="en-US" sz="2100" dirty="0">
              <a:solidFill>
                <a:srgbClr val="FF0066"/>
              </a:solidFill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74909" y="987335"/>
            <a:ext cx="91440" cy="582930"/>
          </a:xfrm>
          <a:prstGeom prst="rect">
            <a:avLst/>
          </a:prstGeom>
          <a:solidFill>
            <a:srgbClr val="719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 sz="1400">
              <a:solidFill>
                <a:srgbClr val="719039"/>
              </a:solidFill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89223" y="1022986"/>
            <a:ext cx="1694021" cy="51244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2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华文中宋" panose="02010600040101010101" charset="-122"/>
                <a:sym typeface="微软雅黑" panose="020B0503020204020204" charset="-122"/>
              </a:rPr>
              <a:t>课文赏析</a:t>
            </a:r>
            <a:endParaRPr lang="zh-CN" altLang="en-US" sz="2400" dirty="0">
              <a:solidFill>
                <a:prstClr val="black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8" presetClass="entr" presetSubtype="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2" grpId="0" bldLvl="0" animBg="1"/>
      <p:bldP spid="3" grpId="0"/>
      <p:bldP spid="3" grpId="1"/>
      <p:bldP spid="3" grpId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221178" y="1854994"/>
            <a:ext cx="2772251" cy="391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/>
            <a:r>
              <a:rPr lang="zh-CN" altLang="en-US" sz="2100" dirty="0">
                <a:solidFill>
                  <a:srgbClr val="000000"/>
                </a:solidFill>
                <a:sym typeface="微软雅黑" panose="020B0503020204020204" charset="-122"/>
              </a:rPr>
              <a:t>深入研读，合作探讨</a:t>
            </a:r>
            <a:endParaRPr lang="zh-CN" altLang="en-US" sz="2100" b="1" dirty="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439521" y="2552701"/>
            <a:ext cx="4345181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 eaLnBrk="0" hangingPunct="0">
              <a:spcBef>
                <a:spcPct val="20000"/>
              </a:spcBef>
            </a:pPr>
            <a:r>
              <a:rPr lang="en-US" altLang="zh-CN" sz="2100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2</a:t>
            </a:r>
            <a:r>
              <a:rPr lang="zh-CN" altLang="en-US" sz="2100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、诗中为什么不写人？是否无人？</a:t>
            </a:r>
            <a:endParaRPr lang="zh-CN" altLang="en-US" sz="2100" dirty="0">
              <a:solidFill>
                <a:srgbClr val="000000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079184" y="3427000"/>
            <a:ext cx="7056239" cy="714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 eaLnBrk="0" hangingPunct="0"/>
            <a:r>
              <a:rPr lang="zh-CN" altLang="en-US" sz="2100" dirty="0">
                <a:solidFill>
                  <a:srgbClr val="FF0000"/>
                </a:solidFill>
                <a:cs typeface="华文中宋" panose="02010600040101010101" charset="-122"/>
                <a:sym typeface="微软雅黑" panose="020B0503020204020204" charset="-122"/>
              </a:rPr>
              <a:t>突出表现草原的浩瀚苍茫的自然特征。“见牛羊”句暗示了人的存在。</a:t>
            </a:r>
            <a:endParaRPr lang="zh-CN" altLang="en-US" sz="2100" dirty="0">
              <a:solidFill>
                <a:srgbClr val="FF0000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74909" y="987335"/>
            <a:ext cx="91440" cy="582930"/>
          </a:xfrm>
          <a:prstGeom prst="rect">
            <a:avLst/>
          </a:prstGeom>
          <a:solidFill>
            <a:srgbClr val="719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 sz="1400">
              <a:solidFill>
                <a:srgbClr val="719039"/>
              </a:solidFill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89223" y="1022986"/>
            <a:ext cx="1694021" cy="51244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2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华文中宋" panose="02010600040101010101" charset="-122"/>
                <a:sym typeface="微软雅黑" panose="020B0503020204020204" charset="-122"/>
              </a:rPr>
              <a:t>课文赏析</a:t>
            </a:r>
            <a:endParaRPr lang="zh-CN" altLang="en-US" sz="2400" dirty="0">
              <a:solidFill>
                <a:prstClr val="black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79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79"/>
                            </p:stCondLst>
                            <p:childTnLst>
                              <p:par>
                                <p:cTn id="20" presetID="18" presetClass="entr" presetSubtype="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 autoUpdateAnimBg="0"/>
      <p:bldP spid="11" grpId="0" bldLvl="0" animBg="1" autoUpdateAnimBg="0"/>
      <p:bldP spid="2" grpId="0" bldLvl="0" animBg="1"/>
      <p:bldP spid="3" grpId="0"/>
      <p:bldP spid="3" grpId="1"/>
      <p:bldP spid="3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219676" y="1024483"/>
            <a:ext cx="91440" cy="582930"/>
          </a:xfrm>
          <a:prstGeom prst="rect">
            <a:avLst/>
          </a:prstGeom>
          <a:solidFill>
            <a:srgbClr val="719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 sz="1400">
              <a:solidFill>
                <a:srgbClr val="719039"/>
              </a:solidFill>
              <a:sym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72078" y="1032696"/>
            <a:ext cx="2214086" cy="56784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20000"/>
              </a:lnSpc>
              <a:defRPr/>
            </a:pPr>
            <a:r>
              <a:rPr lang="zh-CN" altLang="en-US" sz="2700" dirty="0">
                <a:solidFill>
                  <a:prstClr val="black"/>
                </a:solidFill>
                <a:sym typeface="微软雅黑" panose="020B0503020204020204" charset="-122"/>
              </a:rPr>
              <a:t>学习目标</a:t>
            </a:r>
            <a:endParaRPr lang="zh-CN" altLang="en-US" sz="2700" dirty="0">
              <a:solidFill>
                <a:prstClr val="black"/>
              </a:solidFill>
              <a:sym typeface="微软雅黑" panose="020B0503020204020204" charset="-122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1372076" y="1919288"/>
            <a:ext cx="709422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 eaLnBrk="0" hangingPunct="0">
              <a:lnSpc>
                <a:spcPts val="2775"/>
              </a:lnSpc>
              <a:spcBef>
                <a:spcPct val="50000"/>
              </a:spcBef>
            </a:pPr>
            <a:r>
              <a:rPr lang="zh-CN" altLang="en-US" sz="2100" dirty="0">
                <a:solidFill>
                  <a:srgbClr val="000000"/>
                </a:solidFill>
                <a:sym typeface="微软雅黑" panose="020B0503020204020204" charset="-122"/>
              </a:rPr>
              <a:t>１、理解诗句的意思。</a:t>
            </a:r>
            <a:endParaRPr lang="zh-CN" altLang="en-US" sz="2100" dirty="0">
              <a:solidFill>
                <a:srgbClr val="000000"/>
              </a:solidFill>
              <a:sym typeface="微软雅黑" panose="020B0503020204020204" charset="-122"/>
            </a:endParaRPr>
          </a:p>
          <a:p>
            <a:pPr defTabSz="685800" eaLnBrk="0" hangingPunct="0">
              <a:lnSpc>
                <a:spcPts val="2775"/>
              </a:lnSpc>
              <a:spcBef>
                <a:spcPct val="50000"/>
              </a:spcBef>
            </a:pPr>
            <a:r>
              <a:rPr lang="zh-CN" altLang="en-US" sz="2100" dirty="0">
                <a:solidFill>
                  <a:srgbClr val="000000"/>
                </a:solidFill>
                <a:sym typeface="微软雅黑" panose="020B0503020204020204" charset="-122"/>
              </a:rPr>
              <a:t>２、展开想象，体会草原的富饶广阔美丽，激发学生热爱生活、热爱大自然的情感。</a:t>
            </a:r>
            <a:endParaRPr lang="zh-CN" altLang="en-US" sz="2100" dirty="0">
              <a:solidFill>
                <a:srgbClr val="000000"/>
              </a:solidFill>
              <a:sym typeface="微软雅黑" panose="020B0503020204020204" charset="-122"/>
            </a:endParaRPr>
          </a:p>
          <a:p>
            <a:pPr defTabSz="685800" eaLnBrk="0" hangingPunct="0">
              <a:lnSpc>
                <a:spcPts val="2775"/>
              </a:lnSpc>
              <a:spcBef>
                <a:spcPct val="50000"/>
              </a:spcBef>
            </a:pPr>
            <a:r>
              <a:rPr lang="zh-CN" altLang="en-US" sz="2100" dirty="0">
                <a:solidFill>
                  <a:srgbClr val="000000"/>
                </a:solidFill>
                <a:sym typeface="微软雅黑" panose="020B0503020204020204" charset="-122"/>
              </a:rPr>
              <a:t>３、有感情的朗读和背诵课文。</a:t>
            </a:r>
            <a:endParaRPr lang="zh-CN" altLang="en-US" sz="2100" dirty="0">
              <a:solidFill>
                <a:srgbClr val="000000"/>
              </a:solidFill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/>
      <p:bldP spid="11" grpId="1"/>
      <p:bldP spid="11" grpId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523049" y="2358868"/>
            <a:ext cx="6098381" cy="103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 eaLnBrk="0" hangingPunct="0"/>
            <a:r>
              <a:rPr lang="en-US" altLang="zh-CN" sz="2100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3</a:t>
            </a:r>
            <a:r>
              <a:rPr lang="zh-CN" altLang="en-US" sz="2100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、在“天苍苍，野茫茫”的背景下，“风吹草低见牛羊”带给你怎样的感觉？表现了大草原的什么特点？</a:t>
            </a:r>
            <a:endParaRPr lang="zh-CN" altLang="en-US" sz="2100" dirty="0">
              <a:solidFill>
                <a:srgbClr val="000000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272314" y="1510666"/>
            <a:ext cx="2598896" cy="391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/>
            <a:r>
              <a:rPr lang="zh-CN" altLang="en-US" sz="2100" dirty="0">
                <a:solidFill>
                  <a:srgbClr val="000000"/>
                </a:solidFill>
                <a:sym typeface="微软雅黑" panose="020B0503020204020204" charset="-122"/>
              </a:rPr>
              <a:t>深入研读，合作探讨</a:t>
            </a:r>
            <a:endParaRPr lang="zh-CN" altLang="en-US" sz="2100" b="1" dirty="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523049" y="3319939"/>
            <a:ext cx="6098381" cy="780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 eaLnBrk="0" hangingPunct="0">
              <a:lnSpc>
                <a:spcPts val="2775"/>
              </a:lnSpc>
            </a:pPr>
            <a:r>
              <a:rPr lang="zh-CN" altLang="en-US" sz="2100" dirty="0">
                <a:solidFill>
                  <a:srgbClr val="FF0000"/>
                </a:solidFill>
                <a:sym typeface="微软雅黑" panose="020B0503020204020204" charset="-122"/>
              </a:rPr>
              <a:t>生机感、喜悦感、悠然自在感。表现了大草原壮阔草海、牛羊成群（水草丰茂、牛羊肥壮）的特点。</a:t>
            </a:r>
            <a:endParaRPr lang="zh-CN" altLang="en-US" sz="2100" dirty="0">
              <a:solidFill>
                <a:srgbClr val="FF0000"/>
              </a:solidFill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74909" y="987335"/>
            <a:ext cx="91440" cy="582930"/>
          </a:xfrm>
          <a:prstGeom prst="rect">
            <a:avLst/>
          </a:prstGeom>
          <a:solidFill>
            <a:srgbClr val="719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 sz="1400">
              <a:solidFill>
                <a:srgbClr val="719039"/>
              </a:solidFill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89223" y="1022986"/>
            <a:ext cx="1694021" cy="51244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2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华文中宋" panose="02010600040101010101" charset="-122"/>
                <a:sym typeface="微软雅黑" panose="020B0503020204020204" charset="-122"/>
              </a:rPr>
              <a:t>课文赏析</a:t>
            </a:r>
            <a:endParaRPr lang="zh-CN" altLang="en-US" sz="2400" dirty="0">
              <a:solidFill>
                <a:prstClr val="black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8" presetClass="entr" presetSubtype="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8" grpId="0" bldLvl="0" animBg="1" autoUpdateAnimBg="0"/>
      <p:bldP spid="2" grpId="0" bldLvl="0" animBg="1"/>
      <p:bldP spid="3" grpId="0"/>
      <p:bldP spid="3" grpId="1"/>
      <p:bldP spid="3" grpId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202295" y="2143602"/>
            <a:ext cx="6739414" cy="1770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79" tIns="34289" rIns="68579" bIns="34289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7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华文中宋" panose="02010600040101010101" charset="-122"/>
                <a:sym typeface="微软雅黑" panose="020B0503020204020204" charset="-122"/>
              </a:rPr>
              <a:t>   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华文中宋" panose="02010600040101010101" charset="-122"/>
                <a:sym typeface="微软雅黑" panose="020B0503020204020204" charset="-122"/>
              </a:rPr>
              <a:t>这首民歌描绘了我国内蒙古阴山脚下土地辽阔、牧草丰盛、牛羊肥壮的草原风光，反映了敕勒族人民的生活，表现了他们对生活、对家乡的热爱。     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华文中宋" panose="02010600040101010101" charset="-122"/>
              <a:sym typeface="微软雅黑" panose="020B0503020204020204" charset="-122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4179570" y="1560195"/>
            <a:ext cx="784860" cy="437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/>
            <a:r>
              <a:rPr lang="zh-CN" altLang="en-US" sz="2400" b="1" dirty="0">
                <a:solidFill>
                  <a:srgbClr val="000000"/>
                </a:solidFill>
                <a:sym typeface="微软雅黑" panose="020B0503020204020204" charset="-122"/>
              </a:rPr>
              <a:t>总结</a:t>
            </a:r>
            <a:endParaRPr lang="zh-CN" altLang="en-US" sz="2400" b="1" dirty="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74909" y="987335"/>
            <a:ext cx="91440" cy="582930"/>
          </a:xfrm>
          <a:prstGeom prst="rect">
            <a:avLst/>
          </a:prstGeom>
          <a:solidFill>
            <a:srgbClr val="719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 sz="1400">
              <a:solidFill>
                <a:srgbClr val="719039"/>
              </a:solidFill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89223" y="1022986"/>
            <a:ext cx="1694021" cy="51244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2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华文中宋" panose="02010600040101010101" charset="-122"/>
                <a:sym typeface="微软雅黑" panose="020B0503020204020204" charset="-122"/>
              </a:rPr>
              <a:t>课文赏析</a:t>
            </a:r>
            <a:endParaRPr lang="zh-CN" altLang="en-US" sz="2400" dirty="0">
              <a:solidFill>
                <a:prstClr val="black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 autoUpdateAnimBg="0"/>
      <p:bldP spid="2" grpId="0" bldLvl="0" animBg="1"/>
      <p:bldP spid="3" grpId="0"/>
      <p:bldP spid="3" grpId="1"/>
      <p:bldP spid="3" grpId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533776" y="1704975"/>
            <a:ext cx="1486376" cy="437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/>
            <a:r>
              <a:rPr lang="zh-CN" altLang="en-US" sz="2400" b="1" dirty="0">
                <a:solidFill>
                  <a:srgbClr val="000000"/>
                </a:solidFill>
                <a:sym typeface="微软雅黑" panose="020B0503020204020204" charset="-122"/>
              </a:rPr>
              <a:t>课外作业</a:t>
            </a:r>
            <a:endParaRPr lang="zh-CN" altLang="en-US" sz="2400" b="1" dirty="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441609" y="2713727"/>
            <a:ext cx="5670947" cy="1361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79" tIns="34289" rIns="68579" bIns="34289">
            <a:spAutoFit/>
          </a:bodyPr>
          <a:lstStyle/>
          <a:p>
            <a:pPr defTabSz="685800">
              <a:spcBef>
                <a:spcPct val="50000"/>
              </a:spcBef>
            </a:pPr>
            <a:r>
              <a:rPr lang="zh-CN" altLang="en-US" sz="2100" dirty="0">
                <a:solidFill>
                  <a:srgbClr val="000000"/>
                </a:solidFill>
                <a:sym typeface="微软雅黑" panose="020B0503020204020204" charset="-122"/>
              </a:rPr>
              <a:t>１、把诗中描写的草原变成一段语言写出来。</a:t>
            </a:r>
            <a:endParaRPr lang="zh-CN" altLang="en-US" sz="2100" dirty="0">
              <a:solidFill>
                <a:srgbClr val="000000"/>
              </a:solidFill>
              <a:sym typeface="微软雅黑" panose="020B0503020204020204" charset="-122"/>
            </a:endParaRPr>
          </a:p>
          <a:p>
            <a:pPr defTabSz="685800">
              <a:spcBef>
                <a:spcPct val="50000"/>
              </a:spcBef>
            </a:pPr>
            <a:endParaRPr lang="zh-CN" altLang="en-US" sz="2100" dirty="0">
              <a:solidFill>
                <a:srgbClr val="000000"/>
              </a:solidFill>
              <a:sym typeface="微软雅黑" panose="020B0503020204020204" charset="-122"/>
            </a:endParaRPr>
          </a:p>
          <a:p>
            <a:pPr defTabSz="685800">
              <a:spcBef>
                <a:spcPct val="50000"/>
              </a:spcBef>
            </a:pPr>
            <a:r>
              <a:rPr lang="zh-CN" altLang="en-US" sz="2100" dirty="0">
                <a:solidFill>
                  <a:srgbClr val="000000"/>
                </a:solidFill>
                <a:sym typeface="微软雅黑" panose="020B0503020204020204" charset="-122"/>
              </a:rPr>
              <a:t>２、背诵并默写全诗。</a:t>
            </a:r>
            <a:endParaRPr lang="zh-CN" altLang="en-US" sz="2100" dirty="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74909" y="987335"/>
            <a:ext cx="91440" cy="582930"/>
          </a:xfrm>
          <a:prstGeom prst="rect">
            <a:avLst/>
          </a:prstGeom>
          <a:solidFill>
            <a:srgbClr val="719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 sz="1400">
              <a:solidFill>
                <a:srgbClr val="719039"/>
              </a:solidFill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89223" y="1022986"/>
            <a:ext cx="1694021" cy="51244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2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华文中宋" panose="02010600040101010101" charset="-122"/>
                <a:sym typeface="微软雅黑" panose="020B0503020204020204" charset="-122"/>
              </a:rPr>
              <a:t>课文赏析</a:t>
            </a:r>
            <a:endParaRPr lang="zh-CN" altLang="en-US" sz="2400" dirty="0">
              <a:solidFill>
                <a:prstClr val="black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  <p:bldP spid="3" grpId="1"/>
      <p:bldP spid="3" grpId="2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734752" y="1114902"/>
            <a:ext cx="1656398" cy="614363"/>
            <a:chOff x="8190" y="3147"/>
            <a:chExt cx="3478" cy="129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8190" y="3147"/>
              <a:ext cx="347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H="1" flipV="1">
              <a:off x="8190" y="3147"/>
              <a:ext cx="3" cy="12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 flipV="1">
              <a:off x="11666" y="3147"/>
              <a:ext cx="3" cy="12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 flipV="1">
            <a:off x="3733324" y="2679383"/>
            <a:ext cx="1656398" cy="614363"/>
            <a:chOff x="8190" y="3147"/>
            <a:chExt cx="3478" cy="1290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8190" y="3147"/>
              <a:ext cx="347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 flipV="1">
              <a:off x="8190" y="3147"/>
              <a:ext cx="3" cy="12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 flipV="1">
              <a:off x="11666" y="3147"/>
              <a:ext cx="3" cy="12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" name="直接连接符 2"/>
          <p:cNvCxnSpPr/>
          <p:nvPr/>
        </p:nvCxnSpPr>
        <p:spPr>
          <a:xfrm flipV="1">
            <a:off x="4316254" y="1420178"/>
            <a:ext cx="494348" cy="381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34"/>
          <p:cNvSpPr txBox="1"/>
          <p:nvPr/>
        </p:nvSpPr>
        <p:spPr>
          <a:xfrm>
            <a:off x="3141346" y="1920718"/>
            <a:ext cx="2844165" cy="758666"/>
          </a:xfrm>
          <a:prstGeom prst="rect">
            <a:avLst/>
          </a:prstGeom>
        </p:spPr>
        <p:txBody>
          <a:bodyPr lIns="68579" tIns="34289" rIns="68579" bIns="34289" anchor="ctr"/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1000"/>
              </a:spcBef>
              <a:defRPr sz="9600" b="1" spc="-200">
                <a:solidFill>
                  <a:schemeClr val="bg1"/>
                </a:solidFill>
                <a:latin typeface="Bebas Neue" panose="020B0606020202050201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algn="ctr" defTabSz="685800">
              <a:lnSpc>
                <a:spcPts val="6000"/>
              </a:lnSpc>
            </a:pPr>
            <a:r>
              <a:rPr lang="zh-CN" altLang="en-US" sz="6600" b="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汉仪雅酷黑简" panose="00020600040101010101" charset="-122"/>
                <a:sym typeface="微软雅黑" panose="020B0503020204020204" charset="-122"/>
              </a:rPr>
              <a:t>下课了</a:t>
            </a:r>
            <a:endParaRPr lang="zh-CN" altLang="en-US" sz="6600" b="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汉仪雅酷黑简" panose="00020600040101010101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 txBox="1">
            <a:spLocks noChangeArrowheads="1"/>
          </p:cNvSpPr>
          <p:nvPr/>
        </p:nvSpPr>
        <p:spPr>
          <a:xfrm>
            <a:off x="1729741" y="2125982"/>
            <a:ext cx="5655469" cy="1385411"/>
          </a:xfrm>
          <a:prstGeom prst="rect">
            <a:avLst/>
          </a:prstGeom>
        </p:spPr>
        <p:txBody>
          <a:bodyPr vert="horz" lIns="68579" tIns="34289" rIns="68579" bIns="34289" rtlCol="0">
            <a:normAutofit fontScale="6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000000"/>
                </a:solidFill>
                <a:sym typeface="微软雅黑" panose="020B0503020204020204" charset="-122"/>
              </a:rPr>
              <a:t>乐府</a:t>
            </a:r>
            <a:r>
              <a:rPr lang="zh-CN" altLang="en-US" dirty="0">
                <a:solidFill>
                  <a:srgbClr val="000000"/>
                </a:solidFill>
                <a:sym typeface="微软雅黑" panose="020B0503020204020204" charset="-122"/>
              </a:rPr>
              <a:t>，是汉代设立的一个音乐机构，它的任务是制礼作乐、搜集歌辞和训练乐员。所搜集的配乐的诗歌，就叫乐府诗，有的出于文人之手，有的是民歌。</a:t>
            </a:r>
            <a:endParaRPr lang="zh-CN" altLang="en-US" dirty="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74909" y="987335"/>
            <a:ext cx="91440" cy="582930"/>
          </a:xfrm>
          <a:prstGeom prst="rect">
            <a:avLst/>
          </a:prstGeom>
          <a:solidFill>
            <a:srgbClr val="719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 sz="1400">
              <a:solidFill>
                <a:srgbClr val="719039"/>
              </a:solidFill>
              <a:sym typeface="微软雅黑" panose="020B050302020402020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389223" y="1022986"/>
            <a:ext cx="1694021" cy="51244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2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华文中宋" panose="02010600040101010101" charset="-122"/>
                <a:sym typeface="微软雅黑" panose="020B0503020204020204" charset="-122"/>
              </a:rPr>
              <a:t>背景资料</a:t>
            </a:r>
            <a:r>
              <a:rPr lang="en-US" altLang="zh-CN" sz="2400" dirty="0">
                <a:solidFill>
                  <a:prstClr val="black"/>
                </a:solidFill>
                <a:cs typeface="华文中宋" panose="02010600040101010101" charset="-122"/>
                <a:sym typeface="微软雅黑" panose="020B0503020204020204" charset="-122"/>
              </a:rPr>
              <a:t>1</a:t>
            </a:r>
            <a:endParaRPr lang="en-US" altLang="zh-CN" sz="2400" dirty="0">
              <a:solidFill>
                <a:prstClr val="black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8" presetClass="entr" presetSubtype="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5" grpId="0" bldLvl="0" animBg="1"/>
      <p:bldP spid="16" grpId="0"/>
      <p:bldP spid="16" grpId="1"/>
      <p:bldP spid="16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1443515" y="1790225"/>
            <a:ext cx="6128861" cy="2237899"/>
          </a:xfrm>
          <a:prstGeom prst="rect">
            <a:avLst/>
          </a:prstGeom>
        </p:spPr>
        <p:txBody>
          <a:bodyPr vert="horz" lIns="68579" tIns="34289" rIns="68579" bIns="34289" rtlCol="0">
            <a:normAutofit fontScale="7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敕</a:t>
            </a:r>
            <a:r>
              <a:rPr lang="zh-CN" altLang="en-US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勒族，古代少数民族，今维吾尔族的主要族源，南北朝时期居住在朔州（今山西省北部与内蒙古自治区南部）一带。这个民族在北方辽阔的草原上，过着逐水草而居的游牧生活，住随时可以搬动的“穹庐”（今俗称“蒙古包”）。 </a:t>
            </a:r>
            <a:endParaRPr lang="zh-CN" altLang="en-US" dirty="0">
              <a:solidFill>
                <a:srgbClr val="000000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74909" y="987335"/>
            <a:ext cx="91440" cy="582930"/>
          </a:xfrm>
          <a:prstGeom prst="rect">
            <a:avLst/>
          </a:prstGeom>
          <a:solidFill>
            <a:srgbClr val="719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 sz="1400">
              <a:solidFill>
                <a:srgbClr val="719039"/>
              </a:solidFill>
              <a:sym typeface="微软雅黑" panose="020B050302020402020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389223" y="1022986"/>
            <a:ext cx="1694021" cy="51244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2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华文中宋" panose="02010600040101010101" charset="-122"/>
                <a:sym typeface="微软雅黑" panose="020B0503020204020204" charset="-122"/>
              </a:rPr>
              <a:t>背景资料</a:t>
            </a:r>
            <a:r>
              <a:rPr lang="en-US" altLang="zh-CN" sz="2400" dirty="0">
                <a:solidFill>
                  <a:prstClr val="black"/>
                </a:solidFill>
                <a:cs typeface="华文中宋" panose="02010600040101010101" charset="-122"/>
                <a:sym typeface="微软雅黑" panose="020B0503020204020204" charset="-122"/>
              </a:rPr>
              <a:t>2</a:t>
            </a:r>
            <a:endParaRPr lang="en-US" altLang="zh-CN" sz="2400" dirty="0">
              <a:solidFill>
                <a:prstClr val="black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5" grpId="0" bldLvl="0" animBg="1"/>
      <p:bldP spid="16" grpId="0"/>
      <p:bldP spid="16" grpId="1"/>
      <p:bldP spid="16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1764506" y="1636515"/>
            <a:ext cx="6172200" cy="3394472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endParaRPr lang="zh-CN" altLang="en-US" sz="2700" b="1" dirty="0">
              <a:solidFill>
                <a:srgbClr val="00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700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穹庐    </a:t>
            </a:r>
            <a:r>
              <a:rPr lang="en-US" altLang="zh-CN" sz="2700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(          )</a:t>
            </a:r>
            <a:r>
              <a:rPr lang="zh-CN" altLang="en-US" sz="2700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    见牛羊（       ）</a:t>
            </a:r>
            <a:endParaRPr lang="en-US" altLang="zh-CN" sz="2700" dirty="0">
              <a:solidFill>
                <a:srgbClr val="00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zh-CN" altLang="en-US" sz="2700" dirty="0">
              <a:solidFill>
                <a:srgbClr val="00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700" dirty="0">
              <a:solidFill>
                <a:srgbClr val="00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700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敕勒川</a:t>
            </a:r>
            <a:r>
              <a:rPr lang="zh-CN" altLang="zh-CN" sz="2700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（   </a:t>
            </a:r>
            <a:r>
              <a:rPr lang="en-US" altLang="zh-CN" sz="2700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  </a:t>
            </a:r>
            <a:r>
              <a:rPr lang="zh-CN" altLang="en-US" sz="2700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   ）   </a:t>
            </a:r>
            <a:r>
              <a:rPr lang="en-US" altLang="zh-CN" sz="2700" dirty="0" err="1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笼盖</a:t>
            </a:r>
            <a:r>
              <a:rPr lang="zh-CN" altLang="en-US" sz="2700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（       </a:t>
            </a:r>
            <a:r>
              <a:rPr lang="zh-CN" altLang="en-US" sz="2700" b="1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）</a:t>
            </a:r>
            <a:endParaRPr lang="zh-CN" altLang="en-US" sz="2700" b="1" dirty="0">
              <a:solidFill>
                <a:srgbClr val="000000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3083244" y="2000036"/>
            <a:ext cx="1124903" cy="438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>
              <a:spcBef>
                <a:spcPct val="50000"/>
              </a:spcBef>
            </a:pPr>
            <a:r>
              <a:rPr lang="en-US" altLang="zh-CN" sz="2400" b="1" dirty="0" err="1">
                <a:solidFill>
                  <a:srgbClr val="FF0000"/>
                </a:solidFill>
                <a:sym typeface="微软雅黑" panose="020B0503020204020204" charset="-122"/>
              </a:rPr>
              <a:t>qióng</a:t>
            </a:r>
            <a:endParaRPr lang="en-US" altLang="zh-CN" sz="2400" b="1" dirty="0" err="1">
              <a:solidFill>
                <a:srgbClr val="FF0000"/>
              </a:solidFill>
              <a:sym typeface="微软雅黑" panose="020B0503020204020204" charset="-122"/>
            </a:endParaRP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5843589" y="2000943"/>
            <a:ext cx="878681" cy="437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>
              <a:spcBef>
                <a:spcPct val="50000"/>
              </a:spcBef>
            </a:pPr>
            <a:r>
              <a:rPr lang="en-US" altLang="zh-CN" sz="2400" b="1" dirty="0" err="1">
                <a:solidFill>
                  <a:srgbClr val="FF0000"/>
                </a:solidFill>
                <a:sym typeface="微软雅黑" panose="020B0503020204020204" charset="-122"/>
              </a:rPr>
              <a:t>xiàn</a:t>
            </a:r>
            <a:endParaRPr lang="en-US" altLang="zh-CN" sz="2400" b="1" dirty="0" err="1">
              <a:solidFill>
                <a:srgbClr val="FF0000"/>
              </a:solidFill>
              <a:sym typeface="微软雅黑" panose="020B0503020204020204" charset="-122"/>
            </a:endParaRPr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5586413" y="3268460"/>
            <a:ext cx="835806" cy="438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/>
            <a:r>
              <a:rPr lang="zh-CN" altLang="en-US" sz="2400" b="1" dirty="0">
                <a:solidFill>
                  <a:srgbClr val="FF0000"/>
                </a:solidFill>
                <a:sym typeface="微软雅黑" panose="020B0503020204020204" charset="-122"/>
              </a:rPr>
              <a:t>lŏng</a:t>
            </a:r>
            <a:endParaRPr lang="zh-CN" altLang="en-US" sz="2400" b="1" dirty="0">
              <a:solidFill>
                <a:srgbClr val="FF0000"/>
              </a:solidFill>
              <a:sym typeface="微软雅黑" panose="020B0503020204020204" charset="-122"/>
            </a:endParaRPr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3392920" y="3262790"/>
            <a:ext cx="586940" cy="438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/>
            <a:r>
              <a:rPr lang="en-US" altLang="zh-CN" sz="2400" b="1" dirty="0" err="1">
                <a:solidFill>
                  <a:srgbClr val="FF0000"/>
                </a:solidFill>
                <a:sym typeface="微软雅黑" panose="020B0503020204020204" charset="-122"/>
              </a:rPr>
              <a:t>chì</a:t>
            </a:r>
            <a:endParaRPr lang="en-US" altLang="zh-CN" sz="2400" b="1" dirty="0" err="1">
              <a:solidFill>
                <a:srgbClr val="FF0000"/>
              </a:solidFill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74909" y="987335"/>
            <a:ext cx="91440" cy="582930"/>
          </a:xfrm>
          <a:prstGeom prst="rect">
            <a:avLst/>
          </a:prstGeom>
          <a:solidFill>
            <a:srgbClr val="719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 sz="1400">
              <a:solidFill>
                <a:srgbClr val="719039"/>
              </a:solidFill>
              <a:sym typeface="微软雅黑" panose="020B050302020402020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389223" y="1022986"/>
            <a:ext cx="1694021" cy="51244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2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华文中宋" panose="02010600040101010101" charset="-122"/>
                <a:sym typeface="微软雅黑" panose="020B0503020204020204" charset="-122"/>
              </a:rPr>
              <a:t>读一读</a:t>
            </a:r>
            <a:endParaRPr lang="zh-CN" altLang="en-US" sz="2400" dirty="0">
              <a:solidFill>
                <a:prstClr val="black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8" presetClass="entr" presetSubtype="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9" grpId="0" bldLvl="0" animBg="1"/>
      <p:bldP spid="21" grpId="0" bldLvl="0" animBg="1"/>
      <p:bldP spid="2" grpId="0" bldLvl="0" animBg="1"/>
      <p:bldP spid="16" grpId="0"/>
      <p:bldP spid="16" grpId="1"/>
      <p:bldP spid="16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698070" y="2093510"/>
            <a:ext cx="480060" cy="483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/>
            <a:r>
              <a:rPr lang="zh-CN" altLang="en-US" sz="2700" dirty="0">
                <a:solidFill>
                  <a:srgbClr val="000000"/>
                </a:solidFill>
                <a:sym typeface="微软雅黑" panose="020B0503020204020204" charset="-122"/>
              </a:rPr>
              <a:t>勒</a:t>
            </a:r>
            <a:endParaRPr lang="zh-CN" altLang="en-US" sz="2700" dirty="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698070" y="3562515"/>
            <a:ext cx="480060" cy="483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/>
            <a:r>
              <a:rPr lang="zh-CN" altLang="en-US" sz="2700" dirty="0">
                <a:solidFill>
                  <a:srgbClr val="000000"/>
                </a:solidFill>
                <a:sym typeface="微软雅黑" panose="020B0503020204020204" charset="-122"/>
              </a:rPr>
              <a:t>笼</a:t>
            </a:r>
            <a:endParaRPr lang="zh-CN" altLang="en-US" sz="2700" dirty="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5236369" y="2063744"/>
            <a:ext cx="480060" cy="483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/>
            <a:r>
              <a:rPr lang="zh-CN" altLang="en-US" sz="2700" dirty="0">
                <a:solidFill>
                  <a:srgbClr val="000000"/>
                </a:solidFill>
                <a:sym typeface="微软雅黑" panose="020B0503020204020204" charset="-122"/>
              </a:rPr>
              <a:t>似</a:t>
            </a:r>
            <a:endParaRPr lang="zh-CN" altLang="en-US" sz="2700" dirty="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3476863" y="1803950"/>
            <a:ext cx="822960" cy="483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/>
            <a:r>
              <a:rPr lang="zh-CN" altLang="en-US" sz="2700" dirty="0">
                <a:solidFill>
                  <a:srgbClr val="000000"/>
                </a:solidFill>
                <a:sym typeface="微软雅黑" panose="020B0503020204020204" charset="-122"/>
              </a:rPr>
              <a:t>勒索</a:t>
            </a:r>
            <a:endParaRPr lang="zh-CN" altLang="en-US" sz="2700" dirty="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3454004" y="2483559"/>
            <a:ext cx="822960" cy="483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/>
            <a:r>
              <a:rPr lang="zh-CN" altLang="en-US" sz="2700" dirty="0">
                <a:solidFill>
                  <a:srgbClr val="000000"/>
                </a:solidFill>
                <a:sym typeface="微软雅黑" panose="020B0503020204020204" charset="-122"/>
              </a:rPr>
              <a:t>勒住</a:t>
            </a:r>
            <a:endParaRPr lang="zh-CN" altLang="en-US" sz="2700" dirty="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3488293" y="3943991"/>
            <a:ext cx="1404938" cy="483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zh-CN" altLang="en-US" sz="2700" dirty="0">
                <a:solidFill>
                  <a:srgbClr val="000000"/>
                </a:solidFill>
                <a:sym typeface="微软雅黑" panose="020B0503020204020204" charset="-122"/>
              </a:rPr>
              <a:t>笼子</a:t>
            </a:r>
            <a:endParaRPr lang="zh-CN" altLang="en-US" sz="2700" dirty="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3476863" y="3275812"/>
            <a:ext cx="822960" cy="483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/>
            <a:r>
              <a:rPr lang="zh-CN" altLang="en-US" sz="2700" dirty="0">
                <a:solidFill>
                  <a:srgbClr val="000000"/>
                </a:solidFill>
                <a:sym typeface="微软雅黑" panose="020B0503020204020204" charset="-122"/>
              </a:rPr>
              <a:t>笼盖</a:t>
            </a:r>
            <a:endParaRPr lang="zh-CN" altLang="en-US" sz="2700" dirty="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6773705" y="1808474"/>
            <a:ext cx="1057275" cy="483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zh-CN" altLang="en-US" sz="2700" dirty="0">
                <a:solidFill>
                  <a:srgbClr val="000000"/>
                </a:solidFill>
                <a:sym typeface="微软雅黑" panose="020B0503020204020204" charset="-122"/>
              </a:rPr>
              <a:t>似乎</a:t>
            </a:r>
            <a:endParaRPr lang="zh-CN" altLang="en-US" sz="2700" dirty="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739890" y="2504752"/>
            <a:ext cx="822960" cy="483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/>
            <a:r>
              <a:rPr lang="zh-CN" altLang="en-US" sz="2700" dirty="0">
                <a:solidFill>
                  <a:srgbClr val="000000"/>
                </a:solidFill>
                <a:sym typeface="微软雅黑" panose="020B0503020204020204" charset="-122"/>
              </a:rPr>
              <a:t>似的</a:t>
            </a:r>
            <a:endParaRPr lang="zh-CN" altLang="en-US" sz="2700" dirty="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28" name="Rectangle 14"/>
          <p:cNvSpPr>
            <a:spLocks noChangeArrowheads="1"/>
          </p:cNvSpPr>
          <p:nvPr/>
        </p:nvSpPr>
        <p:spPr bwMode="auto">
          <a:xfrm>
            <a:off x="2616042" y="1729894"/>
            <a:ext cx="442670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/>
            <a:r>
              <a:rPr lang="en-US" altLang="zh-CN" sz="2700" b="1" dirty="0" err="1">
                <a:solidFill>
                  <a:srgbClr val="FF0000"/>
                </a:solidFill>
                <a:sym typeface="微软雅黑" panose="020B0503020204020204" charset="-122"/>
              </a:rPr>
              <a:t>lè</a:t>
            </a:r>
            <a:endParaRPr lang="en-US" altLang="zh-CN" sz="2700" b="1" dirty="0" err="1">
              <a:solidFill>
                <a:srgbClr val="FF0000"/>
              </a:solidFill>
              <a:sym typeface="微软雅黑" panose="020B0503020204020204" charset="-122"/>
            </a:endParaRPr>
          </a:p>
        </p:txBody>
      </p:sp>
      <p:sp>
        <p:nvSpPr>
          <p:cNvPr id="29" name="Rectangle 15"/>
          <p:cNvSpPr>
            <a:spLocks noChangeArrowheads="1"/>
          </p:cNvSpPr>
          <p:nvPr/>
        </p:nvSpPr>
        <p:spPr bwMode="auto">
          <a:xfrm>
            <a:off x="2561274" y="2470462"/>
            <a:ext cx="544861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/>
            <a:r>
              <a:rPr lang="en-US" altLang="zh-CN" sz="2700" b="1" dirty="0" err="1">
                <a:solidFill>
                  <a:srgbClr val="FF0000"/>
                </a:solidFill>
                <a:sym typeface="微软雅黑" panose="020B0503020204020204" charset="-122"/>
              </a:rPr>
              <a:t>lēi</a:t>
            </a:r>
            <a:endParaRPr lang="en-US" altLang="zh-CN" sz="2700" b="1" dirty="0" err="1">
              <a:solidFill>
                <a:srgbClr val="FF0000"/>
              </a:solidFill>
              <a:sym typeface="微软雅黑" panose="020B0503020204020204" charset="-122"/>
            </a:endParaRPr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2541985" y="3183898"/>
            <a:ext cx="922368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/>
            <a:r>
              <a:rPr lang="en-US" altLang="zh-CN" sz="2700" b="1" dirty="0" err="1">
                <a:solidFill>
                  <a:srgbClr val="FF0000"/>
                </a:solidFill>
                <a:sym typeface="微软雅黑" panose="020B0503020204020204" charset="-122"/>
              </a:rPr>
              <a:t>lǒng</a:t>
            </a:r>
            <a:endParaRPr lang="en-US" altLang="zh-CN" sz="2700" b="1" dirty="0" err="1">
              <a:solidFill>
                <a:srgbClr val="FF0000"/>
              </a:solidFill>
              <a:sym typeface="微软雅黑" panose="020B0503020204020204" charset="-122"/>
            </a:endParaRPr>
          </a:p>
        </p:txBody>
      </p:sp>
      <p:sp>
        <p:nvSpPr>
          <p:cNvPr id="31" name="Rectangle 17"/>
          <p:cNvSpPr>
            <a:spLocks noChangeArrowheads="1"/>
          </p:cNvSpPr>
          <p:nvPr/>
        </p:nvSpPr>
        <p:spPr bwMode="auto">
          <a:xfrm rot="10826848" flipV="1">
            <a:off x="6049566" y="1806487"/>
            <a:ext cx="633413" cy="483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en-US" altLang="zh-CN" sz="2700" b="1" dirty="0" err="1">
                <a:solidFill>
                  <a:srgbClr val="FF3300"/>
                </a:solidFill>
                <a:sym typeface="微软雅黑" panose="020B0503020204020204" charset="-122"/>
              </a:rPr>
              <a:t>sì</a:t>
            </a:r>
            <a:endParaRPr lang="en-US" altLang="zh-CN" sz="2700" b="1" dirty="0" err="1">
              <a:solidFill>
                <a:srgbClr val="FF3300"/>
              </a:solidFill>
              <a:sym typeface="微软雅黑" panose="020B0503020204020204" charset="-122"/>
            </a:endParaRPr>
          </a:p>
        </p:txBody>
      </p:sp>
      <p:sp>
        <p:nvSpPr>
          <p:cNvPr id="32" name="Rectangle 18"/>
          <p:cNvSpPr>
            <a:spLocks noChangeArrowheads="1"/>
          </p:cNvSpPr>
          <p:nvPr/>
        </p:nvSpPr>
        <p:spPr bwMode="auto">
          <a:xfrm>
            <a:off x="2496265" y="3943993"/>
            <a:ext cx="922368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/>
            <a:r>
              <a:rPr lang="en-US" altLang="zh-CN" sz="2700" b="1" dirty="0" err="1">
                <a:solidFill>
                  <a:srgbClr val="FF0000"/>
                </a:solidFill>
                <a:sym typeface="微软雅黑" panose="020B0503020204020204" charset="-122"/>
              </a:rPr>
              <a:t>lóng</a:t>
            </a:r>
            <a:endParaRPr lang="en-US" altLang="zh-CN" sz="2700" b="1" dirty="0" err="1">
              <a:solidFill>
                <a:srgbClr val="FF0000"/>
              </a:solidFill>
              <a:sym typeface="微软雅黑" panose="020B0503020204020204" charset="-122"/>
            </a:endParaRPr>
          </a:p>
        </p:txBody>
      </p:sp>
      <p:sp>
        <p:nvSpPr>
          <p:cNvPr id="33" name="Rectangle 19"/>
          <p:cNvSpPr>
            <a:spLocks noChangeArrowheads="1"/>
          </p:cNvSpPr>
          <p:nvPr/>
        </p:nvSpPr>
        <p:spPr bwMode="auto">
          <a:xfrm>
            <a:off x="6000513" y="2516182"/>
            <a:ext cx="635030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79" tIns="34289" rIns="68579" bIns="34289">
            <a:spAutoFit/>
          </a:bodyPr>
          <a:lstStyle/>
          <a:p>
            <a:pPr defTabSz="685800"/>
            <a:r>
              <a:rPr lang="en-US" altLang="zh-CN" sz="2700" b="1" dirty="0" err="1">
                <a:solidFill>
                  <a:srgbClr val="FF0000"/>
                </a:solidFill>
                <a:sym typeface="微软雅黑" panose="020B0503020204020204" charset="-122"/>
              </a:rPr>
              <a:t>shì</a:t>
            </a:r>
            <a:endParaRPr lang="en-US" altLang="zh-CN" sz="2700" b="1" dirty="0" err="1">
              <a:solidFill>
                <a:srgbClr val="FF0000"/>
              </a:solidFill>
              <a:sym typeface="微软雅黑" panose="020B0503020204020204" charset="-122"/>
            </a:endParaRPr>
          </a:p>
        </p:txBody>
      </p:sp>
      <p:sp>
        <p:nvSpPr>
          <p:cNvPr id="34" name="AutoShape 22"/>
          <p:cNvSpPr/>
          <p:nvPr/>
        </p:nvSpPr>
        <p:spPr bwMode="auto">
          <a:xfrm>
            <a:off x="2399348" y="2093512"/>
            <a:ext cx="58341" cy="702469"/>
          </a:xfrm>
          <a:prstGeom prst="leftBrace">
            <a:avLst>
              <a:gd name="adj1" fmla="val 100339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79" tIns="34289" rIns="68579" bIns="34289" anchor="ctr"/>
          <a:lstStyle/>
          <a:p>
            <a:pPr defTabSz="685800"/>
            <a:endParaRPr lang="zh-CN" altLang="en-US" sz="90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35" name="AutoShape 23"/>
          <p:cNvSpPr/>
          <p:nvPr/>
        </p:nvSpPr>
        <p:spPr bwMode="auto">
          <a:xfrm>
            <a:off x="2399348" y="3562516"/>
            <a:ext cx="58341" cy="702469"/>
          </a:xfrm>
          <a:prstGeom prst="leftBrace">
            <a:avLst>
              <a:gd name="adj1" fmla="val 100339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79" tIns="34289" rIns="68579" bIns="34289" anchor="ctr"/>
          <a:lstStyle/>
          <a:p>
            <a:pPr defTabSz="685800"/>
            <a:endParaRPr lang="zh-CN" altLang="en-US" sz="90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36" name="AutoShape 24"/>
          <p:cNvSpPr/>
          <p:nvPr/>
        </p:nvSpPr>
        <p:spPr bwMode="auto">
          <a:xfrm>
            <a:off x="5884069" y="2112562"/>
            <a:ext cx="58340" cy="702469"/>
          </a:xfrm>
          <a:prstGeom prst="leftBrace">
            <a:avLst>
              <a:gd name="adj1" fmla="val 100341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79" tIns="34289" rIns="68579" bIns="34289" anchor="ctr"/>
          <a:lstStyle/>
          <a:p>
            <a:pPr defTabSz="685800"/>
            <a:endParaRPr lang="zh-CN" altLang="en-US" sz="90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74909" y="987335"/>
            <a:ext cx="91440" cy="582930"/>
          </a:xfrm>
          <a:prstGeom prst="rect">
            <a:avLst/>
          </a:prstGeom>
          <a:solidFill>
            <a:srgbClr val="719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 sz="1400">
              <a:solidFill>
                <a:srgbClr val="719039"/>
              </a:solidFill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89223" y="1022986"/>
            <a:ext cx="1694021" cy="51244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2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华文中宋" panose="02010600040101010101" charset="-122"/>
                <a:sym typeface="微软雅黑" panose="020B0503020204020204" charset="-122"/>
              </a:rPr>
              <a:t>读一读</a:t>
            </a:r>
            <a:endParaRPr lang="zh-CN" altLang="en-US" sz="2400" dirty="0">
              <a:solidFill>
                <a:prstClr val="black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3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3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18" presetClass="entr" presetSubtype="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23" grpId="0" bldLvl="0" animBg="1"/>
      <p:bldP spid="24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30" grpId="0" bldLvl="0" animBg="1"/>
      <p:bldP spid="31" grpId="0" bldLvl="0" animBg="1"/>
      <p:bldP spid="32" grpId="0" bldLvl="0" animBg="1"/>
      <p:bldP spid="33" grpId="0" bldLvl="0" animBg="1"/>
      <p:bldP spid="2" grpId="0" bldLvl="0" animBg="1"/>
      <p:bldP spid="3" grpId="0"/>
      <p:bldP spid="3" grpId="1"/>
      <p:bldP spid="3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听读课文，要求：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2600803" y="2726466"/>
            <a:ext cx="4165997" cy="1641872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zh-CN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1</a:t>
            </a:r>
            <a:r>
              <a:rPr lang="zh-CN" altLang="en-US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、听准字音和句中停顿。</a:t>
            </a:r>
            <a:endParaRPr lang="zh-CN" altLang="en-US" dirty="0">
              <a:solidFill>
                <a:srgbClr val="00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>
              <a:buFontTx/>
              <a:buNone/>
            </a:pPr>
            <a:endParaRPr lang="en-US" altLang="zh-CN" dirty="0">
              <a:solidFill>
                <a:srgbClr val="00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>
              <a:buFontTx/>
              <a:buNone/>
            </a:pPr>
            <a:r>
              <a:rPr lang="en-US" altLang="zh-CN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2</a:t>
            </a:r>
            <a:r>
              <a:rPr lang="zh-CN" altLang="en-US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、把握感情基调。</a:t>
            </a:r>
            <a:endParaRPr lang="zh-CN" altLang="en-US" dirty="0">
              <a:solidFill>
                <a:srgbClr val="000000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74909" y="987335"/>
            <a:ext cx="91440" cy="582930"/>
          </a:xfrm>
          <a:prstGeom prst="rect">
            <a:avLst/>
          </a:prstGeom>
          <a:solidFill>
            <a:srgbClr val="719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 sz="1400">
              <a:solidFill>
                <a:srgbClr val="719039"/>
              </a:solidFill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89223" y="1022986"/>
            <a:ext cx="1694021" cy="51244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2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华文中宋" panose="02010600040101010101" charset="-122"/>
                <a:sym typeface="微软雅黑" panose="020B0503020204020204" charset="-122"/>
              </a:rPr>
              <a:t>课文赏析</a:t>
            </a:r>
            <a:endParaRPr lang="zh-CN" altLang="en-US" sz="2400" dirty="0">
              <a:solidFill>
                <a:prstClr val="black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  <p:bldP spid="3" grpId="1"/>
      <p:bldP spid="3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3579021" y="886577"/>
            <a:ext cx="1667351" cy="483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 eaLnBrk="0" hangingPunct="0"/>
            <a:r>
              <a:rPr lang="zh-CN" altLang="en-US" sz="2700" b="1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敕 勒 歌  </a:t>
            </a:r>
            <a:endParaRPr lang="zh-CN" altLang="en-US" sz="2700" b="1" dirty="0">
              <a:solidFill>
                <a:srgbClr val="000000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4862514" y="1582837"/>
            <a:ext cx="1081088" cy="345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79" tIns="34289" rIns="68579" bIns="34289">
            <a:spAutoFit/>
          </a:bodyPr>
          <a:lstStyle/>
          <a:p>
            <a:pPr defTabSz="685800" eaLnBrk="0" hangingPunct="0"/>
            <a:r>
              <a:rPr lang="zh-CN" altLang="en-US" b="1" dirty="0">
                <a:solidFill>
                  <a:srgbClr val="000000"/>
                </a:solidFill>
                <a:sym typeface="微软雅黑" panose="020B0503020204020204" charset="-122"/>
              </a:rPr>
              <a:t>北朝民歌</a:t>
            </a:r>
            <a:endParaRPr lang="zh-CN" altLang="en-US" b="1" dirty="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3536633" y="2137246"/>
            <a:ext cx="2651760" cy="233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 eaLnBrk="0" hangingPunct="0"/>
            <a:r>
              <a:rPr lang="zh-CN" altLang="en-US" sz="2100" dirty="0">
                <a:solidFill>
                  <a:srgbClr val="000000"/>
                </a:solidFill>
                <a:sym typeface="微软雅黑" panose="020B0503020204020204" charset="-122"/>
              </a:rPr>
              <a:t>敕勒川，</a:t>
            </a:r>
            <a:endParaRPr lang="zh-CN" altLang="en-US" sz="2100" dirty="0">
              <a:solidFill>
                <a:srgbClr val="000000"/>
              </a:solidFill>
              <a:sym typeface="微软雅黑" panose="020B0503020204020204" charset="-122"/>
            </a:endParaRPr>
          </a:p>
          <a:p>
            <a:pPr defTabSz="685800" eaLnBrk="0" hangingPunct="0"/>
            <a:r>
              <a:rPr lang="zh-CN" altLang="en-US" sz="2100" dirty="0">
                <a:solidFill>
                  <a:srgbClr val="000000"/>
                </a:solidFill>
                <a:sym typeface="微软雅黑" panose="020B0503020204020204" charset="-122"/>
              </a:rPr>
              <a:t>阴山下。</a:t>
            </a:r>
            <a:endParaRPr lang="zh-CN" altLang="en-US" sz="2100" dirty="0">
              <a:solidFill>
                <a:srgbClr val="000000"/>
              </a:solidFill>
              <a:sym typeface="微软雅黑" panose="020B0503020204020204" charset="-122"/>
            </a:endParaRPr>
          </a:p>
          <a:p>
            <a:pPr defTabSz="685800" eaLnBrk="0" hangingPunct="0"/>
            <a:r>
              <a:rPr lang="zh-CN" altLang="en-US" sz="2100" dirty="0">
                <a:solidFill>
                  <a:srgbClr val="000000"/>
                </a:solidFill>
                <a:sym typeface="微软雅黑" panose="020B0503020204020204" charset="-122"/>
              </a:rPr>
              <a:t>天似穹庐，</a:t>
            </a:r>
            <a:endParaRPr lang="zh-CN" altLang="en-US" sz="2100" dirty="0">
              <a:solidFill>
                <a:srgbClr val="000000"/>
              </a:solidFill>
              <a:sym typeface="微软雅黑" panose="020B0503020204020204" charset="-122"/>
            </a:endParaRPr>
          </a:p>
          <a:p>
            <a:pPr defTabSz="685800" eaLnBrk="0" hangingPunct="0"/>
            <a:r>
              <a:rPr lang="zh-CN" altLang="en-US" sz="2100" dirty="0">
                <a:solidFill>
                  <a:srgbClr val="000000"/>
                </a:solidFill>
                <a:sym typeface="微软雅黑" panose="020B0503020204020204" charset="-122"/>
              </a:rPr>
              <a:t>笼盖四野</a:t>
            </a:r>
            <a:endParaRPr lang="zh-CN" altLang="en-US" sz="2100" dirty="0">
              <a:solidFill>
                <a:srgbClr val="000000"/>
              </a:solidFill>
              <a:sym typeface="微软雅黑" panose="020B0503020204020204" charset="-122"/>
            </a:endParaRPr>
          </a:p>
          <a:p>
            <a:pPr defTabSz="685800" eaLnBrk="0" hangingPunct="0"/>
            <a:r>
              <a:rPr lang="zh-CN" altLang="en-US" sz="2100" dirty="0">
                <a:solidFill>
                  <a:srgbClr val="000000"/>
                </a:solidFill>
                <a:sym typeface="微软雅黑" panose="020B0503020204020204" charset="-122"/>
              </a:rPr>
              <a:t>天苍苍，</a:t>
            </a:r>
            <a:endParaRPr lang="zh-CN" altLang="en-US" sz="2100" dirty="0">
              <a:solidFill>
                <a:srgbClr val="000000"/>
              </a:solidFill>
              <a:sym typeface="微软雅黑" panose="020B0503020204020204" charset="-122"/>
            </a:endParaRPr>
          </a:p>
          <a:p>
            <a:pPr defTabSz="685800" eaLnBrk="0" hangingPunct="0"/>
            <a:r>
              <a:rPr lang="zh-CN" altLang="en-US" sz="2100" dirty="0">
                <a:solidFill>
                  <a:srgbClr val="000000"/>
                </a:solidFill>
                <a:sym typeface="微软雅黑" panose="020B0503020204020204" charset="-122"/>
              </a:rPr>
              <a:t>野茫茫。</a:t>
            </a:r>
            <a:endParaRPr lang="zh-CN" altLang="en-US" sz="2100" dirty="0">
              <a:solidFill>
                <a:srgbClr val="000000"/>
              </a:solidFill>
              <a:sym typeface="微软雅黑" panose="020B0503020204020204" charset="-122"/>
            </a:endParaRPr>
          </a:p>
          <a:p>
            <a:pPr defTabSz="685800" eaLnBrk="0" hangingPunct="0"/>
            <a:r>
              <a:rPr lang="zh-CN" altLang="en-US" sz="2100" dirty="0">
                <a:solidFill>
                  <a:srgbClr val="000000"/>
                </a:solidFill>
                <a:sym typeface="微软雅黑" panose="020B0503020204020204" charset="-122"/>
              </a:rPr>
              <a:t>风吹草低见牛羊。</a:t>
            </a:r>
            <a:endParaRPr lang="zh-CN" altLang="en-US" sz="2100" dirty="0">
              <a:solidFill>
                <a:srgbClr val="000000"/>
              </a:solidFill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74909" y="987335"/>
            <a:ext cx="91440" cy="582930"/>
          </a:xfrm>
          <a:prstGeom prst="rect">
            <a:avLst/>
          </a:prstGeom>
          <a:solidFill>
            <a:srgbClr val="719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 sz="1400">
              <a:solidFill>
                <a:srgbClr val="719039"/>
              </a:solidFill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89223" y="1022986"/>
            <a:ext cx="1694021" cy="51244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2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华文中宋" panose="02010600040101010101" charset="-122"/>
                <a:sym typeface="微软雅黑" panose="020B0503020204020204" charset="-122"/>
              </a:rPr>
              <a:t>课文赏析</a:t>
            </a:r>
            <a:endParaRPr lang="zh-CN" altLang="en-US" sz="2400" dirty="0">
              <a:solidFill>
                <a:prstClr val="black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8" presetClass="entr" presetSubtype="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ldLvl="0" animBg="1" autoUpdateAnimBg="0"/>
      <p:bldP spid="30" grpId="0" bldLvl="0" animBg="1" autoUpdateAnimBg="0"/>
      <p:bldP spid="31" grpId="0" bldLvl="0" animBg="1" autoUpdateAnimBg="0"/>
      <p:bldP spid="2" grpId="0" bldLvl="0" animBg="1"/>
      <p:bldP spid="3" grpId="0"/>
      <p:bldP spid="3" grpId="1"/>
      <p:bldP spid="3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3877152" y="1534478"/>
            <a:ext cx="1389698" cy="599123"/>
          </a:xfrm>
          <a:prstGeom prst="rect">
            <a:avLst/>
          </a:prstGeom>
        </p:spPr>
        <p:txBody>
          <a:bodyPr lIns="68579" tIns="34289" rIns="68579" bIns="34289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100" dirty="0">
                <a:solidFill>
                  <a:srgbClr val="000000"/>
                </a:solidFill>
                <a:ea typeface="微软雅黑" panose="020B0503020204020204" charset="-122"/>
                <a:sym typeface="微软雅黑" panose="020B0503020204020204" charset="-122"/>
              </a:rPr>
              <a:t>诗词翻译</a:t>
            </a:r>
            <a:endParaRPr lang="zh-CN" altLang="en-US" sz="2100" dirty="0">
              <a:solidFill>
                <a:srgbClr val="000000"/>
              </a:solidFill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3233025" y="2260760"/>
            <a:ext cx="2677954" cy="437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 eaLnBrk="0" hangingPunct="0"/>
            <a:r>
              <a:rPr lang="zh-CN" altLang="en-US" sz="2400" dirty="0">
                <a:solidFill>
                  <a:srgbClr val="000000"/>
                </a:solidFill>
                <a:cs typeface="华文中宋" panose="02010600040101010101" charset="-122"/>
                <a:sym typeface="微软雅黑" panose="020B0503020204020204" charset="-122"/>
              </a:rPr>
              <a:t>敕勒 川，阴山下。</a:t>
            </a:r>
            <a:endParaRPr lang="zh-CN" altLang="en-US" sz="2400" dirty="0">
              <a:solidFill>
                <a:srgbClr val="000000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1503998" y="3029427"/>
            <a:ext cx="6136005" cy="117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/>
            <a:r>
              <a:rPr lang="zh-CN" altLang="en-US" sz="2400" b="1" dirty="0">
                <a:solidFill>
                  <a:srgbClr val="FF0000"/>
                </a:solidFill>
                <a:cs typeface="华文中宋" panose="02010600040101010101" charset="-122"/>
                <a:sym typeface="微软雅黑" panose="020B0503020204020204" charset="-122"/>
              </a:rPr>
              <a:t> 译文：</a:t>
            </a:r>
            <a:endParaRPr lang="en-US" altLang="zh-CN" sz="2400" b="1" dirty="0">
              <a:solidFill>
                <a:srgbClr val="FF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 defTabSz="685800"/>
            <a:endParaRPr lang="en-US" altLang="zh-CN" sz="2400" b="1" dirty="0">
              <a:solidFill>
                <a:srgbClr val="FF0000"/>
              </a:solidFill>
              <a:cs typeface="华文中宋" panose="02010600040101010101" charset="-122"/>
              <a:sym typeface="微软雅黑" panose="020B0503020204020204" charset="-122"/>
            </a:endParaRPr>
          </a:p>
          <a:p>
            <a:pPr defTabSz="685800"/>
            <a:r>
              <a:rPr lang="en-US" altLang="zh-CN" sz="2400" b="1" dirty="0">
                <a:solidFill>
                  <a:srgbClr val="FF0000"/>
                </a:solidFill>
                <a:cs typeface="华文中宋" panose="02010600040101010101" charset="-122"/>
                <a:sym typeface="微软雅黑" panose="020B0503020204020204" charset="-122"/>
              </a:rPr>
              <a:t> </a:t>
            </a:r>
            <a:r>
              <a:rPr lang="zh-CN" altLang="en-US" sz="2100" b="1" dirty="0">
                <a:solidFill>
                  <a:srgbClr val="FF0000"/>
                </a:solidFill>
                <a:cs typeface="华文中宋" panose="02010600040101010101" charset="-122"/>
                <a:sym typeface="微软雅黑" panose="020B0503020204020204" charset="-122"/>
              </a:rPr>
              <a:t>美丽的敕勒川大草原，就在绵延千里的阴山脚下。</a:t>
            </a:r>
            <a:endParaRPr lang="zh-CN" altLang="en-US" sz="2400" b="1" dirty="0">
              <a:solidFill>
                <a:srgbClr val="FF0000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74909" y="987335"/>
            <a:ext cx="91440" cy="582930"/>
          </a:xfrm>
          <a:prstGeom prst="rect">
            <a:avLst/>
          </a:prstGeom>
          <a:solidFill>
            <a:srgbClr val="719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 sz="1400">
              <a:solidFill>
                <a:srgbClr val="719039"/>
              </a:solidFill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89223" y="1022986"/>
            <a:ext cx="1694021" cy="51244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>
              <a:lnSpc>
                <a:spcPct val="12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华文中宋" panose="02010600040101010101" charset="-122"/>
                <a:sym typeface="微软雅黑" panose="020B0503020204020204" charset="-122"/>
              </a:rPr>
              <a:t>课文赏析</a:t>
            </a:r>
            <a:endParaRPr lang="zh-CN" altLang="en-US" sz="2400" dirty="0">
              <a:solidFill>
                <a:prstClr val="black"/>
              </a:solidFill>
              <a:cs typeface="华文中宋" panose="02010600040101010101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8" presetClass="entr" presetSubtype="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2" grpId="0" bldLvl="0" animBg="1"/>
      <p:bldP spid="3" grpId="0"/>
      <p:bldP spid="3" grpId="1"/>
      <p:bldP spid="3" grpId="2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"/>
  <p:tag name="KSO_WM_UNIT_LAYERLEVEL" val="1"/>
  <p:tag name="KSO_WM_TAG_VERSION" val="1.0"/>
  <p:tag name="KSO_WM_BEAUTIFY_FLAG" val="#wm#"/>
  <p:tag name="KSO_WM_SLIDE_BACKGROUND_MASK_FLAG" val="1"/>
  <p:tag name="KSO_WM_UNIT_TYPE" val="y"/>
  <p:tag name="KSO_WM_UNIT_INDEX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6.xml><?xml version="1.0" encoding="utf-8"?>
<p:tagLst xmlns:p="http://schemas.openxmlformats.org/presentationml/2006/main">
  <p:tag name="KSO_WM_SLIDE_BACKGROUND_TYPE" val="general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UNIT_BK_DARK_LIGHT" val="2"/>
  <p:tag name="KSO_WM_SLIDE_BACKGROUND_TYPE" val="frame"/>
  <p:tag name="KSO_WM_SLIDE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leftRight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3.xml><?xml version="1.0" encoding="utf-8"?>
<p:tagLst xmlns:p="http://schemas.openxmlformats.org/presentationml/2006/main">
  <p:tag name="KSO_WM_SLIDE_BACKGROUND_TYPE" val="leftRight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topBottom"/>
  <p:tag name="KSO_WM_SLIDE_BK_DARK_LIGHT" val="2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4.xml><?xml version="1.0" encoding="utf-8"?>
<p:tagLst xmlns:p="http://schemas.openxmlformats.org/presentationml/2006/main">
  <p:tag name="KSO_WM_SLIDE_BACKGROUND_TYPE" val="topBottom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bottomTop"/>
  <p:tag name="KSO_WM_SLIDE_BK_DARK_LIGHT" val="2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5.xml><?xml version="1.0" encoding="utf-8"?>
<p:tagLst xmlns:p="http://schemas.openxmlformats.org/presentationml/2006/main">
  <p:tag name="KSO_WM_SLIDE_BACKGROUND_TYPE" val="bottomTop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navigation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6.xml><?xml version="1.0" encoding="utf-8"?>
<p:tagLst xmlns:p="http://schemas.openxmlformats.org/presentationml/2006/main">
  <p:tag name="KSO_WM_SLIDE_BACKGROUND_TYPE" val="navigation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2"/>
  <p:tag name="KSO_WM_UNIT_LAYERLEVEL" val="1"/>
  <p:tag name="KSO_WM_TAG_VERSION" val="1.0"/>
  <p:tag name="KSO_WM_BEAUTIFY_FLAG" val="#wm#"/>
  <p:tag name="KSO_WM_UNIT_TYPE" val="i"/>
  <p:tag name="KSO_WM_UNIT_INDEX" val="2"/>
  <p:tag name="KSO_WM_SLIDE_BACKGROUND_TYPE" val="navigation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3"/>
  <p:tag name="KSO_WM_UNIT_LAYERLEVEL" val="1"/>
  <p:tag name="KSO_WM_TAG_VERSION" val="1.0"/>
  <p:tag name="KSO_WM_BEAUTIFY_FLAG" val="#wm#"/>
  <p:tag name="KSO_WM_UNIT_TYPE" val="i"/>
  <p:tag name="KSO_WM_UNIT_INDEX" val="3"/>
  <p:tag name="KSO_WM_SLIDE_BACKGROUND_TYPE" val="navigation"/>
  <p:tag name="KSO_WM_SLIDE_BK_DARK_LIGHT" val="2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SLIDE_BACKGROUND_TYPE" val="belt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belt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486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486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TAG_VERSION" val="1.0"/>
  <p:tag name="KSO_WM_BEAUTIFY_FLAG" val="#wm#"/>
  <p:tag name="KSO_WM_COMBINE_RELATE_SLIDE_ID" val="background20184520_1"/>
  <p:tag name="KSO_WM_TEMPLATE_CATEGORY" val="custom"/>
  <p:tag name="KSO_WM_TEMPLATE_INDEX" val="20184862"/>
  <p:tag name="KSO_WM_TEMPLATE_SUBCATEGORY" val="0"/>
  <p:tag name="KSO_WM_TEMPLATE_THUMBS_INDEX" val="1、6、7、8、10、22、30"/>
  <p:tag name="KSO_WM_UNIT_SHOW_EDIT_AREA_INDICATION" val="0"/>
  <p:tag name="KSO_WM_TEMPLATE_MASTER_TYPE" val="1"/>
  <p:tag name="KSO_WM_TEMPLATE_COLOR_TYPE" val="0"/>
  <p:tag name="KSO_WM_TEMPLATE_MASTER_THUMB_INDEX" val="12"/>
</p:tagLst>
</file>

<file path=ppt/tags/tag185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86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87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88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89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91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92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93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94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95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96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97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98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99.xml><?xml version="1.0" encoding="utf-8"?>
<p:tagLst xmlns:p="http://schemas.openxmlformats.org/presentationml/2006/main">
  <p:tag name="KSO_WM_TEMPLATE_CATEGORY" val="custom"/>
  <p:tag name="KSO_WM_TEMPLATE_INDEX" val="2018486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TEMPLATE_CATEGORY" val="custom"/>
  <p:tag name="KSO_WM_TEMPLATE_INDEX" val="20184862"/>
</p:tagLst>
</file>

<file path=ppt/tags/tag201.xml><?xml version="1.0" encoding="utf-8"?>
<p:tagLst xmlns:p="http://schemas.openxmlformats.org/presentationml/2006/main">
  <p:tag name="KSO_WM_TEMPLATE_CATEGORY" val="custom"/>
  <p:tag name="KSO_WM_TEMPLATE_INDEX" val="20184862"/>
</p:tagLst>
</file>

<file path=ppt/tags/tag202.xml><?xml version="1.0" encoding="utf-8"?>
<p:tagLst xmlns:p="http://schemas.openxmlformats.org/presentationml/2006/main">
  <p:tag name="KSO_WM_TEMPLATE_CATEGORY" val="custom"/>
  <p:tag name="KSO_WM_TEMPLATE_INDEX" val="20184862"/>
</p:tagLst>
</file>

<file path=ppt/tags/tag203.xml><?xml version="1.0" encoding="utf-8"?>
<p:tagLst xmlns:p="http://schemas.openxmlformats.org/presentationml/2006/main">
  <p:tag name="KSO_WM_TEMPLATE_CATEGORY" val="custom"/>
  <p:tag name="KSO_WM_TEMPLATE_INDEX" val="20184862"/>
</p:tagLst>
</file>

<file path=ppt/tags/tag204.xml><?xml version="1.0" encoding="utf-8"?>
<p:tagLst xmlns:p="http://schemas.openxmlformats.org/presentationml/2006/main">
  <p:tag name="KSO_WM_TEMPLATE_CATEGORY" val="custom"/>
  <p:tag name="KSO_WM_TEMPLATE_INDEX" val="20184862"/>
</p:tagLst>
</file>

<file path=ppt/tags/tag205.xml><?xml version="1.0" encoding="utf-8"?>
<p:tagLst xmlns:p="http://schemas.openxmlformats.org/presentationml/2006/main">
  <p:tag name="KSO_WM_TEMPLATE_CATEGORY" val="custom"/>
  <p:tag name="KSO_WM_TEMPLATE_INDEX" val="20184862"/>
</p:tagLst>
</file>

<file path=ppt/tags/tag206.xml><?xml version="1.0" encoding="utf-8"?>
<p:tagLst xmlns:p="http://schemas.openxmlformats.org/presentationml/2006/main">
  <p:tag name="KSO_WM_TEMPLATE_CATEGORY" val="custom"/>
  <p:tag name="KSO_WM_TEMPLATE_INDEX" val="20184862"/>
</p:tagLst>
</file>

<file path=ppt/tags/tag207.xml><?xml version="1.0" encoding="utf-8"?>
<p:tagLst xmlns:p="http://schemas.openxmlformats.org/presentationml/2006/main">
  <p:tag name="KSO_WM_TEMPLATE_CATEGORY" val="custom"/>
  <p:tag name="KSO_WM_TEMPLATE_INDEX" val="20184862"/>
</p:tagLst>
</file>

<file path=ppt/tags/tag208.xml><?xml version="1.0" encoding="utf-8"?>
<p:tagLst xmlns:p="http://schemas.openxmlformats.org/presentationml/2006/main">
  <p:tag name="commondata" val="eyJoZGlkIjoiN2YzNjBkOTgyNWQ1YTMxYzM3MzMwNWFiODNmOWIzYWMifQ==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9*i*1"/>
  <p:tag name="KSO_WM_UNIT_LAYERLEVEL" val="1"/>
  <p:tag name="KSO_WM_TAG_VERSION" val="1.0"/>
  <p:tag name="KSO_WM_BEAUTIFY_FLAG" val="#wm#"/>
  <p:tag name="KSO_WM_UNIT_SUBTYPE" val="h"/>
  <p:tag name="KSO_WM_UNIT_BK_DARK_LIGHT" val="2"/>
  <p:tag name="KSO_WM_SLIDE_BACKGROUND_TYPE" val="frame"/>
  <p:tag name="KSO_WM_SLIDE_BK_DARK_LIGHT" val="2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0*i*1"/>
  <p:tag name="KSO_WM_UNIT_LAYERLEVEL" val="1"/>
  <p:tag name="KSO_WM_TAG_VERSION" val="1.0"/>
  <p:tag name="KSO_WM_BEAUTIFY_FLAG" val="#wm#"/>
  <p:tag name="KSO_WM_UNIT_SUBTYPE" val="h"/>
  <p:tag name="KSO_WM_UNIT_BK_DARK_LIGHT" val="2"/>
  <p:tag name="KSO_WM_SLIDE_BACKGROUND_TYPE" val="frame"/>
  <p:tag name="KSO_WM_SLIDE_BK_DARK_LIGHT" val="2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1.1.1.1.1.1.1.20184862">
      <a:dk1>
        <a:srgbClr val="000000"/>
      </a:dk1>
      <a:lt1>
        <a:srgbClr val="FFFFFF"/>
      </a:lt1>
      <a:dk2>
        <a:srgbClr val="CFF3FA"/>
      </a:dk2>
      <a:lt2>
        <a:srgbClr val="FDE7E6"/>
      </a:lt2>
      <a:accent1>
        <a:srgbClr val="5EB6DD"/>
      </a:accent1>
      <a:accent2>
        <a:srgbClr val="5FACEB"/>
      </a:accent2>
      <a:accent3>
        <a:srgbClr val="759EEF"/>
      </a:accent3>
      <a:accent4>
        <a:srgbClr val="9389E8"/>
      </a:accent4>
      <a:accent5>
        <a:srgbClr val="B870D8"/>
      </a:accent5>
      <a:accent6>
        <a:srgbClr val="D54CBA"/>
      </a:accent6>
      <a:hlink>
        <a:srgbClr val="46ABD9"/>
      </a:hlink>
      <a:folHlink>
        <a:srgbClr val="AB69AE"/>
      </a:folHlink>
    </a:clrScheme>
    <a:fontScheme name="商务风">
      <a:majorFont>
        <a:latin typeface="微软雅黑"/>
        <a:ea typeface="汉仪旗黑-85S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1582</Words>
  <Application>WPS 演示</Application>
  <PresentationFormat>全屏显示(16:9)</PresentationFormat>
  <Paragraphs>226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42" baseType="lpstr">
      <vt:lpstr>Arial</vt:lpstr>
      <vt:lpstr>宋体</vt:lpstr>
      <vt:lpstr>Wingdings</vt:lpstr>
      <vt:lpstr>微软雅黑</vt:lpstr>
      <vt:lpstr>汉仪旗黑-85S</vt:lpstr>
      <vt:lpstr>黑体</vt:lpstr>
      <vt:lpstr>Bebas Neue</vt:lpstr>
      <vt:lpstr>Segoe Print</vt:lpstr>
      <vt:lpstr>Open Sans Semibold</vt:lpstr>
      <vt:lpstr>Yu Gothic UI Semibold</vt:lpstr>
      <vt:lpstr>汉仪雅酷黑简</vt:lpstr>
      <vt:lpstr>华文中宋</vt:lpstr>
      <vt:lpstr>Calibri Light</vt:lpstr>
      <vt:lpstr>Lato Light</vt:lpstr>
      <vt:lpstr>RomanS</vt:lpstr>
      <vt:lpstr>Arial Unicode MS</vt:lpstr>
      <vt:lpstr>Calibri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听读课文，要求：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123</dc:creator>
  <cp:lastModifiedBy>罗</cp:lastModifiedBy>
  <cp:revision>2</cp:revision>
  <dcterms:created xsi:type="dcterms:W3CDTF">2022-01-24T06:53:00Z</dcterms:created>
  <dcterms:modified xsi:type="dcterms:W3CDTF">2023-10-21T06:45:33Z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5A9286C790E847D4A49C11E3810F5AD0_12</vt:lpwstr>
  </property>
  <property fmtid="{D5CDD505-2E9C-101B-9397-08002B2CF9AE}" pid="3" name="KSOProductBuildVer">
    <vt:lpwstr>2052-12.1.0.15712</vt:lpwstr>
  </property>
</Properties>
</file>