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5" r:id="rId3"/>
    <p:sldId id="259" r:id="rId5"/>
    <p:sldId id="316" r:id="rId6"/>
    <p:sldId id="320" r:id="rId7"/>
    <p:sldId id="328" r:id="rId8"/>
    <p:sldId id="318" r:id="rId9"/>
    <p:sldId id="329" r:id="rId10"/>
    <p:sldId id="303" r:id="rId11"/>
    <p:sldId id="313" r:id="rId12"/>
    <p:sldId id="327" r:id="rId13"/>
    <p:sldId id="325" r:id="rId14"/>
    <p:sldId id="324" r:id="rId15"/>
    <p:sldId id="326" r:id="rId16"/>
    <p:sldId id="286" r:id="rId17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9E1D-003D-40FE-A868-5B3580710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529662" y="2196129"/>
            <a:ext cx="6084676" cy="356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05273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、狐假虎威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9632" y="2348880"/>
            <a:ext cx="6912768" cy="27853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第一部分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讲一只正在我寻食物的老虎逮住了一只狐狸。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    第二部分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写狐狸用谎言蒙住了老虎。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en-US" altLang="zh-CN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第三部分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写狐狸带着老虎到了森林深处，吓跑了百兽。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    第四部分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点出狐狸是依着老虎的威风吓跑百兽的。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15816" y="872784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1772816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段落划分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5536" y="800776"/>
            <a:ext cx="2191892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3933056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899592" y="4581128"/>
            <a:ext cx="727280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+mn-ea"/>
              </a:rPr>
              <a:t>    本文讲的是一只狐狸借助老虎的威风吓跑了森林中的百兽的故事。它告诉我们生活中有些人仗着别人的力量吓唬人，其实自己并没有真本事。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9552" y="1412776"/>
            <a:ext cx="7804001" cy="239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7584" y="2708920"/>
            <a:ext cx="4625340" cy="30149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5576" y="1700808"/>
            <a:ext cx="7056784" cy="428515"/>
          </a:xfrm>
          <a:prstGeom prst="rect">
            <a:avLst/>
          </a:prstGeom>
          <a:noFill/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200" b="1" smtClean="0">
                <a:solidFill>
                  <a:srgbClr val="FF0000"/>
                </a:solidFill>
                <a:latin typeface="+mn-ea"/>
              </a:rPr>
              <a:t>    1. </a:t>
            </a:r>
            <a:r>
              <a:rPr lang="zh-CN" altLang="en-US" sz="2200" b="1" smtClean="0">
                <a:solidFill>
                  <a:srgbClr val="FF0000"/>
                </a:solidFill>
                <a:latin typeface="+mn-ea"/>
              </a:rPr>
              <a:t>朗读课文。说说“狐假虎威”这个成语的意思。</a:t>
            </a:r>
            <a:endParaRPr lang="zh-CN" altLang="en-US" sz="2200" b="1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5436096" y="2636912"/>
            <a:ext cx="28083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smtClean="0">
                <a:solidFill>
                  <a:prstClr val="black"/>
                </a:solidFill>
                <a:latin typeface="宋体" panose="02010600030101010101" pitchFamily="2" charset="-122"/>
              </a:rPr>
              <a:t>    狐狸借着老虎的威风去吓唬其他野兽。比喻倚仗别人的势力来欺压或吓唬人。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87624" y="1484784"/>
            <a:ext cx="6768752" cy="46628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下面的词语哪些是写狐狸的，哪些是写老虎的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?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分角色演一演这个故事，试着把这些词语的意思表现出来。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神气活现  摇头摆尾  半信半疑  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东张西望   大摇大摆</a:t>
            </a:r>
            <a:endParaRPr lang="zh-CN" altLang="en-US" sz="2200" b="1" dirty="0" smtClean="0">
              <a:solidFill>
                <a:srgbClr val="FF0000"/>
              </a:solidFill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200" dirty="0" smtClean="0">
                <a:latin typeface="+mn-ea"/>
              </a:rPr>
              <a:t>“神气活现、摇头摆尾、大摇大摆”这三个词语是写狐狸的，“半信半疑、东张西望”是写老虎的。表演时，要把狐狸的故作威风状和老虎质疑、好奇的心理表现出来。</a:t>
            </a:r>
            <a:endParaRPr lang="zh-CN" altLang="en-US" sz="2200" dirty="0" smtClean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1412776"/>
            <a:ext cx="7200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想一想，说一说</a:t>
            </a:r>
            <a:endParaRPr lang="en-US" altLang="zh-CN" sz="24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400" b="1" smtClean="0">
                <a:latin typeface="+mn-ea"/>
              </a:rPr>
              <a:t>    想一想，如果你是森林里的小动物的一员，你会对狐狸说些什么呢？</a:t>
            </a:r>
            <a:endParaRPr lang="en-US" altLang="zh-CN" sz="2400" b="1" smtClean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879103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课外拓展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2852936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solidFill>
                  <a:srgbClr val="FF0000"/>
                </a:solidFill>
                <a:latin typeface="宋体" panose="02010600030101010101" pitchFamily="2" charset="-122"/>
              </a:rPr>
              <a:t>    示例：</a:t>
            </a:r>
            <a:endParaRPr lang="en-US" altLang="zh-CN" sz="2200" dirty="0" smtClean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2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    狐狸你的胆子真大呀，等老虎发现被你骗了，你的下场一定更惨！</a:t>
            </a:r>
            <a:endParaRPr lang="en-US" altLang="zh-CN" sz="2200" dirty="0" smtClean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r>
              <a:rPr lang="zh-CN" altLang="en-US" sz="22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    狐狸你是不知道，我们受老虎压迫很久了，他经常肆意吃掉我们的同伴，我们都很害怕他，而你居然不怕他，你可真勇敢。</a:t>
            </a:r>
            <a:endParaRPr lang="zh-CN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508104" y="2636912"/>
            <a:ext cx="2166751" cy="3245794"/>
          </a:xfrm>
          <a:prstGeom prst="rect">
            <a:avLst/>
          </a:prstGeom>
          <a:noFill/>
        </p:spPr>
      </p:pic>
      <p:pic>
        <p:nvPicPr>
          <p:cNvPr id="102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811000" y="110998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9512" y="836712"/>
            <a:ext cx="2191888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99592" y="2132856"/>
            <a:ext cx="7128792" cy="317009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b="1" dirty="0" smtClean="0">
                <a:latin typeface="+mn-ea"/>
              </a:rPr>
              <a:t>     《</a:t>
            </a:r>
            <a:r>
              <a:rPr lang="zh-CN" altLang="en-US" b="1" dirty="0" smtClean="0">
                <a:latin typeface="+mn-ea"/>
              </a:rPr>
              <a:t>战国策</a:t>
            </a:r>
            <a:r>
              <a:rPr lang="en-US" altLang="zh-CN" b="1" dirty="0" smtClean="0">
                <a:latin typeface="+mn-ea"/>
              </a:rPr>
              <a:t>》    </a:t>
            </a:r>
            <a:r>
              <a:rPr lang="zh-CN" altLang="en-US" dirty="0" smtClean="0">
                <a:latin typeface="+mn-ea"/>
              </a:rPr>
              <a:t>是汇编而成的历史著作，作者不明，非一时一人之作。其中所包含的资料，主要出于战国时代，包括策士的著作和史臣的记载，汇集成书的时间当在秦统一以后。原来的书名不确定，由西汉刘向考订整理后，定名为</a:t>
            </a:r>
            <a:r>
              <a:rPr lang="en-US" altLang="zh-CN" dirty="0" smtClean="0">
                <a:latin typeface="+mn-ea"/>
              </a:rPr>
              <a:t>《</a:t>
            </a:r>
            <a:r>
              <a:rPr lang="zh-CN" altLang="en-US" dirty="0" smtClean="0">
                <a:latin typeface="+mn-ea"/>
              </a:rPr>
              <a:t>战国策</a:t>
            </a:r>
            <a:r>
              <a:rPr lang="en-US" altLang="zh-CN" dirty="0" smtClean="0">
                <a:latin typeface="+mn-ea"/>
              </a:rPr>
              <a:t>》</a:t>
            </a:r>
            <a:r>
              <a:rPr lang="zh-CN" altLang="en-US" dirty="0" smtClean="0">
                <a:latin typeface="+mn-ea"/>
              </a:rPr>
              <a:t>。总共三十三篇，按国别记述，记事年代大致上接</a:t>
            </a:r>
            <a:r>
              <a:rPr lang="en-US" altLang="zh-CN" dirty="0" smtClean="0">
                <a:latin typeface="+mn-ea"/>
              </a:rPr>
              <a:t>《</a:t>
            </a:r>
            <a:r>
              <a:rPr lang="zh-CN" altLang="en-US" dirty="0" smtClean="0">
                <a:latin typeface="+mn-ea"/>
              </a:rPr>
              <a:t>春秋</a:t>
            </a:r>
            <a:r>
              <a:rPr lang="en-US" altLang="zh-CN" dirty="0" smtClean="0">
                <a:latin typeface="+mn-ea"/>
              </a:rPr>
              <a:t>》</a:t>
            </a:r>
            <a:r>
              <a:rPr lang="zh-CN" altLang="en-US" dirty="0" smtClean="0">
                <a:latin typeface="+mn-ea"/>
              </a:rPr>
              <a:t>，下迄秦统一，分为</a:t>
            </a:r>
            <a:r>
              <a:rPr lang="en-US" altLang="zh-CN" dirty="0" smtClean="0">
                <a:latin typeface="+mn-ea"/>
              </a:rPr>
              <a:t>12</a:t>
            </a:r>
            <a:r>
              <a:rPr lang="zh-CN" altLang="en-US" dirty="0" smtClean="0">
                <a:latin typeface="+mn-ea"/>
              </a:rPr>
              <a:t>策，</a:t>
            </a:r>
            <a:r>
              <a:rPr lang="en-US" altLang="zh-CN" dirty="0" smtClean="0">
                <a:latin typeface="+mn-ea"/>
              </a:rPr>
              <a:t>33</a:t>
            </a:r>
            <a:r>
              <a:rPr lang="zh-CN" altLang="en-US" dirty="0" smtClean="0">
                <a:latin typeface="+mn-ea"/>
              </a:rPr>
              <a:t>卷，主要以策士的游说活动为中心，反映出这一时期各国政治、外交的情状。全书没有系统完整的体例，都是相互独立的单篇，是研究战国历史的重要典籍。</a:t>
            </a:r>
            <a:endParaRPr lang="zh-CN" altLang="en-US" dirty="0" smtClean="0">
              <a:latin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124744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51520" y="404664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9592" y="1700808"/>
            <a:ext cx="728291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55576" y="3140968"/>
            <a:ext cx="756601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27584" y="1412776"/>
            <a:ext cx="7338368" cy="447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592" y="1484784"/>
            <a:ext cx="7204001" cy="297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87624" y="4725144"/>
            <a:ext cx="3116649" cy="15841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3568" y="836712"/>
            <a:ext cx="142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55576" y="1484784"/>
            <a:ext cx="756796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1560" y="1412776"/>
            <a:ext cx="7920880" cy="1938992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3600"/>
              </a:lnSpc>
            </a:pPr>
            <a:endParaRPr lang="en-US" altLang="zh-CN" sz="22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200" b="1" err="1" smtClean="0">
                <a:latin typeface="宋体" panose="02010600030101010101" pitchFamily="2" charset="-122"/>
                <a:ea typeface="宋体" panose="02010600030101010101" pitchFamily="2" charset="-122"/>
              </a:rPr>
              <a:t>jià</a:t>
            </a: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（暑假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）   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zhuǎn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（转身）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mèn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（纳闷）                   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+mn-ea"/>
                <a:cs typeface="Arial Unicode MS" pitchFamily="34" charset="-122"/>
              </a:rPr>
              <a:t>假                转                闷             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 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200" b="1" smtClean="0">
                <a:latin typeface="+mn-ea"/>
                <a:cs typeface="Arial Unicode MS" pitchFamily="34" charset="-122"/>
              </a:rPr>
              <a:t>   jiǎ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（假山）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zhuàn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（转动）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mēn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（闷热）</a:t>
            </a:r>
            <a:endParaRPr lang="zh-CN" altLang="en-US" sz="2200" b="1" smtClean="0">
              <a:latin typeface="+mn-ea"/>
              <a:cs typeface="Arial Unicode MS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90872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重点字词</a:t>
            </a:r>
            <a:endParaRPr lang="zh-CN" altLang="en-US" sz="2400" b="1" smtClean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3568" y="1340768"/>
            <a:ext cx="10358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smtClean="0"/>
              <a:t>多音字</a:t>
            </a:r>
            <a:endParaRPr lang="zh-CN" altLang="en-US" sz="2200" b="1"/>
          </a:p>
        </p:txBody>
      </p:sp>
      <p:sp>
        <p:nvSpPr>
          <p:cNvPr id="13" name="左大括号 12"/>
          <p:cNvSpPr/>
          <p:nvPr/>
        </p:nvSpPr>
        <p:spPr>
          <a:xfrm>
            <a:off x="971600" y="2204864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3635896" y="2204864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左大括号 18"/>
          <p:cNvSpPr/>
          <p:nvPr/>
        </p:nvSpPr>
        <p:spPr>
          <a:xfrm>
            <a:off x="6156176" y="2132856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3608" y="3573016"/>
            <a:ext cx="2963127" cy="2223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923928" y="3573016"/>
            <a:ext cx="4968552" cy="223224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4127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语段分析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844824"/>
            <a:ext cx="748883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+mn-ea"/>
              </a:rPr>
              <a:t>     老虎跟着狐狸朝森林深处走去。狐狸神气活现，摇头摆尾；老虎半信半疑，东张西望。</a:t>
            </a:r>
            <a:endParaRPr lang="zh-CN" altLang="en-US" sz="22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200" b="1" dirty="0" smtClean="0">
                <a:latin typeface="+mn-ea"/>
              </a:rPr>
              <a:t>   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神气活现”“摇头摆尾”形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象地表现了狐狸狡诈、做作的神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态和动作；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半信半疑”“东张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西望”表现了老虎被狐狸蒙住后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的神态和动作。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8064" y="2492896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527175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语段分析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16832"/>
            <a:ext cx="316835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200" b="1" dirty="0" smtClean="0">
                <a:latin typeface="+mn-ea"/>
              </a:rPr>
              <a:t>    森林里的野猪啦，小鹿啦，兔子啦，看见狐狸大摇大摆地走过来，跟往常很不一样，都很纳闷。</a:t>
            </a:r>
            <a:endParaRPr lang="zh-CN" altLang="en-US" sz="2200" b="1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大摇大摆”是狐狸装出来的，是反常的举动，这是动物们“纳闷”的原因，也是狐狸狡猾的体现。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" name="Picture 21"/>
          <p:cNvPicPr>
            <a:picLocks noChangeAspect="1"/>
          </p:cNvPicPr>
          <p:nvPr/>
        </p:nvPicPr>
        <p:blipFill>
          <a:blip r:embed="rId2" cstate="email"/>
          <a:srcRect r="-694"/>
          <a:stretch>
            <a:fillRect/>
          </a:stretch>
        </p:blipFill>
        <p:spPr>
          <a:xfrm>
            <a:off x="4139952" y="2708920"/>
            <a:ext cx="4082224" cy="2808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1188</Words>
  <Application>WPS 演示</Application>
  <PresentationFormat>全屏显示(4:3)</PresentationFormat>
  <Paragraphs>61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Arial Unicode MS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2022-07-16T18:09:00Z</cp:lastPrinted>
  <dcterms:created xsi:type="dcterms:W3CDTF">2022-07-16T18:09:00Z</dcterms:created>
  <dcterms:modified xsi:type="dcterms:W3CDTF">2023-10-21T06:49:23Z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C6916F748D714FC2864295DF609A5CB4_12</vt:lpwstr>
  </property>
  <property fmtid="{D5CDD505-2E9C-101B-9397-08002B2CF9AE}" pid="3" name="KSOProductBuildVer">
    <vt:lpwstr>2052-12.1.0.15712</vt:lpwstr>
  </property>
</Properties>
</file>