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5" r:id="rId3"/>
    <p:sldId id="259" r:id="rId4"/>
    <p:sldId id="316" r:id="rId5"/>
    <p:sldId id="320" r:id="rId6"/>
    <p:sldId id="328" r:id="rId7"/>
    <p:sldId id="303" r:id="rId8"/>
    <p:sldId id="313" r:id="rId10"/>
    <p:sldId id="327" r:id="rId11"/>
    <p:sldId id="325" r:id="rId12"/>
    <p:sldId id="324" r:id="rId13"/>
    <p:sldId id="326" r:id="rId14"/>
    <p:sldId id="286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24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29E1D-003D-40FE-A868-5B3580710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92EB8-09D1-451C-B008-F212E243D7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92EB8-09D1-451C-B008-F212E243D7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92EB8-09D1-451C-B008-F212E243D7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92EB8-09D1-451C-B008-F212E243D7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0CF4E-052F-4330-B5AB-BDF90B1242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BAB31-9A1F-40CA-AE18-E2F198A2D60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2" cstate="email"/>
          <a:srcRect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15716" y="2132856"/>
            <a:ext cx="5112568" cy="36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112474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、纸船和风筝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484784"/>
            <a:ext cx="7632848" cy="41960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alpha val="22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smtClean="0">
                <a:solidFill>
                  <a:srgbClr val="FF0000"/>
                </a:solidFill>
                <a:latin typeface="+mn-ea"/>
              </a:rPr>
              <a:t>    2.</a:t>
            </a: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猜猜下面加点字的读音，和同学交流你是怎么猜出来的。说说你用这些方法还认识了哪些字。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   风筝          松鼠        抓住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   祝你幸福      愿意        哭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200" smtClean="0">
                <a:latin typeface="+mn-ea"/>
              </a:rPr>
              <a:t>    “筝、抓、愿”是形声字，根据它们的声旁“争、爪、原”可以猜出读音。通过这一方法，我还认识了“架”。</a:t>
            </a:r>
            <a:endParaRPr lang="zh-CN" altLang="en-US" sz="2200" smtClean="0"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en-US" altLang="zh-CN" sz="2200" smtClean="0">
                <a:latin typeface="+mn-ea"/>
              </a:rPr>
              <a:t>    “</a:t>
            </a:r>
            <a:r>
              <a:rPr lang="zh-CN" altLang="en-US" sz="2200" smtClean="0">
                <a:latin typeface="+mn-ea"/>
              </a:rPr>
              <a:t>松鼠、祝你幸福”在生活中经常用到“鼠、幸”可根据语境来猜。</a:t>
            </a:r>
            <a:endParaRPr lang="zh-CN" altLang="en-US" sz="2200" smtClean="0"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200" smtClean="0">
                <a:latin typeface="+mn-ea"/>
              </a:rPr>
              <a:t>    “哭”是会意字，根据意义来猜：双口、犬</a:t>
            </a:r>
            <a:r>
              <a:rPr lang="en-US" altLang="zh-CN" sz="2200" smtClean="0">
                <a:latin typeface="+mn-ea"/>
              </a:rPr>
              <a:t>(</a:t>
            </a:r>
            <a:r>
              <a:rPr lang="zh-CN" altLang="en-US" sz="2200" smtClean="0">
                <a:latin typeface="+mn-ea"/>
              </a:rPr>
              <a:t>狗</a:t>
            </a:r>
            <a:r>
              <a:rPr lang="en-US" altLang="zh-CN" sz="2200" smtClean="0">
                <a:latin typeface="+mn-ea"/>
              </a:rPr>
              <a:t>)</a:t>
            </a:r>
            <a:r>
              <a:rPr lang="zh-CN" altLang="en-US" sz="2200" smtClean="0">
                <a:latin typeface="+mn-ea"/>
              </a:rPr>
              <a:t>，表示孩子们碰上狗要咬人，吓得哭叫起来。</a:t>
            </a:r>
            <a:endParaRPr lang="zh-CN" altLang="en-US" sz="2200" smtClean="0">
              <a:latin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29881" y="872784"/>
            <a:ext cx="2125895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87624" y="2492896"/>
            <a:ext cx="5832648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  ·           ·        ·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    ·       ·         · 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7624" y="1628800"/>
            <a:ext cx="6768752" cy="41549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alpha val="22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200" b="1" smtClean="0">
                <a:solidFill>
                  <a:srgbClr val="FF0000"/>
                </a:solidFill>
                <a:latin typeface="+mn-ea"/>
              </a:rPr>
              <a:t>3.</a:t>
            </a: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读一读，比一比。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纸船漂到了小熊家门口。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纸船漂哇漂，漂到了小熊家门口。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风筝飘到了松鼠家门口。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+mn-ea"/>
              </a:rPr>
              <a:t>风筝飘哇飘，飘到了松鼠家门口。</a:t>
            </a:r>
            <a:endParaRPr lang="zh-CN" altLang="en-US" sz="2200" b="1" smtClean="0">
              <a:solidFill>
                <a:srgbClr val="FF0000"/>
              </a:solidFill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200" smtClean="0">
                <a:latin typeface="+mn-ea"/>
              </a:rPr>
              <a:t>此题是语意表达的比较，第二句比第一句增加了“漂哇漂”，第四句比第三句增加了“飘哇飘”，突出强调了动作的过程，使句子更加生动形象。</a:t>
            </a:r>
            <a:endParaRPr lang="zh-CN" altLang="en-US" sz="2200" smtClean="0">
              <a:latin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29881" y="872784"/>
            <a:ext cx="2125895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1772816"/>
            <a:ext cx="1191684" cy="12975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3645024"/>
            <a:ext cx="5027712" cy="18853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971600" y="1412776"/>
            <a:ext cx="7200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想一想，说一说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000"/>
              </a:lnSpc>
            </a:pPr>
            <a:r>
              <a:rPr lang="zh-CN" altLang="en-US" sz="2400" b="1" smtClean="0">
                <a:latin typeface="+mn-ea"/>
              </a:rPr>
              <a:t>    你与你的朋友之间有没有发生过矛盾呢？你们最后又是怎么和好的呢？试着说一说你们之间的小故事。</a:t>
            </a:r>
            <a:endParaRPr lang="en-US" altLang="zh-CN" sz="2400" b="1" smtClean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879103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课外拓展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5616" y="3140968"/>
            <a:ext cx="1685235" cy="1183035"/>
          </a:xfrm>
          <a:prstGeom prst="rect">
            <a:avLst/>
          </a:prstGeom>
          <a:noFill/>
        </p:spPr>
      </p:pic>
      <p:pic>
        <p:nvPicPr>
          <p:cNvPr id="10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10800" y="10718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9512" y="836712"/>
            <a:ext cx="2191888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51520" y="3140968"/>
            <a:ext cx="2161957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11560" y="386104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会写的字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484784"/>
            <a:ext cx="7128792" cy="1631216"/>
          </a:xfrm>
          <a:prstGeom prst="rect">
            <a:avLst/>
          </a:prstGeom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smtClean="0">
                <a:latin typeface="+mn-ea"/>
              </a:rPr>
              <a:t>     风筝    </a:t>
            </a:r>
            <a:r>
              <a:rPr lang="zh-CN" altLang="en-US" smtClean="0">
                <a:latin typeface="+mn-ea"/>
              </a:rPr>
              <a:t>由中国古代劳动人民发明。相传墨翟以木头制成木鸟，研制三年而成，后来鲁班用竹子改进墨翟的风筝材质，进而演变成为现在的多线风筝。南北朝时，风筝成为传递信息的工具，而到了宋代，放风筝已成为人们喜爱的户外活动。</a:t>
            </a:r>
            <a:endParaRPr lang="zh-CN" altLang="en-US" smtClean="0"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99592" y="4437112"/>
            <a:ext cx="7551787" cy="137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83671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会写的字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576" y="1628800"/>
            <a:ext cx="7592492" cy="436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90872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会写的字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576" y="1556792"/>
            <a:ext cx="7499970" cy="14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83568" y="2996952"/>
            <a:ext cx="7596336" cy="306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左大括号 18"/>
          <p:cNvSpPr/>
          <p:nvPr/>
        </p:nvSpPr>
        <p:spPr>
          <a:xfrm>
            <a:off x="6156176" y="4941168"/>
            <a:ext cx="216024" cy="864096"/>
          </a:xfrm>
          <a:prstGeom prst="leftBrace">
            <a:avLst/>
          </a:prstGeom>
          <a:noFill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3707904" y="5013176"/>
            <a:ext cx="216024" cy="864096"/>
          </a:xfrm>
          <a:prstGeom prst="leftBrace">
            <a:avLst/>
          </a:prstGeom>
          <a:noFill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043608" y="4941168"/>
            <a:ext cx="216024" cy="864096"/>
          </a:xfrm>
          <a:prstGeom prst="leftBrace">
            <a:avLst/>
          </a:prstGeom>
          <a:noFill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83568" y="4149080"/>
            <a:ext cx="7920880" cy="1938992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endParaRPr lang="en-US" altLang="zh-CN" sz="2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ts val="3600"/>
              </a:lnSpc>
            </a:pP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200" b="1" err="1" smtClean="0">
                <a:latin typeface="宋体" panose="02010600030101010101" pitchFamily="2" charset="-122"/>
                <a:ea typeface="宋体" panose="02010600030101010101" pitchFamily="2" charset="-122"/>
              </a:rPr>
              <a:t>zhē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（折腾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）       </a:t>
            </a:r>
            <a:r>
              <a:rPr lang="en-US" altLang="zh-CN" sz="2200" b="1" err="1" smtClean="0">
                <a:latin typeface="+mn-ea"/>
                <a:cs typeface="Arial Unicode MS" pitchFamily="34" charset="-122"/>
              </a:rPr>
              <a:t>piào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（漂亮）      </a:t>
            </a:r>
            <a:r>
              <a:rPr lang="en-US" altLang="zh-CN" sz="2200" b="1" err="1" smtClean="0">
                <a:latin typeface="+mn-ea"/>
                <a:cs typeface="Arial Unicode MS" pitchFamily="34" charset="-122"/>
              </a:rPr>
              <a:t>zhā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（扎针）                   </a:t>
            </a:r>
            <a:r>
              <a:rPr lang="en-US" altLang="zh-CN" sz="2200" b="1" smtClean="0">
                <a:latin typeface="+mn-ea"/>
                <a:cs typeface="Arial Unicode MS" pitchFamily="34" charset="-122"/>
              </a:rPr>
              <a:t> </a:t>
            </a:r>
            <a:endParaRPr lang="en-US" altLang="zh-CN" sz="2200" b="1" smtClean="0">
              <a:latin typeface="+mn-ea"/>
              <a:cs typeface="Arial Unicode MS" pitchFamily="34" charset="-122"/>
            </a:endParaRPr>
          </a:p>
          <a:p>
            <a:pPr algn="just">
              <a:lnSpc>
                <a:spcPts val="3600"/>
              </a:lnSpc>
            </a:pPr>
            <a:r>
              <a:rPr lang="zh-CN" altLang="en-US" sz="2200" b="1" smtClean="0">
                <a:latin typeface="+mn-ea"/>
                <a:cs typeface="Arial Unicode MS" pitchFamily="34" charset="-122"/>
              </a:rPr>
              <a:t> 折</a:t>
            </a:r>
            <a:r>
              <a:rPr lang="en-US" altLang="zh-CN" sz="2200" b="1" err="1" smtClean="0">
                <a:latin typeface="+mn-ea"/>
                <a:cs typeface="Arial Unicode MS" pitchFamily="34" charset="-122"/>
              </a:rPr>
              <a:t>shé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（折本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）    漂               扎   </a:t>
            </a:r>
            <a:r>
              <a:rPr lang="en-US" altLang="zh-CN" sz="2200" b="1" err="1" smtClean="0">
                <a:latin typeface="+mn-ea"/>
                <a:cs typeface="Arial Unicode MS" pitchFamily="34" charset="-122"/>
              </a:rPr>
              <a:t>zā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（扎染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）           </a:t>
            </a:r>
            <a:r>
              <a:rPr lang="en-US" altLang="zh-CN" sz="2200" b="1" smtClean="0">
                <a:latin typeface="+mn-ea"/>
                <a:cs typeface="Arial Unicode MS" pitchFamily="34" charset="-122"/>
              </a:rPr>
              <a:t>         </a:t>
            </a:r>
            <a:endParaRPr lang="en-US" altLang="zh-CN" sz="2200" b="1" smtClean="0">
              <a:latin typeface="+mn-ea"/>
              <a:cs typeface="Arial Unicode MS" pitchFamily="34" charset="-122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smtClean="0">
                <a:latin typeface="+mn-ea"/>
                <a:cs typeface="Arial Unicode MS" pitchFamily="34" charset="-122"/>
              </a:rPr>
              <a:t>   zhé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（折枝）</a:t>
            </a:r>
            <a:r>
              <a:rPr lang="en-US" altLang="zh-CN" sz="2200" b="1" smtClean="0">
                <a:latin typeface="+mn-ea"/>
                <a:cs typeface="Arial Unicode MS" pitchFamily="34" charset="-122"/>
              </a:rPr>
              <a:t>        piāo 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（漂浮）     </a:t>
            </a:r>
            <a:r>
              <a:rPr lang="en-US" altLang="zh-CN" sz="2200" b="1" err="1" smtClean="0">
                <a:latin typeface="+mn-ea"/>
                <a:cs typeface="Arial Unicode MS" pitchFamily="34" charset="-122"/>
              </a:rPr>
              <a:t>zhá</a:t>
            </a:r>
            <a:r>
              <a:rPr lang="zh-CN" altLang="en-US" sz="2200" b="1" smtClean="0">
                <a:latin typeface="+mn-ea"/>
                <a:cs typeface="Arial Unicode MS" pitchFamily="34" charset="-122"/>
              </a:rPr>
              <a:t>（挣扎）</a:t>
            </a:r>
            <a:endParaRPr lang="zh-CN" altLang="en-US" sz="2200" b="1" smtClean="0">
              <a:latin typeface="+mn-ea"/>
              <a:cs typeface="Arial Unicode MS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386104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重点字词</a:t>
            </a:r>
            <a:endParaRPr lang="zh-CN" altLang="en-US" sz="2400" b="1" smtClean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4293096"/>
            <a:ext cx="10358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smtClean="0"/>
              <a:t>多音字</a:t>
            </a:r>
            <a:endParaRPr lang="zh-CN" altLang="en-US" sz="2200" b="1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268760"/>
            <a:ext cx="733962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11560" y="836712"/>
            <a:ext cx="142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会认的字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3212976"/>
            <a:ext cx="836084" cy="11366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71800" y="692696"/>
            <a:ext cx="2400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14127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语段分析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844824"/>
            <a:ext cx="7488832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+mn-ea"/>
              </a:rPr>
              <a:t>    小熊拿起纸船一看，乐坏了。纸船里放着一个小松果，松果上挂着一张纸条，上面写着：</a:t>
            </a:r>
            <a:r>
              <a:rPr lang="en-US" altLang="zh-CN" sz="2200" b="1" dirty="0" smtClean="0">
                <a:latin typeface="+mn-ea"/>
              </a:rPr>
              <a:t>“</a:t>
            </a:r>
            <a:r>
              <a:rPr lang="zh-CN" altLang="en-US" sz="2200" b="1" dirty="0" smtClean="0">
                <a:latin typeface="+mn-ea"/>
              </a:rPr>
              <a:t>祝你快乐</a:t>
            </a:r>
            <a:r>
              <a:rPr lang="en-US" altLang="zh-CN" sz="2200" b="1" dirty="0" smtClean="0">
                <a:latin typeface="+mn-ea"/>
              </a:rPr>
              <a:t>!”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    这一句写的是小熊高兴的原因。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松鼠用纸船向住在山下的邻居致意，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表示友好。尽管礼物只是一个小松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果”，可是小熊见了却特别惊喜。可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见，小熊同样愿意和松鼠做好朋友。   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24128" y="3284984"/>
            <a:ext cx="2483769" cy="17212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3" y="1988840"/>
            <a:ext cx="7920879" cy="4327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71800" y="692696"/>
            <a:ext cx="2400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1527175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语段分析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916832"/>
            <a:ext cx="72008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+mn-ea"/>
              </a:rPr>
              <a:t>    小熊很难过。他还是每天扎一只风筝，但是不好意思把风筝放起来，就把风筝挂在高高的树枝上。</a:t>
            </a:r>
            <a:endParaRPr lang="zh-CN" altLang="en-US" sz="2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ea"/>
              </a:rPr>
              <a:t>  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200" b="1" dirty="0" smtClean="0">
                <a:solidFill>
                  <a:srgbClr val="FF0000"/>
                </a:solidFill>
                <a:latin typeface="+mn-ea"/>
              </a:rPr>
              <a:t>每天扎一只风筝”说明小熊十分珍惜与松鼠的这份友情。小熊和松鼠吵架了，现在很后悔，却又不好意思主动与松鼠和好。</a:t>
            </a:r>
            <a:endParaRPr lang="en-US" altLang="zh-CN" sz="22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2132856"/>
            <a:ext cx="6840760" cy="42473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第一部分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自然段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zh-CN" altLang="en-US" sz="2000" dirty="0" smtClean="0">
                <a:latin typeface="+mn-ea"/>
              </a:rPr>
              <a:t>写松鼠和小熊的家在一座山上，他们是邻居。</a:t>
            </a:r>
            <a:endParaRPr lang="zh-CN" altLang="en-US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    第二部分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～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自然段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zh-CN" altLang="en-US" sz="2000" dirty="0" smtClean="0">
                <a:latin typeface="+mn-ea"/>
              </a:rPr>
              <a:t>写纸船和风筝分别代表了松鼠和小熊对对方的祝愿，最终使他们俩成了好朋友。</a:t>
            </a:r>
            <a:r>
              <a:rPr lang="en-US" altLang="zh-CN" sz="2000" dirty="0" smtClean="0">
                <a:latin typeface="+mn-ea"/>
              </a:rPr>
              <a:t>   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    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第三部分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～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9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自然段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zh-CN" altLang="en-US" sz="2000" dirty="0" smtClean="0">
                <a:latin typeface="+mn-ea"/>
              </a:rPr>
              <a:t>写松鼠和小熊吵架后，都没有勇气主动找对方和好。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    第四部分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自然段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zh-CN" altLang="en-US" sz="2000" dirty="0" smtClean="0">
                <a:latin typeface="+mn-ea"/>
              </a:rPr>
              <a:t>写纸船和风筝让两个不好意思先说和好的小伙伴和好如初了。</a:t>
            </a:r>
            <a:endParaRPr lang="zh-CN" altLang="en-US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15816" y="872784"/>
            <a:ext cx="2400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15616" y="1772816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段落划分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95536" y="800776"/>
            <a:ext cx="2191892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11560" y="3068960"/>
            <a:ext cx="2161957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17998" y="4149080"/>
            <a:ext cx="7272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dirty="0" smtClean="0">
                <a:latin typeface="+mn-ea"/>
              </a:rPr>
              <a:t>    本文以生动的语言赞扬了松鼠敢于率先伸出友谊之手，让小船与风筝成了维系友谊的纽带的做法。这个故事告诉我们当朋友之间的感情和友谊出现裂痕的时候，只有宽容和谅解才是修补裂痕的最好办法。</a:t>
            </a:r>
            <a:endParaRPr lang="zh-CN" altLang="en-US" sz="2000" dirty="0" smtClean="0">
              <a:latin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3528" y="1556792"/>
            <a:ext cx="8064896" cy="161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1292</Words>
  <Application>WPS 演示</Application>
  <PresentationFormat>全屏显示(4:3)</PresentationFormat>
  <Paragraphs>66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2022-07-16T18:09:00Z</cp:lastPrinted>
  <dcterms:created xsi:type="dcterms:W3CDTF">2022-07-16T18:09:00Z</dcterms:created>
  <dcterms:modified xsi:type="dcterms:W3CDTF">2023-10-21T06:51:49Z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56506A0867E84AF0BD6B0A13DD31280A_12</vt:lpwstr>
  </property>
  <property fmtid="{D5CDD505-2E9C-101B-9397-08002B2CF9AE}" pid="3" name="KSOProductBuildVer">
    <vt:lpwstr>2052-12.1.0.15712</vt:lpwstr>
  </property>
</Properties>
</file>