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2" r:id="rId3"/>
    <p:sldId id="391" r:id="rId5"/>
    <p:sldId id="290" r:id="rId6"/>
    <p:sldId id="291" r:id="rId7"/>
    <p:sldId id="328" r:id="rId8"/>
    <p:sldId id="329" r:id="rId9"/>
    <p:sldId id="371" r:id="rId10"/>
    <p:sldId id="330" r:id="rId11"/>
    <p:sldId id="332" r:id="rId12"/>
    <p:sldId id="258" r:id="rId13"/>
    <p:sldId id="333" r:id="rId14"/>
    <p:sldId id="334" r:id="rId15"/>
    <p:sldId id="342" r:id="rId16"/>
    <p:sldId id="341" r:id="rId17"/>
    <p:sldId id="343" r:id="rId18"/>
    <p:sldId id="344" r:id="rId19"/>
    <p:sldId id="345" r:id="rId20"/>
    <p:sldId id="346" r:id="rId21"/>
    <p:sldId id="347" r:id="rId22"/>
    <p:sldId id="335" r:id="rId23"/>
    <p:sldId id="336" r:id="rId24"/>
    <p:sldId id="337" r:id="rId25"/>
    <p:sldId id="338" r:id="rId26"/>
    <p:sldId id="339" r:id="rId27"/>
    <p:sldId id="340" r:id="rId28"/>
    <p:sldId id="390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9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990" y="-432"/>
      </p:cViewPr>
      <p:guideLst>
        <p:guide orient="horz" pos="2162"/>
        <p:guide pos="39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1D5C0B-4F6A-480B-B222-B7B0B7D3E1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7CC262-D176-4D43-8431-B549CF2612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打招呼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请自己读读第一段，找找答案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读句子时关注标点，读准语气词，就能读好句子</a:t>
            </a:r>
            <a:endParaRPr lang="zh-CN" altLang="en-US"/>
          </a:p>
          <a:p>
            <a:r>
              <a:rPr lang="zh-CN" altLang="en-US"/>
              <a:t>句子也会读了，相信现在读课文能够读到准确流利了。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打招呼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你都使劲做过什么事？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打招呼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打招呼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读句子时关注标点，读准语气词，就能读好句子</a:t>
            </a:r>
            <a:endParaRPr lang="zh-CN" altLang="en-US"/>
          </a:p>
          <a:p>
            <a:r>
              <a:rPr lang="zh-CN" altLang="en-US"/>
              <a:t>句子也会读了，相信现在读课文能够读到准确流利了。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打招呼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打招呼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冷暖不同、威力不同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形近字猜读</a:t>
            </a:r>
            <a:r>
              <a:rPr lang="en-US" altLang="zh-CN"/>
              <a:t> </a:t>
            </a:r>
            <a:r>
              <a:rPr lang="zh-CN" altLang="en-US"/>
              <a:t>熟字比较猜读</a:t>
            </a:r>
            <a:r>
              <a:rPr lang="en-US" altLang="zh-CN"/>
              <a:t>   </a:t>
            </a:r>
            <a:r>
              <a:rPr lang="zh-CN" altLang="en-US"/>
              <a:t>动作猜读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形近字猜读</a:t>
            </a:r>
            <a:r>
              <a:rPr lang="en-US" altLang="zh-CN"/>
              <a:t> </a:t>
            </a:r>
            <a:r>
              <a:rPr lang="zh-CN" altLang="en-US"/>
              <a:t>熟字比较猜读</a:t>
            </a:r>
            <a:r>
              <a:rPr lang="en-US" altLang="zh-CN"/>
              <a:t>   </a:t>
            </a:r>
            <a:r>
              <a:rPr lang="zh-CN" altLang="en-US"/>
              <a:t>动作猜读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音难字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打招呼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打招呼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 rot="16200000">
            <a:off x="2666999" y="-2667001"/>
            <a:ext cx="6858001" cy="12191999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469900"/>
            <a:ext cx="12192000" cy="5854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4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4" Type="http://schemas.openxmlformats.org/officeDocument/2006/relationships/notesSlide" Target="../notesSlides/notesSlide9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42.png"/><Relationship Id="rId11" Type="http://schemas.openxmlformats.org/officeDocument/2006/relationships/image" Target="../media/image41.png"/><Relationship Id="rId10" Type="http://schemas.openxmlformats.org/officeDocument/2006/relationships/image" Target="../media/image40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slide" Target="slide4.xml"/><Relationship Id="rId1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35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18.jpe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1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image" Target="../media/image51.png"/><Relationship Id="rId4" Type="http://schemas.openxmlformats.org/officeDocument/2006/relationships/slide" Target="slide2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0.png"/><Relationship Id="rId2" Type="http://schemas.openxmlformats.org/officeDocument/2006/relationships/image" Target="../media/image52.png"/><Relationship Id="rId1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0.png"/><Relationship Id="rId2" Type="http://schemas.openxmlformats.org/officeDocument/2006/relationships/image" Target="../media/image52.png"/><Relationship Id="rId1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image" Target="../media/image51.png"/><Relationship Id="rId4" Type="http://schemas.openxmlformats.org/officeDocument/2006/relationships/slide" Target="slide25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0.png"/><Relationship Id="rId2" Type="http://schemas.openxmlformats.org/officeDocument/2006/relationships/image" Target="../media/image52.png"/><Relationship Id="rId1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0.png"/><Relationship Id="rId2" Type="http://schemas.openxmlformats.org/officeDocument/2006/relationships/image" Target="../media/image52.png"/><Relationship Id="rId1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7" name="图片 6" descr="6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79360" y="1261745"/>
            <a:ext cx="4418965" cy="4866640"/>
          </a:xfrm>
          <a:prstGeom prst="rect">
            <a:avLst/>
          </a:prstGeom>
        </p:spPr>
      </p:pic>
      <p:pic>
        <p:nvPicPr>
          <p:cNvPr id="15" name="图片 14" descr="千库网_白色飞鸟白鸽_元素编号1253318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345680" y="417195"/>
            <a:ext cx="4185920" cy="4147820"/>
          </a:xfrm>
          <a:prstGeom prst="rect">
            <a:avLst/>
          </a:prstGeom>
        </p:spPr>
      </p:pic>
      <p:pic>
        <p:nvPicPr>
          <p:cNvPr id="16" name="图片 15" descr="千库网_白色飞鸟白鸽_元素编号1253318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147445" y="217805"/>
            <a:ext cx="2106295" cy="2149475"/>
          </a:xfrm>
          <a:prstGeom prst="rect">
            <a:avLst/>
          </a:prstGeom>
        </p:spPr>
      </p:pic>
      <p:pic>
        <p:nvPicPr>
          <p:cNvPr id="24" name="图片 23" descr="千库网_秋天降温冷空气拟人云朵寒潮_元素编号1334293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6898640" y="146050"/>
            <a:ext cx="4418965" cy="441896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2649220" y="1517015"/>
            <a:ext cx="4476115" cy="3048000"/>
            <a:chOff x="4217" y="3162"/>
            <a:chExt cx="7049" cy="4800"/>
          </a:xfrm>
        </p:grpSpPr>
        <p:sp>
          <p:nvSpPr>
            <p:cNvPr id="29" name="云形标注 28"/>
            <p:cNvSpPr/>
            <p:nvPr/>
          </p:nvSpPr>
          <p:spPr>
            <a:xfrm>
              <a:off x="4217" y="3162"/>
              <a:ext cx="7049" cy="4800"/>
            </a:xfrm>
            <a:prstGeom prst="cloudCallout">
              <a:avLst>
                <a:gd name="adj1" fmla="val 76173"/>
                <a:gd name="adj2" fmla="val -4408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35" y="4286"/>
              <a:ext cx="5614" cy="201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9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85510" y="66675"/>
            <a:ext cx="5359400" cy="6791325"/>
            <a:chOff x="4310063" y="0"/>
            <a:chExt cx="3594100" cy="51435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4310063" y="0"/>
              <a:ext cx="3594100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537450" y="2441575"/>
              <a:ext cx="61913" cy="84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9825" y="66040"/>
            <a:ext cx="4845685" cy="679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千库网_阿拉伯数字1_元素编号1258267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59865" y="1865630"/>
            <a:ext cx="412115" cy="412115"/>
          </a:xfrm>
          <a:prstGeom prst="rect">
            <a:avLst/>
          </a:prstGeom>
        </p:spPr>
      </p:pic>
      <p:pic>
        <p:nvPicPr>
          <p:cNvPr id="29" name="图片 28" descr="千库网_阿拉伯数字2_元素编号1258267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59865" y="2764155"/>
            <a:ext cx="466090" cy="447040"/>
          </a:xfrm>
          <a:prstGeom prst="rect">
            <a:avLst/>
          </a:prstGeom>
        </p:spPr>
      </p:pic>
      <p:pic>
        <p:nvPicPr>
          <p:cNvPr id="32" name="图片 31" descr="千库网_孟菲斯风格数字3_元素编号1258624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587500" y="4243070"/>
            <a:ext cx="412115" cy="412115"/>
          </a:xfrm>
          <a:prstGeom prst="rect">
            <a:avLst/>
          </a:prstGeom>
        </p:spPr>
      </p:pic>
      <p:pic>
        <p:nvPicPr>
          <p:cNvPr id="17" name="图片 16" descr="千库网_阿拉伯数字4_元素编号1258624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534150" y="367665"/>
            <a:ext cx="449580" cy="449580"/>
          </a:xfrm>
          <a:prstGeom prst="rect">
            <a:avLst/>
          </a:prstGeom>
        </p:spPr>
      </p:pic>
      <p:pic>
        <p:nvPicPr>
          <p:cNvPr id="18" name="图片 17" descr="千库网_阿拉伯数字5_元素编号12582676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572885" y="1003935"/>
            <a:ext cx="410845" cy="410845"/>
          </a:xfrm>
          <a:prstGeom prst="rect">
            <a:avLst/>
          </a:prstGeom>
        </p:spPr>
      </p:pic>
      <p:pic>
        <p:nvPicPr>
          <p:cNvPr id="21" name="图片 20" descr="千库网_阿拉伯数字6_元素编号12582675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551295" y="2168525"/>
            <a:ext cx="420370" cy="420370"/>
          </a:xfrm>
          <a:prstGeom prst="rect">
            <a:avLst/>
          </a:prstGeom>
        </p:spPr>
      </p:pic>
      <p:pic>
        <p:nvPicPr>
          <p:cNvPr id="34" name="图片 33" descr="千库网_阿拉伯数字7_元素编号12582674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551295" y="3046095"/>
            <a:ext cx="479425" cy="479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7" name="图片 6" descr="6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79360" y="1261745"/>
            <a:ext cx="4418965" cy="4866640"/>
          </a:xfrm>
          <a:prstGeom prst="rect">
            <a:avLst/>
          </a:prstGeom>
        </p:spPr>
      </p:pic>
      <p:pic>
        <p:nvPicPr>
          <p:cNvPr id="15" name="图片 14" descr="千库网_白色飞鸟白鸽_元素编号1253318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345680" y="417195"/>
            <a:ext cx="4185920" cy="4147820"/>
          </a:xfrm>
          <a:prstGeom prst="rect">
            <a:avLst/>
          </a:prstGeom>
        </p:spPr>
      </p:pic>
      <p:pic>
        <p:nvPicPr>
          <p:cNvPr id="16" name="图片 15" descr="千库网_白色飞鸟白鸽_元素编号1253318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147445" y="217805"/>
            <a:ext cx="2106295" cy="2149475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426721" y="149226"/>
            <a:ext cx="11513185" cy="6425564"/>
            <a:chOff x="338138" y="371476"/>
            <a:chExt cx="11453814" cy="6120000"/>
          </a:xfrm>
        </p:grpSpPr>
        <p:sp>
          <p:nvSpPr>
            <p:cNvPr id="69" name="矩形 68"/>
            <p:cNvSpPr/>
            <p:nvPr/>
          </p:nvSpPr>
          <p:spPr>
            <a:xfrm>
              <a:off x="381000" y="38780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668655" y="511810"/>
            <a:ext cx="11053445" cy="57175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 descr="千库网_秋天降温冷空气拟人云朵寒潮_元素编号1334293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8666480" y="621665"/>
            <a:ext cx="3060065" cy="3060065"/>
          </a:xfrm>
          <a:prstGeom prst="rect">
            <a:avLst/>
          </a:prstGeom>
        </p:spPr>
      </p:pic>
      <p:pic>
        <p:nvPicPr>
          <p:cNvPr id="2" name="图片 1" descr="千库网_黑色大雁风筝_元素编号1224834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374140" y="3991610"/>
            <a:ext cx="2493010" cy="2493010"/>
          </a:xfrm>
          <a:prstGeom prst="rect">
            <a:avLst/>
          </a:prstGeom>
        </p:spPr>
      </p:pic>
      <p:pic>
        <p:nvPicPr>
          <p:cNvPr id="3" name="图片 2" descr="千库网_黄色的卡通小帆船_元素编号1194794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444365" y="1220470"/>
            <a:ext cx="2292985" cy="2147570"/>
          </a:xfrm>
          <a:prstGeom prst="rect">
            <a:avLst/>
          </a:prstGeom>
        </p:spPr>
      </p:pic>
      <p:pic>
        <p:nvPicPr>
          <p:cNvPr id="5" name="图片 4" descr="千库网_建筑风车_元素编号13170134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103630" y="380365"/>
            <a:ext cx="2495550" cy="3108325"/>
          </a:xfrm>
          <a:prstGeom prst="rect">
            <a:avLst/>
          </a:prstGeom>
        </p:spPr>
      </p:pic>
      <p:pic>
        <p:nvPicPr>
          <p:cNvPr id="9" name="图片 8" descr="千库网_卡通绿色小树苗装饰_元素编号11784393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916545" y="3463925"/>
            <a:ext cx="2334260" cy="2334260"/>
          </a:xfrm>
          <a:prstGeom prst="rect">
            <a:avLst/>
          </a:prstGeom>
        </p:spPr>
      </p:pic>
      <p:pic>
        <p:nvPicPr>
          <p:cNvPr id="17" name="图片 16" descr="千库网_洗衣衣服素材_元素编号12059111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4561205" y="3464560"/>
            <a:ext cx="2644140" cy="264414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33680" y="0"/>
            <a:ext cx="11184255" cy="1055370"/>
            <a:chOff x="3462" y="882"/>
            <a:chExt cx="17613" cy="1662"/>
          </a:xfrm>
        </p:grpSpPr>
        <p:sp>
          <p:nvSpPr>
            <p:cNvPr id="40" name="文本框 39"/>
            <p:cNvSpPr txBox="1"/>
            <p:nvPr/>
          </p:nvSpPr>
          <p:spPr>
            <a:xfrm>
              <a:off x="4814" y="882"/>
              <a:ext cx="16261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</a:rPr>
                <a:t>课文中风娃娃做了什么？自己思考后与同桌交流。</a:t>
              </a:r>
              <a:endParaRPr lang="zh-CN" altLang="en-US" sz="3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8" name="图片 17" descr="千库网_橙黄色简约风格问号_元素编号11890478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3462" y="882"/>
              <a:ext cx="1662" cy="1662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2620010" y="694690"/>
            <a:ext cx="8542655" cy="6096000"/>
            <a:chOff x="6505" y="-1450"/>
            <a:chExt cx="13453" cy="9600"/>
          </a:xfrm>
        </p:grpSpPr>
        <p:pic>
          <p:nvPicPr>
            <p:cNvPr id="22" name="图片 21" descr="千库网_手绘绿色对话框_元素编号11754946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6505" y="-1450"/>
              <a:ext cx="13453" cy="9600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9078" y="2504"/>
              <a:ext cx="9653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>
                <a:lnSpc>
                  <a:spcPct val="130000"/>
                </a:lnSpc>
                <a:buFont typeface="Wingdings" panose="05000000000000000000" pitchFamily="2" charset="2"/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风娃娃为什么会想帮人们做事呢？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千库网_毕业季开学季教师节绿色黑板植物彩旗背景_背景编号60370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905635" y="679450"/>
            <a:ext cx="8546465" cy="30460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风妈妈有个可爱的风娃娃。风娃娃长大了，他想像妈妈一样去帮助人。风妈妈说：“到田野里去吧，在那里，你可以帮人们做很多事情。”</a:t>
            </a:r>
            <a:endParaRPr lang="zh-CN" altLang="en-US" sz="32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44065" y="1477010"/>
            <a:ext cx="8246745" cy="732790"/>
            <a:chOff x="3219" y="2326"/>
            <a:chExt cx="12987" cy="1154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12247" y="2326"/>
              <a:ext cx="3959" cy="28"/>
            </a:xfrm>
            <a:prstGeom prst="line">
              <a:avLst/>
            </a:prstGeom>
            <a:ln w="6032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V="1">
              <a:off x="3219" y="3469"/>
              <a:ext cx="7287" cy="11"/>
            </a:xfrm>
            <a:prstGeom prst="line">
              <a:avLst/>
            </a:prstGeom>
            <a:ln w="6032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/>
        </p:nvCxnSpPr>
        <p:spPr>
          <a:xfrm flipH="1">
            <a:off x="8873490" y="902970"/>
            <a:ext cx="173355" cy="534035"/>
          </a:xfrm>
          <a:prstGeom prst="line">
            <a:avLst/>
          </a:prstGeom>
          <a:ln w="539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316480" y="1675765"/>
            <a:ext cx="173355" cy="534035"/>
          </a:xfrm>
          <a:prstGeom prst="line">
            <a:avLst/>
          </a:prstGeom>
          <a:ln w="539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780915" y="1675765"/>
            <a:ext cx="173355" cy="534035"/>
          </a:xfrm>
          <a:prstGeom prst="line">
            <a:avLst/>
          </a:prstGeom>
          <a:ln w="539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134620" y="-228918"/>
            <a:ext cx="12056745" cy="7322820"/>
          </a:xfrm>
          <a:prstGeom prst="rect">
            <a:avLst/>
          </a:prstGeom>
        </p:spPr>
      </p:pic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2807970" y="813435"/>
            <a:ext cx="6998970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风娃娃来到了哪儿？他看见了什么？</a:t>
            </a:r>
            <a:endParaRPr lang="zh-CN" altLang="en-US" sz="5400" b="1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做了什么？</a:t>
            </a:r>
            <a:endParaRPr lang="en-US" altLang="zh-CN" sz="5400" b="1" noProof="1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结果怎么样？</a:t>
            </a:r>
            <a:endParaRPr lang="zh-CN" altLang="en-US" sz="5400" b="1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千库网_毕业季开学季教师节绿色黑板植物彩旗背景_背景编号60370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-635"/>
            <a:ext cx="12192000" cy="68586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20090" y="561340"/>
            <a:ext cx="11036935" cy="37846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风娃娃来到田野，看见一架大风车正在慢慢转动，抽上来的水断断续续地流着。他深深地吸了一口气，鼓起腮使劲向风车吹去。风车一下子转得飞快！抽上来的水奔跑着，哗啦哗啦地向田里流去。秧苗喝足了水，笑着不住地点头。风娃娃高兴极了。</a:t>
            </a:r>
            <a:endParaRPr lang="en-US" altLang="en-US" sz="32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10050" y="2418715"/>
            <a:ext cx="6817995" cy="5669915"/>
            <a:chOff x="7078" y="3623"/>
            <a:chExt cx="9656" cy="8929"/>
          </a:xfrm>
        </p:grpSpPr>
        <p:pic>
          <p:nvPicPr>
            <p:cNvPr id="51" name="图片 50" descr="千库网_简约气泡框矢量素材_元素编号1242915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 flipV="1">
              <a:off x="7078" y="3623"/>
              <a:ext cx="9656" cy="8929"/>
            </a:xfrm>
            <a:prstGeom prst="rect">
              <a:avLst/>
            </a:prstGeom>
          </p:spPr>
        </p:pic>
        <p:sp>
          <p:nvSpPr>
            <p:cNvPr id="19" name="TextBox 3"/>
            <p:cNvSpPr txBox="1">
              <a:spLocks noChangeArrowheads="1"/>
            </p:cNvSpPr>
            <p:nvPr/>
          </p:nvSpPr>
          <p:spPr bwMode="auto">
            <a:xfrm>
              <a:off x="10522" y="6273"/>
              <a:ext cx="6212" cy="4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来到了哪儿？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他看见了什么？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做了什么？</a:t>
              </a:r>
              <a:endParaRPr lang="en-US" altLang="zh-CN" sz="2800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fontAlgn="auto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结果怎么样？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7" name="图片 6" descr="6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79360" y="1261745"/>
            <a:ext cx="4418965" cy="4866640"/>
          </a:xfrm>
          <a:prstGeom prst="rect">
            <a:avLst/>
          </a:prstGeom>
        </p:spPr>
      </p:pic>
      <p:pic>
        <p:nvPicPr>
          <p:cNvPr id="16" name="图片 15" descr="千库网_白色飞鸟白鸽_元素编号1253318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47445" y="217805"/>
            <a:ext cx="2106295" cy="2149475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426721" y="149226"/>
            <a:ext cx="11513185" cy="6425564"/>
            <a:chOff x="338138" y="371476"/>
            <a:chExt cx="11453814" cy="6120000"/>
          </a:xfrm>
        </p:grpSpPr>
        <p:sp>
          <p:nvSpPr>
            <p:cNvPr id="69" name="矩形 68"/>
            <p:cNvSpPr/>
            <p:nvPr/>
          </p:nvSpPr>
          <p:spPr>
            <a:xfrm>
              <a:off x="381000" y="38780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678180" y="511810"/>
            <a:ext cx="11053445" cy="57175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千库网_秋天降温冷空气拟人云朵寒潮_元素编号1334293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8793480" y="-635"/>
            <a:ext cx="3060065" cy="3060065"/>
          </a:xfrm>
          <a:prstGeom prst="rect">
            <a:avLst/>
          </a:prstGeom>
        </p:spPr>
      </p:pic>
      <p:pic>
        <p:nvPicPr>
          <p:cNvPr id="6" name="图片 5" descr="千库网_建筑风车_元素编号1317013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56005" y="3059430"/>
            <a:ext cx="2525395" cy="314515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44880" y="630555"/>
            <a:ext cx="7417435" cy="230695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en-US" altLang="en-US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风娃娃来到田野，看见一架大风车正在慢慢转动，抽上来的水</a:t>
            </a:r>
            <a:r>
              <a:rPr lang="en-US" altLang="en-US" sz="32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断断续续</a:t>
            </a:r>
            <a:r>
              <a:rPr lang="en-US" altLang="en-US" sz="3200" b="1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地流着</a:t>
            </a:r>
            <a:r>
              <a:rPr lang="en-US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。</a:t>
            </a:r>
            <a:endParaRPr lang="en-US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784090" y="2814320"/>
            <a:ext cx="5164584" cy="3899578"/>
            <a:chOff x="8908" y="4818"/>
            <a:chExt cx="6759" cy="5755"/>
          </a:xfrm>
        </p:grpSpPr>
        <p:pic>
          <p:nvPicPr>
            <p:cNvPr id="14" name="图片 13" descr="千库网_云彩样式对话气泡_元素编号11962889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8908" y="4818"/>
              <a:ext cx="6759" cy="5755"/>
            </a:xfrm>
            <a:prstGeom prst="rect">
              <a:avLst/>
            </a:prstGeom>
          </p:spPr>
        </p:pic>
        <p:sp>
          <p:nvSpPr>
            <p:cNvPr id="20" name="矩形 8"/>
            <p:cNvSpPr>
              <a:spLocks noChangeArrowheads="1"/>
            </p:cNvSpPr>
            <p:nvPr/>
          </p:nvSpPr>
          <p:spPr bwMode="auto">
            <a:xfrm>
              <a:off x="10169" y="6067"/>
              <a:ext cx="4725" cy="21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“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断断续续地流</a:t>
              </a: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”</a:t>
              </a:r>
              <a:r>
                <a:rPr lang="zh-CN" altLang="en-US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是</a:t>
              </a:r>
              <a:endPara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什么样子的呢？谁能用杯子</a:t>
              </a:r>
              <a:endPara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里的水给大家表演一下呢？</a:t>
              </a:r>
              <a:endPara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7" name="图片 6" descr="6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79360" y="1261745"/>
            <a:ext cx="4418965" cy="4866640"/>
          </a:xfrm>
          <a:prstGeom prst="rect">
            <a:avLst/>
          </a:prstGeom>
        </p:spPr>
      </p:pic>
      <p:pic>
        <p:nvPicPr>
          <p:cNvPr id="16" name="图片 15" descr="千库网_白色飞鸟白鸽_元素编号1253318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47445" y="217805"/>
            <a:ext cx="2106295" cy="2149475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426721" y="149226"/>
            <a:ext cx="11513185" cy="6425564"/>
            <a:chOff x="338138" y="371476"/>
            <a:chExt cx="11453814" cy="6120000"/>
          </a:xfrm>
        </p:grpSpPr>
        <p:sp>
          <p:nvSpPr>
            <p:cNvPr id="69" name="矩形 68"/>
            <p:cNvSpPr/>
            <p:nvPr/>
          </p:nvSpPr>
          <p:spPr>
            <a:xfrm>
              <a:off x="381000" y="38780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668655" y="511810"/>
            <a:ext cx="11053445" cy="57175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41" name="Rectangle 3"/>
          <p:cNvSpPr txBox="1">
            <a:spLocks noChangeArrowheads="1"/>
          </p:cNvSpPr>
          <p:nvPr/>
        </p:nvSpPr>
        <p:spPr bwMode="auto">
          <a:xfrm>
            <a:off x="1534160" y="1616710"/>
            <a:ext cx="9123680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他</a:t>
            </a:r>
            <a:r>
              <a:rPr lang="zh-CN" altLang="en-US" sz="3200" b="1">
                <a:solidFill>
                  <a:srgbClr val="92D05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深深地吸了一口气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，</a:t>
            </a:r>
            <a:r>
              <a:rPr lang="zh-CN" altLang="en-US" sz="3200" b="1">
                <a:solidFill>
                  <a:srgbClr val="92D05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鼓起腮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使劲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向风车吹去。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pic>
        <p:nvPicPr>
          <p:cNvPr id="13" name="图片 4" descr="插图1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 flipH="1">
            <a:off x="3957955" y="2660650"/>
            <a:ext cx="362140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1296035" y="511810"/>
            <a:ext cx="7069455" cy="1055370"/>
            <a:chOff x="2041" y="806"/>
            <a:chExt cx="11133" cy="1662"/>
          </a:xfrm>
        </p:grpSpPr>
        <p:sp>
          <p:nvSpPr>
            <p:cNvPr id="2" name="矩形 4"/>
            <p:cNvSpPr>
              <a:spLocks noChangeArrowheads="1"/>
            </p:cNvSpPr>
            <p:nvPr/>
          </p:nvSpPr>
          <p:spPr bwMode="auto">
            <a:xfrm>
              <a:off x="3218" y="954"/>
              <a:ext cx="9956" cy="10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indent="0">
                <a:lnSpc>
                  <a:spcPct val="130000"/>
                </a:lnSpc>
                <a:buFont typeface="Wingdings" panose="05000000000000000000" pitchFamily="2" charset="2"/>
                <a:buNone/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风娃娃是怎么“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使劲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”吹的呢？演一演。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18" name="图片 17" descr="千库网_橙黄色简约风格问号_元素编号1189047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041" y="806"/>
              <a:ext cx="1662" cy="16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7" name="图片 6" descr="6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79360" y="1261745"/>
            <a:ext cx="4418965" cy="4866640"/>
          </a:xfrm>
          <a:prstGeom prst="rect">
            <a:avLst/>
          </a:prstGeom>
        </p:spPr>
      </p:pic>
      <p:pic>
        <p:nvPicPr>
          <p:cNvPr id="16" name="图片 15" descr="千库网_白色飞鸟白鸽_元素编号1253318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47445" y="217805"/>
            <a:ext cx="2106295" cy="2149475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426721" y="149226"/>
            <a:ext cx="11513185" cy="6425564"/>
            <a:chOff x="338138" y="371476"/>
            <a:chExt cx="11453814" cy="6120000"/>
          </a:xfrm>
        </p:grpSpPr>
        <p:sp>
          <p:nvSpPr>
            <p:cNvPr id="69" name="矩形 68"/>
            <p:cNvSpPr/>
            <p:nvPr/>
          </p:nvSpPr>
          <p:spPr>
            <a:xfrm>
              <a:off x="381000" y="38780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656590" y="511810"/>
            <a:ext cx="11053445" cy="57175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040765" y="443230"/>
            <a:ext cx="8098790" cy="1393190"/>
            <a:chOff x="1639" y="698"/>
            <a:chExt cx="12754" cy="2194"/>
          </a:xfrm>
        </p:grpSpPr>
        <p:sp>
          <p:nvSpPr>
            <p:cNvPr id="6" name="矩形 4"/>
            <p:cNvSpPr>
              <a:spLocks noChangeArrowheads="1"/>
            </p:cNvSpPr>
            <p:nvPr/>
          </p:nvSpPr>
          <p:spPr bwMode="auto">
            <a:xfrm>
              <a:off x="2938" y="985"/>
              <a:ext cx="11455" cy="1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indent="0">
                <a:lnSpc>
                  <a:spcPct val="130000"/>
                </a:lnSpc>
                <a:buFont typeface="Wingdings" panose="05000000000000000000" pitchFamily="2" charset="2"/>
                <a:buNone/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除了风车变快了，还有什么变了吗？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indent="0">
                <a:lnSpc>
                  <a:spcPct val="130000"/>
                </a:lnSpc>
                <a:buFont typeface="Wingdings" panose="05000000000000000000" pitchFamily="2" charset="2"/>
                <a:buNone/>
              </a:pP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9" name="图片 8" descr="千库网_橙黄色简约风格问号_元素编号1189047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39" y="698"/>
              <a:ext cx="1662" cy="1662"/>
            </a:xfrm>
            <a:prstGeom prst="rect">
              <a:avLst/>
            </a:prstGeom>
          </p:spPr>
        </p:pic>
      </p:grpSp>
      <p:sp>
        <p:nvSpPr>
          <p:cNvPr id="33798" name="TextBox 10"/>
          <p:cNvSpPr txBox="1">
            <a:spLocks noChangeArrowheads="1"/>
          </p:cNvSpPr>
          <p:nvPr/>
        </p:nvSpPr>
        <p:spPr bwMode="auto">
          <a:xfrm>
            <a:off x="946963" y="3373960"/>
            <a:ext cx="5258990" cy="829945"/>
          </a:xfrm>
          <a:prstGeom prst="rect">
            <a:avLst/>
          </a:prstGeom>
          <a:noFill/>
          <a:ln w="31750">
            <a:noFill/>
            <a:prstDash val="sysDot"/>
            <a:rou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en-US" sz="3200" b="1"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风车一下子转得飞快！</a:t>
            </a:r>
            <a:endParaRPr lang="en-US" altLang="en-US" sz="3200" b="1"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sp>
        <p:nvSpPr>
          <p:cNvPr id="33799" name="TextBox 11"/>
          <p:cNvSpPr txBox="1">
            <a:spLocks noChangeArrowheads="1"/>
          </p:cNvSpPr>
          <p:nvPr/>
        </p:nvSpPr>
        <p:spPr bwMode="auto">
          <a:xfrm>
            <a:off x="946963" y="2116363"/>
            <a:ext cx="5312569" cy="829945"/>
          </a:xfrm>
          <a:prstGeom prst="rect">
            <a:avLst/>
          </a:prstGeom>
          <a:noFill/>
          <a:ln w="31750">
            <a:noFill/>
            <a:prstDash val="sysDot"/>
            <a:rou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en-US" sz="3200" b="1"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一架大风车正在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慢慢转动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，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53360" y="2223135"/>
            <a:ext cx="8670925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en-US" sz="21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                      </a:t>
            </a:r>
            <a:r>
              <a:rPr lang="en-US" altLang="en-US" sz="3200" b="1"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抽上来的水</a:t>
            </a: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断断续续</a:t>
            </a:r>
            <a:r>
              <a:rPr lang="en-US" altLang="en-US" sz="3200" b="1"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地流着。</a:t>
            </a:r>
            <a:endParaRPr lang="en-US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46785" y="3482340"/>
            <a:ext cx="10905490" cy="1530985"/>
            <a:chOff x="1491" y="6488"/>
            <a:chExt cx="17174" cy="2411"/>
          </a:xfrm>
        </p:grpSpPr>
        <p:sp>
          <p:nvSpPr>
            <p:cNvPr id="17" name="矩形 16"/>
            <p:cNvSpPr/>
            <p:nvPr/>
          </p:nvSpPr>
          <p:spPr>
            <a:xfrm>
              <a:off x="7019" y="6488"/>
              <a:ext cx="11647" cy="1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en-US" sz="21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   </a:t>
              </a:r>
              <a:r>
                <a:rPr lang="en-US" altLang="en-US" sz="3200" b="1"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抽上来的水</a:t>
              </a:r>
              <a:r>
                <a:rPr lang="en-US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奔跑着</a:t>
              </a:r>
              <a:r>
                <a:rPr lang="en-US" altLang="en-US" sz="3200" b="1"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，</a:t>
              </a:r>
              <a:r>
                <a:rPr lang="en-US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哗啦哗啦</a:t>
              </a:r>
              <a:r>
                <a:rPr lang="en-US" altLang="en-US" sz="3200" b="1"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地向田</a:t>
              </a:r>
              <a:endParaRPr lang="en-US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491" y="7749"/>
              <a:ext cx="2919" cy="1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里流去。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75710" y="1539875"/>
            <a:ext cx="6858000" cy="6858000"/>
            <a:chOff x="5764" y="2360"/>
            <a:chExt cx="10800" cy="10800"/>
          </a:xfrm>
        </p:grpSpPr>
        <p:pic>
          <p:nvPicPr>
            <p:cNvPr id="24" name="图片 23" descr="千库网_蓝色气泡手绘卡通对话框_元素编号1170818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 flipV="1">
              <a:off x="5764" y="2360"/>
              <a:ext cx="10800" cy="10800"/>
            </a:xfrm>
            <a:prstGeom prst="rect">
              <a:avLst/>
            </a:prstGeom>
          </p:spPr>
        </p:pic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7623" y="6944"/>
              <a:ext cx="7467" cy="18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模仿水流的声音，表现水流得快。这样的词语称为“拟声词”。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799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7" name="图片 6" descr="6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79360" y="1261745"/>
            <a:ext cx="4418965" cy="4866640"/>
          </a:xfrm>
          <a:prstGeom prst="rect">
            <a:avLst/>
          </a:prstGeom>
        </p:spPr>
      </p:pic>
      <p:pic>
        <p:nvPicPr>
          <p:cNvPr id="16" name="图片 15" descr="千库网_白色飞鸟白鸽_元素编号1253318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47445" y="217805"/>
            <a:ext cx="2106295" cy="2149475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426721" y="149226"/>
            <a:ext cx="11513185" cy="6425564"/>
            <a:chOff x="338138" y="371476"/>
            <a:chExt cx="11453814" cy="6120000"/>
          </a:xfrm>
        </p:grpSpPr>
        <p:sp>
          <p:nvSpPr>
            <p:cNvPr id="69" name="矩形 68"/>
            <p:cNvSpPr/>
            <p:nvPr/>
          </p:nvSpPr>
          <p:spPr>
            <a:xfrm>
              <a:off x="381000" y="38780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669290" y="511810"/>
            <a:ext cx="11053445" cy="57175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41" name="Rectangle 3"/>
          <p:cNvSpPr txBox="1">
            <a:spLocks noChangeArrowheads="1"/>
          </p:cNvSpPr>
          <p:nvPr/>
        </p:nvSpPr>
        <p:spPr bwMode="auto">
          <a:xfrm>
            <a:off x="1231900" y="704215"/>
            <a:ext cx="9927590" cy="6838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indent="0" fontAlgn="auto">
              <a:lnSpc>
                <a:spcPct val="150000"/>
              </a:lnSpc>
            </a:pPr>
            <a:r>
              <a:rPr lang="en-US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秧苗喝足了水，笑着不住地点头。风娃娃高兴极了。</a:t>
            </a:r>
            <a:endParaRPr lang="en-US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pic>
        <p:nvPicPr>
          <p:cNvPr id="5" name="图片 4" descr="千库网_立夏夏天夏日秧苗_元素编号1308947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8655" y="2879725"/>
            <a:ext cx="4869815" cy="3248660"/>
          </a:xfrm>
          <a:prstGeom prst="rect">
            <a:avLst/>
          </a:prstGeom>
        </p:spPr>
      </p:pic>
      <p:pic>
        <p:nvPicPr>
          <p:cNvPr id="6" name="图片 5" descr="千库网_粉色文字气泡_元素编号1195013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60620" y="1098550"/>
            <a:ext cx="6331585" cy="5029835"/>
          </a:xfrm>
          <a:prstGeom prst="rect">
            <a:avLst/>
          </a:prstGeom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689090" y="2367280"/>
            <a:ext cx="331724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秧苗会对风娃娃说些什么呢？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千库网_毕业季开学季教师节绿色黑板植物彩旗背景_背景编号60370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20090" y="561340"/>
            <a:ext cx="11036935" cy="37846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风娃娃来到田野，看见一架大风车正在慢慢转动，抽上来的水断断续续地流着。他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深深地吸了一口气</a:t>
            </a: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，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鼓起腮使劲</a:t>
            </a: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向风车吹去。风车一下子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转得飞快</a:t>
            </a: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！抽上来的水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奔跑着</a:t>
            </a: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，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哗啦哗啦</a:t>
            </a: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地向田里流去。秧苗喝足了水，笑着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不住地点头</a:t>
            </a: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。风娃娃</a:t>
            </a:r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高兴</a:t>
            </a: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极了。</a:t>
            </a:r>
            <a:endParaRPr lang="en-US" altLang="en-US" sz="32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7" name="图片 6" descr="6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79360" y="1261745"/>
            <a:ext cx="4418965" cy="4866640"/>
          </a:xfrm>
          <a:prstGeom prst="rect">
            <a:avLst/>
          </a:prstGeom>
        </p:spPr>
      </p:pic>
      <p:pic>
        <p:nvPicPr>
          <p:cNvPr id="15" name="图片 14" descr="千库网_白色飞鸟白鸽_元素编号1253318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345680" y="417195"/>
            <a:ext cx="4185920" cy="4147820"/>
          </a:xfrm>
          <a:prstGeom prst="rect">
            <a:avLst/>
          </a:prstGeom>
        </p:spPr>
      </p:pic>
      <p:pic>
        <p:nvPicPr>
          <p:cNvPr id="16" name="图片 15" descr="千库网_白色飞鸟白鸽_元素编号1253318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147445" y="217805"/>
            <a:ext cx="2106295" cy="21494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98855" y="347980"/>
            <a:ext cx="9952990" cy="6169660"/>
            <a:chOff x="469" y="469"/>
            <a:chExt cx="17832" cy="9862"/>
          </a:xfrm>
        </p:grpSpPr>
        <p:sp>
          <p:nvSpPr>
            <p:cNvPr id="4" name="矩形: 圆角 3"/>
            <p:cNvSpPr/>
            <p:nvPr/>
          </p:nvSpPr>
          <p:spPr>
            <a:xfrm>
              <a:off x="469" y="469"/>
              <a:ext cx="17833" cy="9862"/>
            </a:xfrm>
            <a:prstGeom prst="roundRect">
              <a:avLst/>
            </a:prstGeom>
            <a:solidFill>
              <a:schemeClr val="bg1">
                <a:alpha val="66000"/>
              </a:schemeClr>
            </a:solidFill>
            <a:ln w="762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1072" y="802"/>
              <a:ext cx="16627" cy="9196"/>
            </a:xfrm>
            <a:prstGeom prst="roundRect">
              <a:avLst/>
            </a:prstGeom>
            <a:solidFill>
              <a:schemeClr val="bg1">
                <a:alpha val="26000"/>
              </a:schemeClr>
            </a:solidFill>
            <a:ln w="76200">
              <a:solidFill>
                <a:schemeClr val="accent2">
                  <a:lumMod val="40000"/>
                  <a:lumOff val="60000"/>
                </a:schemeClr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025775" y="756285"/>
            <a:ext cx="7350125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6000" b="1" spc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红</a:t>
            </a:r>
            <a:r>
              <a:rPr lang="zh-CN" sz="6000" b="1" spc="200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黄</a:t>
            </a:r>
            <a:r>
              <a:rPr lang="zh-CN" sz="6000" b="1" spc="200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绿</a:t>
            </a:r>
            <a:r>
              <a:rPr lang="zh-CN" sz="6000" b="1" spc="2000">
                <a:latin typeface="楷体" panose="02010609060101010101" charset="-122"/>
                <a:ea typeface="楷体" panose="02010609060101010101" charset="-122"/>
              </a:rPr>
              <a:t>黑</a:t>
            </a:r>
            <a:r>
              <a:rPr lang="zh-CN" sz="6000" b="1" spc="20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蓝</a:t>
            </a:r>
            <a:endParaRPr lang="zh-CN" sz="6000" b="1" spc="200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6000" b="1" spc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蓝</a:t>
            </a:r>
            <a:r>
              <a:rPr lang="zh-CN" altLang="zh-CN" sz="6000" b="1" spc="200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红</a:t>
            </a:r>
            <a:r>
              <a:rPr lang="zh-CN" altLang="zh-CN" sz="6000" b="1" spc="20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黄</a:t>
            </a:r>
            <a:r>
              <a:rPr lang="zh-CN" altLang="zh-CN" sz="6000" b="1" spc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绿</a:t>
            </a:r>
            <a:r>
              <a:rPr lang="zh-CN" altLang="zh-CN" sz="6000" b="1" spc="20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黑</a:t>
            </a:r>
            <a:endParaRPr lang="zh-CN" altLang="zh-CN" sz="6000" b="1" spc="200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6000" b="1" spc="200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蓝</a:t>
            </a:r>
            <a:r>
              <a:rPr lang="zh-CN" altLang="zh-CN" sz="6000" b="1" spc="200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紫</a:t>
            </a:r>
            <a:r>
              <a:rPr lang="zh-CN" altLang="zh-CN" sz="6000" b="1" spc="20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红</a:t>
            </a:r>
            <a:r>
              <a:rPr lang="zh-CN" altLang="zh-CN" sz="6000" b="1" spc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黄</a:t>
            </a:r>
            <a:r>
              <a:rPr lang="zh-CN" altLang="zh-CN" sz="6000" b="1" spc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绿</a:t>
            </a:r>
            <a:endParaRPr lang="zh-CN" altLang="zh-CN" sz="6000" b="1" spc="200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6000" b="1" spc="20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黑</a:t>
            </a:r>
            <a:r>
              <a:rPr lang="zh-CN" altLang="zh-CN" sz="6000" b="1" spc="200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</a:rPr>
              <a:t>黄</a:t>
            </a:r>
            <a:r>
              <a:rPr lang="zh-CN" altLang="zh-CN" sz="6000" b="1" spc="2000">
                <a:solidFill>
                  <a:srgbClr val="FFC000"/>
                </a:solidFill>
                <a:latin typeface="楷体" panose="02010609060101010101" charset="-122"/>
                <a:ea typeface="楷体" panose="02010609060101010101" charset="-122"/>
              </a:rPr>
              <a:t>红</a:t>
            </a:r>
            <a:r>
              <a:rPr lang="zh-CN" altLang="zh-CN" sz="6000" b="1" spc="20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蓝</a:t>
            </a:r>
            <a:r>
              <a:rPr lang="zh-CN" altLang="zh-CN" sz="6000" b="1" spc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紫</a:t>
            </a:r>
            <a:endParaRPr lang="zh-CN" altLang="zh-CN" sz="6000" b="1" spc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94030" y="510540"/>
            <a:ext cx="11171555" cy="5723255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30505" y="147955"/>
            <a:ext cx="11709400" cy="6425565"/>
            <a:chOff x="338137" y="371475"/>
            <a:chExt cx="11453814" cy="6120001"/>
          </a:xfrm>
        </p:grpSpPr>
        <p:sp>
          <p:nvSpPr>
            <p:cNvPr id="26" name="矩形 25"/>
            <p:cNvSpPr/>
            <p:nvPr/>
          </p:nvSpPr>
          <p:spPr>
            <a:xfrm>
              <a:off x="381000" y="37147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6985" y="-3810"/>
            <a:ext cx="2333625" cy="721995"/>
            <a:chOff x="6838" y="795"/>
            <a:chExt cx="3675" cy="1137"/>
          </a:xfrm>
        </p:grpSpPr>
        <p:grpSp>
          <p:nvGrpSpPr>
            <p:cNvPr id="7" name="组合 6"/>
            <p:cNvGrpSpPr/>
            <p:nvPr/>
          </p:nvGrpSpPr>
          <p:grpSpPr>
            <a:xfrm>
              <a:off x="6838" y="795"/>
              <a:ext cx="3675" cy="1137"/>
              <a:chOff x="6838" y="795"/>
              <a:chExt cx="4102" cy="1137"/>
            </a:xfrm>
          </p:grpSpPr>
          <p:sp>
            <p:nvSpPr>
              <p:cNvPr id="8" name="流程图: 终止 7"/>
              <p:cNvSpPr/>
              <p:nvPr/>
            </p:nvSpPr>
            <p:spPr>
              <a:xfrm>
                <a:off x="6868" y="910"/>
                <a:ext cx="4073" cy="1022"/>
              </a:xfrm>
              <a:prstGeom prst="flowChartTerminator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流程图: 终止 8"/>
              <p:cNvSpPr/>
              <p:nvPr/>
            </p:nvSpPr>
            <p:spPr>
              <a:xfrm>
                <a:off x="6838" y="795"/>
                <a:ext cx="4073" cy="1022"/>
              </a:xfrm>
              <a:prstGeom prst="flowChartTerminator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7281" y="801"/>
              <a:ext cx="287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苏州精致体" panose="02010600030101010101" charset="-122"/>
                  <a:ea typeface="苏州精致体" panose="02010600030101010101" charset="-122"/>
                </a:rPr>
                <a:t>我会写</a:t>
              </a:r>
              <a:endParaRPr lang="zh-CN" altLang="en-US" sz="3600" b="1">
                <a:latin typeface="苏州精致体" panose="02010600030101010101" charset="-122"/>
                <a:ea typeface="苏州精致体" panose="0201060003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80305" y="-1618615"/>
            <a:ext cx="6352540" cy="10873105"/>
            <a:chOff x="10623" y="-2210"/>
            <a:chExt cx="10004" cy="17123"/>
          </a:xfrm>
        </p:grpSpPr>
        <p:pic>
          <p:nvPicPr>
            <p:cNvPr id="28" name="图片 27" descr="千库网_可爱清新绿色长方形边框免费下载_元素编号119377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623" y="-2210"/>
              <a:ext cx="10004" cy="17123"/>
            </a:xfrm>
            <a:prstGeom prst="rect">
              <a:avLst/>
            </a:prstGeom>
          </p:spPr>
        </p:pic>
        <p:sp>
          <p:nvSpPr>
            <p:cNvPr id="22" name="TextBox 3"/>
            <p:cNvSpPr txBox="1">
              <a:spLocks noChangeArrowheads="1"/>
            </p:cNvSpPr>
            <p:nvPr/>
          </p:nvSpPr>
          <p:spPr bwMode="auto">
            <a:xfrm>
              <a:off x="13293" y="2857"/>
              <a:ext cx="4013" cy="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一看结构</a:t>
              </a:r>
              <a:endParaRPr lang="zh-CN" altLang="en-US" sz="4400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endParaRPr>
            </a:p>
            <a:p>
              <a:pPr algn="l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二想笔顺</a:t>
              </a:r>
              <a:endParaRPr lang="zh-CN" altLang="en-US" sz="4400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endParaRPr>
            </a:p>
            <a:p>
              <a:pPr algn="l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三看笔画</a:t>
              </a:r>
              <a:endParaRPr lang="zh-CN" altLang="en-US" sz="4400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572260" y="1314450"/>
            <a:ext cx="831215" cy="1719580"/>
          </a:xfrm>
          <a:prstGeom prst="rect">
            <a:avLst/>
          </a:prstGeom>
          <a:solidFill>
            <a:schemeClr val="accent1">
              <a:lumMod val="60000"/>
              <a:lumOff val="40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0770" y="1314450"/>
            <a:ext cx="1120775" cy="1719580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34490" y="3944620"/>
            <a:ext cx="716280" cy="1628140"/>
          </a:xfrm>
          <a:prstGeom prst="rect">
            <a:avLst/>
          </a:prstGeom>
          <a:solidFill>
            <a:schemeClr val="accent1">
              <a:lumMod val="60000"/>
              <a:lumOff val="40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27275" y="3867785"/>
            <a:ext cx="1225550" cy="1880870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106805" y="3462020"/>
            <a:ext cx="2771775" cy="2771775"/>
            <a:chOff x="5903" y="722"/>
            <a:chExt cx="4365" cy="4365"/>
          </a:xfrm>
        </p:grpSpPr>
        <p:sp>
          <p:nvSpPr>
            <p:cNvPr id="32" name="文本框 31"/>
            <p:cNvSpPr txBox="1"/>
            <p:nvPr/>
          </p:nvSpPr>
          <p:spPr>
            <a:xfrm>
              <a:off x="6328" y="821"/>
              <a:ext cx="3515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b="1">
                  <a:latin typeface="楷体" panose="02010609060101010101" charset="-122"/>
                  <a:ea typeface="楷体" panose="02010609060101010101" charset="-122"/>
                </a:rPr>
                <a:t>伤</a:t>
              </a:r>
              <a:endParaRPr lang="zh-CN" altLang="en-US" sz="1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33" name="图片 32" descr="千库网_汉字田字格公众号排版装饰元素_元素编号1238757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03" y="722"/>
              <a:ext cx="4365" cy="4365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106805" y="911860"/>
            <a:ext cx="2771775" cy="2771775"/>
            <a:chOff x="5954" y="787"/>
            <a:chExt cx="4365" cy="4365"/>
          </a:xfrm>
        </p:grpSpPr>
        <p:sp>
          <p:nvSpPr>
            <p:cNvPr id="5" name="文本框 4"/>
            <p:cNvSpPr txBox="1"/>
            <p:nvPr/>
          </p:nvSpPr>
          <p:spPr>
            <a:xfrm>
              <a:off x="6328" y="821"/>
              <a:ext cx="3515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b="1">
                  <a:latin typeface="楷体" panose="02010609060101010101" charset="-122"/>
                  <a:ea typeface="楷体" panose="02010609060101010101" charset="-122"/>
                </a:rPr>
                <a:t>秧</a:t>
              </a:r>
              <a:endParaRPr lang="zh-CN" altLang="en-US" sz="1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8" name="图片 17" descr="千库网_汉字田字格公众号排版装饰元素_元素编号1238757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54" y="787"/>
              <a:ext cx="4365" cy="4365"/>
            </a:xfrm>
            <a:prstGeom prst="rect">
              <a:avLst/>
            </a:prstGeom>
          </p:spPr>
        </p:pic>
      </p:grpSp>
      <p:pic>
        <p:nvPicPr>
          <p:cNvPr id="15" name="图片 14" descr="千库网_矢量橙色卡通手绘箭头免抠_元素编号985500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189730" y="1197610"/>
            <a:ext cx="1767840" cy="1767840"/>
          </a:xfrm>
          <a:prstGeom prst="rect">
            <a:avLst/>
          </a:prstGeom>
        </p:spPr>
      </p:pic>
      <p:pic>
        <p:nvPicPr>
          <p:cNvPr id="23" name="图片 22" descr="千库网_矢量橙色卡通手绘箭头免抠_元素编号985500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58310" y="3840480"/>
            <a:ext cx="1767840" cy="1767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9745" y="490220"/>
            <a:ext cx="11171555" cy="5878195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30505" y="147955"/>
            <a:ext cx="11709400" cy="6543040"/>
            <a:chOff x="338137" y="371475"/>
            <a:chExt cx="11453814" cy="6120001"/>
          </a:xfrm>
        </p:grpSpPr>
        <p:sp>
          <p:nvSpPr>
            <p:cNvPr id="26" name="矩形 25"/>
            <p:cNvSpPr/>
            <p:nvPr/>
          </p:nvSpPr>
          <p:spPr>
            <a:xfrm>
              <a:off x="381000" y="37147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49" name="图片 48" descr="千库网_卡通黄色3D箭头_元素编号1187459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0275570" y="5295265"/>
            <a:ext cx="1395730" cy="1395730"/>
          </a:xfrm>
          <a:prstGeom prst="rect">
            <a:avLst/>
          </a:prstGeom>
        </p:spPr>
      </p:pic>
      <p:graphicFrame>
        <p:nvGraphicFramePr>
          <p:cNvPr id="27" name="Group 47"/>
          <p:cNvGraphicFramePr>
            <a:graphicFrameLocks noGrp="1"/>
          </p:cNvGraphicFramePr>
          <p:nvPr/>
        </p:nvGraphicFramePr>
        <p:xfrm>
          <a:off x="7450138" y="1477010"/>
          <a:ext cx="2501900" cy="2279650"/>
        </p:xfrm>
        <a:graphic>
          <a:graphicData uri="http://schemas.openxmlformats.org/drawingml/2006/table">
            <a:tbl>
              <a:tblPr/>
              <a:tblGrid>
                <a:gridCol w="1251626"/>
                <a:gridCol w="1250274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7054215" y="4112260"/>
            <a:ext cx="363347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400" b="1" cap="none" spc="0" normalizeH="0" baseline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书写指导：</a:t>
            </a:r>
            <a:r>
              <a:rPr kumimoji="0" lang="zh-CN" altLang="en-US" sz="2400" b="1" kern="14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“禾”作为部首，最后一笔变为点。</a:t>
            </a:r>
            <a:endParaRPr kumimoji="0" lang="zh-CN" altLang="en-US" sz="2400" b="1" kern="1400" cap="none" spc="0" normalizeH="0" baseline="0" noProof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Freeform 41"/>
          <p:cNvSpPr/>
          <p:nvPr/>
        </p:nvSpPr>
        <p:spPr>
          <a:xfrm>
            <a:off x="7999413" y="1761173"/>
            <a:ext cx="603250" cy="347662"/>
          </a:xfrm>
          <a:custGeom>
            <a:avLst/>
            <a:gdLst>
              <a:gd name="txL" fmla="*/ 0 w 950"/>
              <a:gd name="txT" fmla="*/ 0 h 547"/>
              <a:gd name="txR" fmla="*/ 950 w 950"/>
              <a:gd name="txB" fmla="*/ 547 h 54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50" h="547">
                <a:moveTo>
                  <a:pt x="709" y="64"/>
                </a:moveTo>
                <a:lnTo>
                  <a:pt x="693" y="32"/>
                </a:lnTo>
                <a:lnTo>
                  <a:pt x="693" y="16"/>
                </a:lnTo>
                <a:lnTo>
                  <a:pt x="709" y="0"/>
                </a:lnTo>
                <a:lnTo>
                  <a:pt x="725" y="0"/>
                </a:lnTo>
                <a:lnTo>
                  <a:pt x="757" y="0"/>
                </a:lnTo>
                <a:lnTo>
                  <a:pt x="789" y="0"/>
                </a:lnTo>
                <a:lnTo>
                  <a:pt x="821" y="16"/>
                </a:lnTo>
                <a:lnTo>
                  <a:pt x="870" y="48"/>
                </a:lnTo>
                <a:lnTo>
                  <a:pt x="902" y="80"/>
                </a:lnTo>
                <a:lnTo>
                  <a:pt x="934" y="112"/>
                </a:lnTo>
                <a:lnTo>
                  <a:pt x="950" y="128"/>
                </a:lnTo>
                <a:lnTo>
                  <a:pt x="950" y="160"/>
                </a:lnTo>
                <a:lnTo>
                  <a:pt x="934" y="193"/>
                </a:lnTo>
                <a:lnTo>
                  <a:pt x="902" y="225"/>
                </a:lnTo>
                <a:lnTo>
                  <a:pt x="854" y="273"/>
                </a:lnTo>
                <a:lnTo>
                  <a:pt x="773" y="305"/>
                </a:lnTo>
                <a:lnTo>
                  <a:pt x="676" y="354"/>
                </a:lnTo>
                <a:lnTo>
                  <a:pt x="564" y="402"/>
                </a:lnTo>
                <a:lnTo>
                  <a:pt x="435" y="450"/>
                </a:lnTo>
                <a:lnTo>
                  <a:pt x="306" y="482"/>
                </a:lnTo>
                <a:lnTo>
                  <a:pt x="226" y="515"/>
                </a:lnTo>
                <a:lnTo>
                  <a:pt x="161" y="531"/>
                </a:lnTo>
                <a:lnTo>
                  <a:pt x="113" y="547"/>
                </a:lnTo>
                <a:lnTo>
                  <a:pt x="65" y="547"/>
                </a:lnTo>
                <a:lnTo>
                  <a:pt x="32" y="547"/>
                </a:lnTo>
                <a:lnTo>
                  <a:pt x="16" y="547"/>
                </a:lnTo>
                <a:lnTo>
                  <a:pt x="0" y="547"/>
                </a:lnTo>
                <a:lnTo>
                  <a:pt x="0" y="531"/>
                </a:lnTo>
                <a:lnTo>
                  <a:pt x="0" y="515"/>
                </a:lnTo>
                <a:lnTo>
                  <a:pt x="16" y="515"/>
                </a:lnTo>
                <a:lnTo>
                  <a:pt x="49" y="482"/>
                </a:lnTo>
                <a:lnTo>
                  <a:pt x="81" y="466"/>
                </a:lnTo>
                <a:lnTo>
                  <a:pt x="129" y="434"/>
                </a:lnTo>
                <a:lnTo>
                  <a:pt x="193" y="418"/>
                </a:lnTo>
                <a:lnTo>
                  <a:pt x="242" y="386"/>
                </a:lnTo>
                <a:lnTo>
                  <a:pt x="371" y="321"/>
                </a:lnTo>
                <a:lnTo>
                  <a:pt x="467" y="273"/>
                </a:lnTo>
                <a:lnTo>
                  <a:pt x="564" y="225"/>
                </a:lnTo>
                <a:lnTo>
                  <a:pt x="628" y="177"/>
                </a:lnTo>
                <a:lnTo>
                  <a:pt x="660" y="144"/>
                </a:lnTo>
                <a:lnTo>
                  <a:pt x="693" y="112"/>
                </a:lnTo>
                <a:lnTo>
                  <a:pt x="709" y="80"/>
                </a:lnTo>
                <a:lnTo>
                  <a:pt x="709" y="6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9" name="Freeform 42"/>
          <p:cNvSpPr/>
          <p:nvPr/>
        </p:nvSpPr>
        <p:spPr>
          <a:xfrm>
            <a:off x="7764463" y="2313623"/>
            <a:ext cx="796925" cy="274637"/>
          </a:xfrm>
          <a:custGeom>
            <a:avLst/>
            <a:gdLst>
              <a:gd name="txL" fmla="*/ 0 w 1256"/>
              <a:gd name="txT" fmla="*/ 0 h 434"/>
              <a:gd name="txR" fmla="*/ 1256 w 1256"/>
              <a:gd name="txB" fmla="*/ 434 h 43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56" h="432">
                <a:moveTo>
                  <a:pt x="64" y="370"/>
                </a:moveTo>
                <a:lnTo>
                  <a:pt x="16" y="321"/>
                </a:lnTo>
                <a:lnTo>
                  <a:pt x="0" y="305"/>
                </a:lnTo>
                <a:lnTo>
                  <a:pt x="0" y="289"/>
                </a:lnTo>
                <a:lnTo>
                  <a:pt x="16" y="273"/>
                </a:lnTo>
                <a:lnTo>
                  <a:pt x="32" y="273"/>
                </a:lnTo>
                <a:lnTo>
                  <a:pt x="64" y="257"/>
                </a:lnTo>
                <a:lnTo>
                  <a:pt x="97" y="257"/>
                </a:lnTo>
                <a:lnTo>
                  <a:pt x="193" y="241"/>
                </a:lnTo>
                <a:lnTo>
                  <a:pt x="258" y="241"/>
                </a:lnTo>
                <a:lnTo>
                  <a:pt x="322" y="225"/>
                </a:lnTo>
                <a:lnTo>
                  <a:pt x="386" y="209"/>
                </a:lnTo>
                <a:lnTo>
                  <a:pt x="483" y="193"/>
                </a:lnTo>
                <a:lnTo>
                  <a:pt x="596" y="161"/>
                </a:lnTo>
                <a:lnTo>
                  <a:pt x="741" y="112"/>
                </a:lnTo>
                <a:lnTo>
                  <a:pt x="821" y="80"/>
                </a:lnTo>
                <a:lnTo>
                  <a:pt x="885" y="64"/>
                </a:lnTo>
                <a:lnTo>
                  <a:pt x="950" y="48"/>
                </a:lnTo>
                <a:lnTo>
                  <a:pt x="998" y="32"/>
                </a:lnTo>
                <a:lnTo>
                  <a:pt x="1030" y="16"/>
                </a:lnTo>
                <a:lnTo>
                  <a:pt x="1063" y="16"/>
                </a:lnTo>
                <a:lnTo>
                  <a:pt x="1095" y="0"/>
                </a:lnTo>
                <a:lnTo>
                  <a:pt x="1111" y="0"/>
                </a:lnTo>
                <a:lnTo>
                  <a:pt x="1159" y="0"/>
                </a:lnTo>
                <a:lnTo>
                  <a:pt x="1207" y="16"/>
                </a:lnTo>
                <a:lnTo>
                  <a:pt x="1240" y="32"/>
                </a:lnTo>
                <a:lnTo>
                  <a:pt x="1256" y="48"/>
                </a:lnTo>
                <a:lnTo>
                  <a:pt x="1256" y="64"/>
                </a:lnTo>
                <a:lnTo>
                  <a:pt x="1256" y="80"/>
                </a:lnTo>
                <a:lnTo>
                  <a:pt x="1224" y="96"/>
                </a:lnTo>
                <a:lnTo>
                  <a:pt x="1191" y="112"/>
                </a:lnTo>
                <a:lnTo>
                  <a:pt x="1127" y="128"/>
                </a:lnTo>
                <a:lnTo>
                  <a:pt x="1063" y="161"/>
                </a:lnTo>
                <a:lnTo>
                  <a:pt x="966" y="177"/>
                </a:lnTo>
                <a:lnTo>
                  <a:pt x="869" y="225"/>
                </a:lnTo>
                <a:lnTo>
                  <a:pt x="741" y="257"/>
                </a:lnTo>
                <a:lnTo>
                  <a:pt x="628" y="305"/>
                </a:lnTo>
                <a:lnTo>
                  <a:pt x="515" y="338"/>
                </a:lnTo>
                <a:lnTo>
                  <a:pt x="419" y="370"/>
                </a:lnTo>
                <a:lnTo>
                  <a:pt x="338" y="386"/>
                </a:lnTo>
                <a:lnTo>
                  <a:pt x="274" y="402"/>
                </a:lnTo>
                <a:lnTo>
                  <a:pt x="225" y="418"/>
                </a:lnTo>
                <a:lnTo>
                  <a:pt x="193" y="434"/>
                </a:lnTo>
                <a:lnTo>
                  <a:pt x="177" y="434"/>
                </a:lnTo>
                <a:lnTo>
                  <a:pt x="161" y="434"/>
                </a:lnTo>
                <a:lnTo>
                  <a:pt x="129" y="418"/>
                </a:lnTo>
                <a:lnTo>
                  <a:pt x="97" y="402"/>
                </a:lnTo>
                <a:lnTo>
                  <a:pt x="64" y="37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0" name="Freeform 44"/>
          <p:cNvSpPr/>
          <p:nvPr/>
        </p:nvSpPr>
        <p:spPr>
          <a:xfrm>
            <a:off x="8213725" y="2007235"/>
            <a:ext cx="163513" cy="1481138"/>
          </a:xfrm>
          <a:custGeom>
            <a:avLst/>
            <a:gdLst>
              <a:gd name="txL" fmla="*/ 0 w 258"/>
              <a:gd name="txT" fmla="*/ 0 h 2333"/>
              <a:gd name="txR" fmla="*/ 258 w 258"/>
              <a:gd name="txB" fmla="*/ 2333 h 233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58" h="2333">
                <a:moveTo>
                  <a:pt x="258" y="129"/>
                </a:moveTo>
                <a:lnTo>
                  <a:pt x="242" y="145"/>
                </a:lnTo>
                <a:lnTo>
                  <a:pt x="242" y="193"/>
                </a:lnTo>
                <a:lnTo>
                  <a:pt x="242" y="225"/>
                </a:lnTo>
                <a:lnTo>
                  <a:pt x="226" y="289"/>
                </a:lnTo>
                <a:lnTo>
                  <a:pt x="226" y="338"/>
                </a:lnTo>
                <a:lnTo>
                  <a:pt x="210" y="386"/>
                </a:lnTo>
                <a:lnTo>
                  <a:pt x="210" y="466"/>
                </a:lnTo>
                <a:lnTo>
                  <a:pt x="210" y="563"/>
                </a:lnTo>
                <a:lnTo>
                  <a:pt x="210" y="676"/>
                </a:lnTo>
                <a:lnTo>
                  <a:pt x="210" y="821"/>
                </a:lnTo>
                <a:lnTo>
                  <a:pt x="194" y="965"/>
                </a:lnTo>
                <a:lnTo>
                  <a:pt x="194" y="1142"/>
                </a:lnTo>
                <a:lnTo>
                  <a:pt x="194" y="1319"/>
                </a:lnTo>
                <a:lnTo>
                  <a:pt x="194" y="1464"/>
                </a:lnTo>
                <a:lnTo>
                  <a:pt x="194" y="1609"/>
                </a:lnTo>
                <a:lnTo>
                  <a:pt x="177" y="1738"/>
                </a:lnTo>
                <a:lnTo>
                  <a:pt x="177" y="1851"/>
                </a:lnTo>
                <a:lnTo>
                  <a:pt x="177" y="1947"/>
                </a:lnTo>
                <a:lnTo>
                  <a:pt x="161" y="2028"/>
                </a:lnTo>
                <a:lnTo>
                  <a:pt x="161" y="2108"/>
                </a:lnTo>
                <a:lnTo>
                  <a:pt x="161" y="2156"/>
                </a:lnTo>
                <a:lnTo>
                  <a:pt x="145" y="2205"/>
                </a:lnTo>
                <a:lnTo>
                  <a:pt x="145" y="2253"/>
                </a:lnTo>
                <a:lnTo>
                  <a:pt x="145" y="2285"/>
                </a:lnTo>
                <a:lnTo>
                  <a:pt x="145" y="2301"/>
                </a:lnTo>
                <a:lnTo>
                  <a:pt x="129" y="2333"/>
                </a:lnTo>
                <a:lnTo>
                  <a:pt x="113" y="2333"/>
                </a:lnTo>
                <a:lnTo>
                  <a:pt x="97" y="2317"/>
                </a:lnTo>
                <a:lnTo>
                  <a:pt x="81" y="2269"/>
                </a:lnTo>
                <a:lnTo>
                  <a:pt x="49" y="2221"/>
                </a:lnTo>
                <a:lnTo>
                  <a:pt x="33" y="2156"/>
                </a:lnTo>
                <a:lnTo>
                  <a:pt x="16" y="2108"/>
                </a:lnTo>
                <a:lnTo>
                  <a:pt x="0" y="2060"/>
                </a:lnTo>
                <a:lnTo>
                  <a:pt x="0" y="2028"/>
                </a:lnTo>
                <a:lnTo>
                  <a:pt x="0" y="2011"/>
                </a:lnTo>
                <a:lnTo>
                  <a:pt x="0" y="1995"/>
                </a:lnTo>
                <a:lnTo>
                  <a:pt x="0" y="1947"/>
                </a:lnTo>
                <a:lnTo>
                  <a:pt x="16" y="1915"/>
                </a:lnTo>
                <a:lnTo>
                  <a:pt x="16" y="1867"/>
                </a:lnTo>
                <a:lnTo>
                  <a:pt x="33" y="1802"/>
                </a:lnTo>
                <a:lnTo>
                  <a:pt x="33" y="1738"/>
                </a:lnTo>
                <a:lnTo>
                  <a:pt x="49" y="1657"/>
                </a:lnTo>
                <a:lnTo>
                  <a:pt x="65" y="1496"/>
                </a:lnTo>
                <a:lnTo>
                  <a:pt x="81" y="1303"/>
                </a:lnTo>
                <a:lnTo>
                  <a:pt x="81" y="1094"/>
                </a:lnTo>
                <a:lnTo>
                  <a:pt x="81" y="853"/>
                </a:lnTo>
                <a:lnTo>
                  <a:pt x="81" y="627"/>
                </a:lnTo>
                <a:lnTo>
                  <a:pt x="81" y="402"/>
                </a:lnTo>
                <a:lnTo>
                  <a:pt x="65" y="193"/>
                </a:lnTo>
                <a:lnTo>
                  <a:pt x="49" y="0"/>
                </a:lnTo>
                <a:lnTo>
                  <a:pt x="145" y="32"/>
                </a:lnTo>
                <a:lnTo>
                  <a:pt x="194" y="64"/>
                </a:lnTo>
                <a:lnTo>
                  <a:pt x="242" y="96"/>
                </a:lnTo>
                <a:lnTo>
                  <a:pt x="258" y="12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1" name="Freeform 45"/>
          <p:cNvSpPr/>
          <p:nvPr/>
        </p:nvSpPr>
        <p:spPr>
          <a:xfrm>
            <a:off x="8337550" y="2558098"/>
            <a:ext cx="214313" cy="142875"/>
          </a:xfrm>
          <a:custGeom>
            <a:avLst/>
            <a:gdLst>
              <a:gd name="txL" fmla="*/ 0 w 338"/>
              <a:gd name="txT" fmla="*/ 0 h 225"/>
              <a:gd name="txR" fmla="*/ 338 w 338"/>
              <a:gd name="txB" fmla="*/ 225 h 225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338" h="225">
                <a:moveTo>
                  <a:pt x="0" y="0"/>
                </a:moveTo>
                <a:lnTo>
                  <a:pt x="80" y="0"/>
                </a:lnTo>
                <a:lnTo>
                  <a:pt x="161" y="16"/>
                </a:lnTo>
                <a:lnTo>
                  <a:pt x="225" y="32"/>
                </a:lnTo>
                <a:lnTo>
                  <a:pt x="273" y="64"/>
                </a:lnTo>
                <a:lnTo>
                  <a:pt x="322" y="112"/>
                </a:lnTo>
                <a:lnTo>
                  <a:pt x="322" y="129"/>
                </a:lnTo>
                <a:lnTo>
                  <a:pt x="338" y="161"/>
                </a:lnTo>
                <a:lnTo>
                  <a:pt x="322" y="193"/>
                </a:lnTo>
                <a:lnTo>
                  <a:pt x="322" y="209"/>
                </a:lnTo>
                <a:lnTo>
                  <a:pt x="289" y="209"/>
                </a:lnTo>
                <a:lnTo>
                  <a:pt x="273" y="225"/>
                </a:lnTo>
                <a:lnTo>
                  <a:pt x="225" y="209"/>
                </a:lnTo>
                <a:lnTo>
                  <a:pt x="161" y="161"/>
                </a:lnTo>
                <a:lnTo>
                  <a:pt x="128" y="145"/>
                </a:lnTo>
                <a:lnTo>
                  <a:pt x="80" y="96"/>
                </a:lnTo>
                <a:lnTo>
                  <a:pt x="48" y="48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2" name="Freeform 46"/>
          <p:cNvSpPr/>
          <p:nvPr/>
        </p:nvSpPr>
        <p:spPr>
          <a:xfrm>
            <a:off x="8623300" y="2251710"/>
            <a:ext cx="153988" cy="490538"/>
          </a:xfrm>
          <a:custGeom>
            <a:avLst/>
            <a:gdLst>
              <a:gd name="txL" fmla="*/ 0 w 242"/>
              <a:gd name="txT" fmla="*/ 0 h 773"/>
              <a:gd name="txR" fmla="*/ 242 w 242"/>
              <a:gd name="txB" fmla="*/ 773 h 77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1" h="773">
                <a:moveTo>
                  <a:pt x="210" y="32"/>
                </a:moveTo>
                <a:lnTo>
                  <a:pt x="210" y="193"/>
                </a:lnTo>
                <a:lnTo>
                  <a:pt x="226" y="322"/>
                </a:lnTo>
                <a:lnTo>
                  <a:pt x="226" y="451"/>
                </a:lnTo>
                <a:lnTo>
                  <a:pt x="226" y="547"/>
                </a:lnTo>
                <a:lnTo>
                  <a:pt x="226" y="644"/>
                </a:lnTo>
                <a:lnTo>
                  <a:pt x="226" y="708"/>
                </a:lnTo>
                <a:lnTo>
                  <a:pt x="242" y="756"/>
                </a:lnTo>
                <a:lnTo>
                  <a:pt x="242" y="773"/>
                </a:lnTo>
                <a:lnTo>
                  <a:pt x="129" y="773"/>
                </a:lnTo>
                <a:lnTo>
                  <a:pt x="113" y="579"/>
                </a:lnTo>
                <a:lnTo>
                  <a:pt x="97" y="499"/>
                </a:lnTo>
                <a:lnTo>
                  <a:pt x="81" y="418"/>
                </a:lnTo>
                <a:lnTo>
                  <a:pt x="81" y="338"/>
                </a:lnTo>
                <a:lnTo>
                  <a:pt x="65" y="274"/>
                </a:lnTo>
                <a:lnTo>
                  <a:pt x="49" y="209"/>
                </a:lnTo>
                <a:lnTo>
                  <a:pt x="33" y="161"/>
                </a:lnTo>
                <a:lnTo>
                  <a:pt x="16" y="97"/>
                </a:lnTo>
                <a:lnTo>
                  <a:pt x="0" y="32"/>
                </a:lnTo>
                <a:lnTo>
                  <a:pt x="0" y="0"/>
                </a:lnTo>
                <a:lnTo>
                  <a:pt x="16" y="0"/>
                </a:lnTo>
                <a:lnTo>
                  <a:pt x="49" y="0"/>
                </a:lnTo>
                <a:lnTo>
                  <a:pt x="97" y="0"/>
                </a:lnTo>
                <a:lnTo>
                  <a:pt x="145" y="16"/>
                </a:lnTo>
                <a:lnTo>
                  <a:pt x="210" y="3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3" name="Freeform 47"/>
          <p:cNvSpPr/>
          <p:nvPr/>
        </p:nvSpPr>
        <p:spPr>
          <a:xfrm>
            <a:off x="8694738" y="2150110"/>
            <a:ext cx="766762" cy="500063"/>
          </a:xfrm>
          <a:custGeom>
            <a:avLst/>
            <a:gdLst>
              <a:gd name="txL" fmla="*/ 0 w 1208"/>
              <a:gd name="txT" fmla="*/ 0 h 789"/>
              <a:gd name="txR" fmla="*/ 1208 w 1208"/>
              <a:gd name="txB" fmla="*/ 789 h 78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08" h="789">
                <a:moveTo>
                  <a:pt x="370" y="258"/>
                </a:moveTo>
                <a:lnTo>
                  <a:pt x="242" y="274"/>
                </a:lnTo>
                <a:lnTo>
                  <a:pt x="145" y="290"/>
                </a:lnTo>
                <a:lnTo>
                  <a:pt x="48" y="306"/>
                </a:lnTo>
                <a:lnTo>
                  <a:pt x="0" y="322"/>
                </a:lnTo>
                <a:lnTo>
                  <a:pt x="0" y="193"/>
                </a:lnTo>
                <a:lnTo>
                  <a:pt x="129" y="193"/>
                </a:lnTo>
                <a:lnTo>
                  <a:pt x="274" y="177"/>
                </a:lnTo>
                <a:lnTo>
                  <a:pt x="419" y="161"/>
                </a:lnTo>
                <a:lnTo>
                  <a:pt x="564" y="129"/>
                </a:lnTo>
                <a:lnTo>
                  <a:pt x="628" y="113"/>
                </a:lnTo>
                <a:lnTo>
                  <a:pt x="692" y="97"/>
                </a:lnTo>
                <a:lnTo>
                  <a:pt x="757" y="81"/>
                </a:lnTo>
                <a:lnTo>
                  <a:pt x="805" y="81"/>
                </a:lnTo>
                <a:lnTo>
                  <a:pt x="837" y="64"/>
                </a:lnTo>
                <a:lnTo>
                  <a:pt x="869" y="48"/>
                </a:lnTo>
                <a:lnTo>
                  <a:pt x="902" y="48"/>
                </a:lnTo>
                <a:lnTo>
                  <a:pt x="918" y="32"/>
                </a:lnTo>
                <a:lnTo>
                  <a:pt x="950" y="16"/>
                </a:lnTo>
                <a:lnTo>
                  <a:pt x="982" y="0"/>
                </a:lnTo>
                <a:lnTo>
                  <a:pt x="998" y="16"/>
                </a:lnTo>
                <a:lnTo>
                  <a:pt x="1014" y="32"/>
                </a:lnTo>
                <a:lnTo>
                  <a:pt x="1063" y="48"/>
                </a:lnTo>
                <a:lnTo>
                  <a:pt x="1111" y="81"/>
                </a:lnTo>
                <a:lnTo>
                  <a:pt x="1143" y="113"/>
                </a:lnTo>
                <a:lnTo>
                  <a:pt x="1175" y="145"/>
                </a:lnTo>
                <a:lnTo>
                  <a:pt x="1191" y="161"/>
                </a:lnTo>
                <a:lnTo>
                  <a:pt x="1208" y="177"/>
                </a:lnTo>
                <a:lnTo>
                  <a:pt x="1191" y="225"/>
                </a:lnTo>
                <a:lnTo>
                  <a:pt x="1175" y="241"/>
                </a:lnTo>
                <a:lnTo>
                  <a:pt x="1143" y="274"/>
                </a:lnTo>
                <a:lnTo>
                  <a:pt x="1111" y="306"/>
                </a:lnTo>
                <a:lnTo>
                  <a:pt x="1095" y="370"/>
                </a:lnTo>
                <a:lnTo>
                  <a:pt x="1063" y="451"/>
                </a:lnTo>
                <a:lnTo>
                  <a:pt x="1014" y="628"/>
                </a:lnTo>
                <a:lnTo>
                  <a:pt x="966" y="789"/>
                </a:lnTo>
                <a:lnTo>
                  <a:pt x="837" y="789"/>
                </a:lnTo>
                <a:lnTo>
                  <a:pt x="853" y="740"/>
                </a:lnTo>
                <a:lnTo>
                  <a:pt x="869" y="660"/>
                </a:lnTo>
                <a:lnTo>
                  <a:pt x="886" y="579"/>
                </a:lnTo>
                <a:lnTo>
                  <a:pt x="902" y="467"/>
                </a:lnTo>
                <a:lnTo>
                  <a:pt x="918" y="370"/>
                </a:lnTo>
                <a:lnTo>
                  <a:pt x="918" y="306"/>
                </a:lnTo>
                <a:lnTo>
                  <a:pt x="918" y="258"/>
                </a:lnTo>
                <a:lnTo>
                  <a:pt x="902" y="225"/>
                </a:lnTo>
                <a:lnTo>
                  <a:pt x="886" y="209"/>
                </a:lnTo>
                <a:lnTo>
                  <a:pt x="853" y="209"/>
                </a:lnTo>
                <a:lnTo>
                  <a:pt x="805" y="209"/>
                </a:lnTo>
                <a:lnTo>
                  <a:pt x="773" y="209"/>
                </a:lnTo>
                <a:lnTo>
                  <a:pt x="708" y="225"/>
                </a:lnTo>
                <a:lnTo>
                  <a:pt x="612" y="225"/>
                </a:lnTo>
                <a:lnTo>
                  <a:pt x="499" y="241"/>
                </a:lnTo>
                <a:lnTo>
                  <a:pt x="370" y="25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8" name="Freeform 49"/>
          <p:cNvSpPr/>
          <p:nvPr/>
        </p:nvSpPr>
        <p:spPr>
          <a:xfrm>
            <a:off x="8480425" y="2599373"/>
            <a:ext cx="1216025" cy="223837"/>
          </a:xfrm>
          <a:custGeom>
            <a:avLst/>
            <a:gdLst>
              <a:gd name="txL" fmla="*/ 0 w 1916"/>
              <a:gd name="txT" fmla="*/ 0 h 354"/>
              <a:gd name="txR" fmla="*/ 1916 w 1916"/>
              <a:gd name="txB" fmla="*/ 354 h 354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1916" h="354">
                <a:moveTo>
                  <a:pt x="1626" y="0"/>
                </a:moveTo>
                <a:lnTo>
                  <a:pt x="1690" y="16"/>
                </a:lnTo>
                <a:lnTo>
                  <a:pt x="1755" y="16"/>
                </a:lnTo>
                <a:lnTo>
                  <a:pt x="1803" y="32"/>
                </a:lnTo>
                <a:lnTo>
                  <a:pt x="1851" y="65"/>
                </a:lnTo>
                <a:lnTo>
                  <a:pt x="1868" y="81"/>
                </a:lnTo>
                <a:lnTo>
                  <a:pt x="1884" y="97"/>
                </a:lnTo>
                <a:lnTo>
                  <a:pt x="1900" y="113"/>
                </a:lnTo>
                <a:lnTo>
                  <a:pt x="1916" y="129"/>
                </a:lnTo>
                <a:lnTo>
                  <a:pt x="1900" y="145"/>
                </a:lnTo>
                <a:lnTo>
                  <a:pt x="1884" y="161"/>
                </a:lnTo>
                <a:lnTo>
                  <a:pt x="1851" y="161"/>
                </a:lnTo>
                <a:lnTo>
                  <a:pt x="1835" y="177"/>
                </a:lnTo>
                <a:lnTo>
                  <a:pt x="1819" y="177"/>
                </a:lnTo>
                <a:lnTo>
                  <a:pt x="1787" y="177"/>
                </a:lnTo>
                <a:lnTo>
                  <a:pt x="1739" y="177"/>
                </a:lnTo>
                <a:lnTo>
                  <a:pt x="1690" y="177"/>
                </a:lnTo>
                <a:lnTo>
                  <a:pt x="1642" y="177"/>
                </a:lnTo>
                <a:lnTo>
                  <a:pt x="1562" y="177"/>
                </a:lnTo>
                <a:lnTo>
                  <a:pt x="1497" y="177"/>
                </a:lnTo>
                <a:lnTo>
                  <a:pt x="1336" y="177"/>
                </a:lnTo>
                <a:lnTo>
                  <a:pt x="1207" y="193"/>
                </a:lnTo>
                <a:lnTo>
                  <a:pt x="1079" y="193"/>
                </a:lnTo>
                <a:lnTo>
                  <a:pt x="966" y="209"/>
                </a:lnTo>
                <a:lnTo>
                  <a:pt x="724" y="242"/>
                </a:lnTo>
                <a:lnTo>
                  <a:pt x="483" y="290"/>
                </a:lnTo>
                <a:lnTo>
                  <a:pt x="370" y="322"/>
                </a:lnTo>
                <a:lnTo>
                  <a:pt x="274" y="338"/>
                </a:lnTo>
                <a:lnTo>
                  <a:pt x="209" y="354"/>
                </a:lnTo>
                <a:lnTo>
                  <a:pt x="177" y="354"/>
                </a:lnTo>
                <a:lnTo>
                  <a:pt x="161" y="354"/>
                </a:lnTo>
                <a:lnTo>
                  <a:pt x="129" y="354"/>
                </a:lnTo>
                <a:lnTo>
                  <a:pt x="113" y="338"/>
                </a:lnTo>
                <a:lnTo>
                  <a:pt x="64" y="306"/>
                </a:lnTo>
                <a:lnTo>
                  <a:pt x="32" y="290"/>
                </a:lnTo>
                <a:lnTo>
                  <a:pt x="16" y="274"/>
                </a:lnTo>
                <a:lnTo>
                  <a:pt x="0" y="258"/>
                </a:lnTo>
                <a:lnTo>
                  <a:pt x="0" y="242"/>
                </a:lnTo>
                <a:lnTo>
                  <a:pt x="48" y="226"/>
                </a:lnTo>
                <a:lnTo>
                  <a:pt x="97" y="226"/>
                </a:lnTo>
                <a:lnTo>
                  <a:pt x="177" y="209"/>
                </a:lnTo>
                <a:lnTo>
                  <a:pt x="290" y="193"/>
                </a:lnTo>
                <a:lnTo>
                  <a:pt x="419" y="161"/>
                </a:lnTo>
                <a:lnTo>
                  <a:pt x="563" y="145"/>
                </a:lnTo>
                <a:lnTo>
                  <a:pt x="741" y="113"/>
                </a:lnTo>
                <a:lnTo>
                  <a:pt x="918" y="81"/>
                </a:lnTo>
                <a:lnTo>
                  <a:pt x="1063" y="65"/>
                </a:lnTo>
                <a:lnTo>
                  <a:pt x="1207" y="32"/>
                </a:lnTo>
                <a:lnTo>
                  <a:pt x="1336" y="32"/>
                </a:lnTo>
                <a:lnTo>
                  <a:pt x="1433" y="16"/>
                </a:lnTo>
                <a:lnTo>
                  <a:pt x="1513" y="0"/>
                </a:lnTo>
                <a:lnTo>
                  <a:pt x="1578" y="0"/>
                </a:lnTo>
                <a:lnTo>
                  <a:pt x="1626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9" name="Freeform 43"/>
          <p:cNvSpPr/>
          <p:nvPr/>
        </p:nvSpPr>
        <p:spPr>
          <a:xfrm>
            <a:off x="7764463" y="2426335"/>
            <a:ext cx="531812" cy="735013"/>
          </a:xfrm>
          <a:custGeom>
            <a:avLst/>
            <a:gdLst>
              <a:gd name="txL" fmla="*/ 0 w 837"/>
              <a:gd name="txT" fmla="*/ 0 h 1158"/>
              <a:gd name="txR" fmla="*/ 837 w 837"/>
              <a:gd name="txB" fmla="*/ 1158 h 1158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837" h="1158">
                <a:moveTo>
                  <a:pt x="0" y="1158"/>
                </a:moveTo>
                <a:lnTo>
                  <a:pt x="0" y="1158"/>
                </a:lnTo>
                <a:lnTo>
                  <a:pt x="16" y="1142"/>
                </a:lnTo>
                <a:lnTo>
                  <a:pt x="64" y="1078"/>
                </a:lnTo>
                <a:lnTo>
                  <a:pt x="129" y="1014"/>
                </a:lnTo>
                <a:lnTo>
                  <a:pt x="209" y="901"/>
                </a:lnTo>
                <a:lnTo>
                  <a:pt x="274" y="853"/>
                </a:lnTo>
                <a:lnTo>
                  <a:pt x="322" y="772"/>
                </a:lnTo>
                <a:lnTo>
                  <a:pt x="386" y="676"/>
                </a:lnTo>
                <a:lnTo>
                  <a:pt x="467" y="579"/>
                </a:lnTo>
                <a:lnTo>
                  <a:pt x="531" y="450"/>
                </a:lnTo>
                <a:lnTo>
                  <a:pt x="612" y="321"/>
                </a:lnTo>
                <a:lnTo>
                  <a:pt x="708" y="161"/>
                </a:lnTo>
                <a:lnTo>
                  <a:pt x="789" y="0"/>
                </a:lnTo>
                <a:lnTo>
                  <a:pt x="805" y="32"/>
                </a:lnTo>
                <a:lnTo>
                  <a:pt x="805" y="64"/>
                </a:lnTo>
                <a:lnTo>
                  <a:pt x="821" y="128"/>
                </a:lnTo>
                <a:lnTo>
                  <a:pt x="837" y="193"/>
                </a:lnTo>
                <a:lnTo>
                  <a:pt x="789" y="305"/>
                </a:lnTo>
                <a:lnTo>
                  <a:pt x="724" y="418"/>
                </a:lnTo>
                <a:lnTo>
                  <a:pt x="676" y="499"/>
                </a:lnTo>
                <a:lnTo>
                  <a:pt x="612" y="595"/>
                </a:lnTo>
                <a:lnTo>
                  <a:pt x="563" y="659"/>
                </a:lnTo>
                <a:lnTo>
                  <a:pt x="515" y="740"/>
                </a:lnTo>
                <a:lnTo>
                  <a:pt x="467" y="788"/>
                </a:lnTo>
                <a:lnTo>
                  <a:pt x="435" y="836"/>
                </a:lnTo>
                <a:lnTo>
                  <a:pt x="354" y="917"/>
                </a:lnTo>
                <a:lnTo>
                  <a:pt x="274" y="997"/>
                </a:lnTo>
                <a:lnTo>
                  <a:pt x="209" y="1046"/>
                </a:lnTo>
                <a:lnTo>
                  <a:pt x="145" y="1094"/>
                </a:lnTo>
                <a:lnTo>
                  <a:pt x="80" y="1126"/>
                </a:lnTo>
                <a:lnTo>
                  <a:pt x="48" y="1158"/>
                </a:lnTo>
                <a:lnTo>
                  <a:pt x="16" y="1158"/>
                </a:lnTo>
                <a:lnTo>
                  <a:pt x="0" y="115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30" name="Freeform 48"/>
          <p:cNvSpPr/>
          <p:nvPr/>
        </p:nvSpPr>
        <p:spPr>
          <a:xfrm>
            <a:off x="8450263" y="1680210"/>
            <a:ext cx="654050" cy="1644650"/>
          </a:xfrm>
          <a:custGeom>
            <a:avLst/>
            <a:gdLst>
              <a:gd name="txL" fmla="*/ 0 w 1030"/>
              <a:gd name="txT" fmla="*/ 0 h 2591"/>
              <a:gd name="txR" fmla="*/ 1030 w 1030"/>
              <a:gd name="txB" fmla="*/ 2591 h 259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030" h="2591">
                <a:moveTo>
                  <a:pt x="0" y="2591"/>
                </a:moveTo>
                <a:lnTo>
                  <a:pt x="16" y="2575"/>
                </a:lnTo>
                <a:lnTo>
                  <a:pt x="32" y="2543"/>
                </a:lnTo>
                <a:lnTo>
                  <a:pt x="64" y="2526"/>
                </a:lnTo>
                <a:lnTo>
                  <a:pt x="96" y="2494"/>
                </a:lnTo>
                <a:lnTo>
                  <a:pt x="145" y="2462"/>
                </a:lnTo>
                <a:lnTo>
                  <a:pt x="193" y="2414"/>
                </a:lnTo>
                <a:lnTo>
                  <a:pt x="241" y="2382"/>
                </a:lnTo>
                <a:lnTo>
                  <a:pt x="354" y="2285"/>
                </a:lnTo>
                <a:lnTo>
                  <a:pt x="467" y="2172"/>
                </a:lnTo>
                <a:lnTo>
                  <a:pt x="547" y="2060"/>
                </a:lnTo>
                <a:lnTo>
                  <a:pt x="628" y="1931"/>
                </a:lnTo>
                <a:lnTo>
                  <a:pt x="676" y="1802"/>
                </a:lnTo>
                <a:lnTo>
                  <a:pt x="740" y="1674"/>
                </a:lnTo>
                <a:lnTo>
                  <a:pt x="772" y="1529"/>
                </a:lnTo>
                <a:lnTo>
                  <a:pt x="805" y="1384"/>
                </a:lnTo>
                <a:lnTo>
                  <a:pt x="805" y="1239"/>
                </a:lnTo>
                <a:lnTo>
                  <a:pt x="821" y="1062"/>
                </a:lnTo>
                <a:lnTo>
                  <a:pt x="821" y="853"/>
                </a:lnTo>
                <a:lnTo>
                  <a:pt x="821" y="627"/>
                </a:lnTo>
                <a:lnTo>
                  <a:pt x="821" y="515"/>
                </a:lnTo>
                <a:lnTo>
                  <a:pt x="821" y="418"/>
                </a:lnTo>
                <a:lnTo>
                  <a:pt x="821" y="338"/>
                </a:lnTo>
                <a:lnTo>
                  <a:pt x="821" y="273"/>
                </a:lnTo>
                <a:lnTo>
                  <a:pt x="805" y="209"/>
                </a:lnTo>
                <a:lnTo>
                  <a:pt x="805" y="161"/>
                </a:lnTo>
                <a:lnTo>
                  <a:pt x="805" y="129"/>
                </a:lnTo>
                <a:lnTo>
                  <a:pt x="805" y="112"/>
                </a:lnTo>
                <a:lnTo>
                  <a:pt x="772" y="64"/>
                </a:lnTo>
                <a:lnTo>
                  <a:pt x="772" y="48"/>
                </a:lnTo>
                <a:lnTo>
                  <a:pt x="772" y="32"/>
                </a:lnTo>
                <a:lnTo>
                  <a:pt x="772" y="16"/>
                </a:lnTo>
                <a:lnTo>
                  <a:pt x="805" y="0"/>
                </a:lnTo>
                <a:lnTo>
                  <a:pt x="837" y="0"/>
                </a:lnTo>
                <a:lnTo>
                  <a:pt x="885" y="16"/>
                </a:lnTo>
                <a:lnTo>
                  <a:pt x="933" y="32"/>
                </a:lnTo>
                <a:lnTo>
                  <a:pt x="982" y="48"/>
                </a:lnTo>
                <a:lnTo>
                  <a:pt x="1014" y="64"/>
                </a:lnTo>
                <a:lnTo>
                  <a:pt x="1030" y="80"/>
                </a:lnTo>
                <a:lnTo>
                  <a:pt x="1030" y="96"/>
                </a:lnTo>
                <a:lnTo>
                  <a:pt x="1030" y="145"/>
                </a:lnTo>
                <a:lnTo>
                  <a:pt x="1030" y="193"/>
                </a:lnTo>
                <a:lnTo>
                  <a:pt x="1030" y="257"/>
                </a:lnTo>
                <a:lnTo>
                  <a:pt x="1014" y="289"/>
                </a:lnTo>
                <a:lnTo>
                  <a:pt x="1014" y="338"/>
                </a:lnTo>
                <a:lnTo>
                  <a:pt x="1014" y="402"/>
                </a:lnTo>
                <a:lnTo>
                  <a:pt x="1014" y="466"/>
                </a:lnTo>
                <a:lnTo>
                  <a:pt x="998" y="531"/>
                </a:lnTo>
                <a:lnTo>
                  <a:pt x="998" y="611"/>
                </a:lnTo>
                <a:lnTo>
                  <a:pt x="998" y="708"/>
                </a:lnTo>
                <a:lnTo>
                  <a:pt x="982" y="804"/>
                </a:lnTo>
                <a:lnTo>
                  <a:pt x="982" y="981"/>
                </a:lnTo>
                <a:lnTo>
                  <a:pt x="966" y="1159"/>
                </a:lnTo>
                <a:lnTo>
                  <a:pt x="966" y="1287"/>
                </a:lnTo>
                <a:lnTo>
                  <a:pt x="950" y="1416"/>
                </a:lnTo>
                <a:lnTo>
                  <a:pt x="933" y="1529"/>
                </a:lnTo>
                <a:lnTo>
                  <a:pt x="901" y="1641"/>
                </a:lnTo>
                <a:lnTo>
                  <a:pt x="805" y="1883"/>
                </a:lnTo>
                <a:lnTo>
                  <a:pt x="756" y="2011"/>
                </a:lnTo>
                <a:lnTo>
                  <a:pt x="692" y="2108"/>
                </a:lnTo>
                <a:lnTo>
                  <a:pt x="628" y="2205"/>
                </a:lnTo>
                <a:lnTo>
                  <a:pt x="547" y="2285"/>
                </a:lnTo>
                <a:lnTo>
                  <a:pt x="370" y="2414"/>
                </a:lnTo>
                <a:lnTo>
                  <a:pt x="209" y="2526"/>
                </a:lnTo>
                <a:lnTo>
                  <a:pt x="128" y="2559"/>
                </a:lnTo>
                <a:lnTo>
                  <a:pt x="64" y="2591"/>
                </a:lnTo>
                <a:lnTo>
                  <a:pt x="32" y="2591"/>
                </a:lnTo>
                <a:lnTo>
                  <a:pt x="0" y="259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31" name="Freeform 50"/>
          <p:cNvSpPr/>
          <p:nvPr/>
        </p:nvSpPr>
        <p:spPr>
          <a:xfrm>
            <a:off x="8970963" y="2691448"/>
            <a:ext cx="746125" cy="684212"/>
          </a:xfrm>
          <a:custGeom>
            <a:avLst/>
            <a:gdLst>
              <a:gd name="txL" fmla="*/ 0 w 1175"/>
              <a:gd name="txT" fmla="*/ 0 h 1078"/>
              <a:gd name="txR" fmla="*/ 1175 w 1175"/>
              <a:gd name="txB" fmla="*/ 1078 h 107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75" h="1078">
                <a:moveTo>
                  <a:pt x="1175" y="1062"/>
                </a:moveTo>
                <a:lnTo>
                  <a:pt x="1175" y="1062"/>
                </a:lnTo>
                <a:lnTo>
                  <a:pt x="1159" y="1078"/>
                </a:lnTo>
                <a:lnTo>
                  <a:pt x="1127" y="1078"/>
                </a:lnTo>
                <a:lnTo>
                  <a:pt x="1095" y="1078"/>
                </a:lnTo>
                <a:lnTo>
                  <a:pt x="1062" y="1078"/>
                </a:lnTo>
                <a:lnTo>
                  <a:pt x="998" y="1078"/>
                </a:lnTo>
                <a:lnTo>
                  <a:pt x="950" y="1078"/>
                </a:lnTo>
                <a:lnTo>
                  <a:pt x="869" y="1078"/>
                </a:lnTo>
                <a:lnTo>
                  <a:pt x="805" y="1078"/>
                </a:lnTo>
                <a:lnTo>
                  <a:pt x="740" y="1062"/>
                </a:lnTo>
                <a:lnTo>
                  <a:pt x="676" y="1062"/>
                </a:lnTo>
                <a:lnTo>
                  <a:pt x="628" y="1046"/>
                </a:lnTo>
                <a:lnTo>
                  <a:pt x="595" y="1046"/>
                </a:lnTo>
                <a:lnTo>
                  <a:pt x="563" y="1046"/>
                </a:lnTo>
                <a:lnTo>
                  <a:pt x="547" y="1030"/>
                </a:lnTo>
                <a:lnTo>
                  <a:pt x="531" y="1030"/>
                </a:lnTo>
                <a:lnTo>
                  <a:pt x="515" y="998"/>
                </a:lnTo>
                <a:lnTo>
                  <a:pt x="483" y="950"/>
                </a:lnTo>
                <a:lnTo>
                  <a:pt x="434" y="869"/>
                </a:lnTo>
                <a:lnTo>
                  <a:pt x="386" y="773"/>
                </a:lnTo>
                <a:lnTo>
                  <a:pt x="306" y="644"/>
                </a:lnTo>
                <a:lnTo>
                  <a:pt x="225" y="483"/>
                </a:lnTo>
                <a:lnTo>
                  <a:pt x="112" y="306"/>
                </a:lnTo>
                <a:lnTo>
                  <a:pt x="0" y="81"/>
                </a:lnTo>
                <a:lnTo>
                  <a:pt x="16" y="0"/>
                </a:lnTo>
                <a:lnTo>
                  <a:pt x="129" y="161"/>
                </a:lnTo>
                <a:lnTo>
                  <a:pt x="257" y="290"/>
                </a:lnTo>
                <a:lnTo>
                  <a:pt x="354" y="418"/>
                </a:lnTo>
                <a:lnTo>
                  <a:pt x="467" y="531"/>
                </a:lnTo>
                <a:lnTo>
                  <a:pt x="563" y="628"/>
                </a:lnTo>
                <a:lnTo>
                  <a:pt x="660" y="708"/>
                </a:lnTo>
                <a:lnTo>
                  <a:pt x="756" y="789"/>
                </a:lnTo>
                <a:lnTo>
                  <a:pt x="853" y="837"/>
                </a:lnTo>
                <a:lnTo>
                  <a:pt x="917" y="885"/>
                </a:lnTo>
                <a:lnTo>
                  <a:pt x="982" y="917"/>
                </a:lnTo>
                <a:lnTo>
                  <a:pt x="1046" y="950"/>
                </a:lnTo>
                <a:lnTo>
                  <a:pt x="1095" y="982"/>
                </a:lnTo>
                <a:lnTo>
                  <a:pt x="1127" y="1014"/>
                </a:lnTo>
                <a:lnTo>
                  <a:pt x="1159" y="1030"/>
                </a:lnTo>
                <a:lnTo>
                  <a:pt x="1175" y="1046"/>
                </a:lnTo>
                <a:lnTo>
                  <a:pt x="1175" y="106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46" name="组合 45"/>
          <p:cNvGrpSpPr/>
          <p:nvPr/>
        </p:nvGrpSpPr>
        <p:grpSpPr>
          <a:xfrm>
            <a:off x="1702435" y="1362075"/>
            <a:ext cx="2771775" cy="2771775"/>
            <a:chOff x="5954" y="677"/>
            <a:chExt cx="4365" cy="4365"/>
          </a:xfrm>
        </p:grpSpPr>
        <p:sp>
          <p:nvSpPr>
            <p:cNvPr id="47" name="文本框 46"/>
            <p:cNvSpPr txBox="1"/>
            <p:nvPr/>
          </p:nvSpPr>
          <p:spPr>
            <a:xfrm>
              <a:off x="6328" y="821"/>
              <a:ext cx="3515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b="1">
                  <a:latin typeface="楷体" panose="02010609060101010101" charset="-122"/>
                  <a:ea typeface="楷体" panose="02010609060101010101" charset="-122"/>
                </a:rPr>
                <a:t>秧</a:t>
              </a:r>
              <a:endParaRPr lang="zh-CN" altLang="en-US" sz="1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48" name="图片 47" descr="千库网_汉字田字格公众号排版装饰元素_元素编号1238757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54" y="677"/>
              <a:ext cx="4365" cy="436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8475" y="480060"/>
            <a:ext cx="11171555" cy="5878195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29235" y="147955"/>
            <a:ext cx="11709400" cy="6543040"/>
            <a:chOff x="338137" y="371475"/>
            <a:chExt cx="11453814" cy="6120001"/>
          </a:xfrm>
        </p:grpSpPr>
        <p:sp>
          <p:nvSpPr>
            <p:cNvPr id="26" name="矩形 25"/>
            <p:cNvSpPr/>
            <p:nvPr/>
          </p:nvSpPr>
          <p:spPr>
            <a:xfrm>
              <a:off x="381000" y="37147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49" name="图片 48" descr="千库网_卡通黄色3D箭头_元素编号1187459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0274300" y="5295265"/>
            <a:ext cx="1395730" cy="1395730"/>
          </a:xfrm>
          <a:prstGeom prst="rect">
            <a:avLst/>
          </a:prstGeom>
        </p:spPr>
      </p:pic>
      <p:graphicFrame>
        <p:nvGraphicFramePr>
          <p:cNvPr id="39" name="Group 47"/>
          <p:cNvGraphicFramePr>
            <a:graphicFrameLocks noGrp="1"/>
          </p:cNvGraphicFramePr>
          <p:nvPr/>
        </p:nvGraphicFramePr>
        <p:xfrm>
          <a:off x="7547928" y="1350010"/>
          <a:ext cx="2501900" cy="2279650"/>
        </p:xfrm>
        <a:graphic>
          <a:graphicData uri="http://schemas.openxmlformats.org/drawingml/2006/table">
            <a:tbl>
              <a:tblPr/>
              <a:tblGrid>
                <a:gridCol w="1251626"/>
                <a:gridCol w="1250274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TextBox 10"/>
          <p:cNvSpPr txBox="1">
            <a:spLocks noChangeArrowheads="1"/>
          </p:cNvSpPr>
          <p:nvPr/>
        </p:nvSpPr>
        <p:spPr bwMode="auto">
          <a:xfrm>
            <a:off x="7138035" y="4037965"/>
            <a:ext cx="368236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400" b="1" cap="none" spc="0" normalizeH="0" baseline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书写指导：</a:t>
            </a:r>
            <a:r>
              <a:rPr kumimoji="0" lang="zh-CN" altLang="en-US" sz="2400" b="1" kern="14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右部上边稍小，</a:t>
            </a:r>
            <a:r>
              <a:rPr kumimoji="0" lang="zh-CN" altLang="en-US" sz="2400" b="1" kern="14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“力”笔画</a:t>
            </a:r>
            <a:r>
              <a:rPr kumimoji="0" lang="zh-CN" altLang="en-US" sz="2400" b="1" kern="14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舒展。</a:t>
            </a:r>
            <a:endParaRPr kumimoji="0" lang="zh-CN" altLang="en-US" sz="2400" b="1" kern="1400" cap="none" spc="0" normalizeH="0" baseline="0" noProof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Freeform 26"/>
          <p:cNvSpPr/>
          <p:nvPr/>
        </p:nvSpPr>
        <p:spPr>
          <a:xfrm>
            <a:off x="7906703" y="1581785"/>
            <a:ext cx="715962" cy="1093788"/>
          </a:xfrm>
          <a:custGeom>
            <a:avLst/>
            <a:gdLst>
              <a:gd name="txL" fmla="*/ 0 w 1127"/>
              <a:gd name="txT" fmla="*/ 0 h 1722"/>
              <a:gd name="txR" fmla="*/ 1127 w 1127"/>
              <a:gd name="txB" fmla="*/ 1722 h 1722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1127" h="1722">
                <a:moveTo>
                  <a:pt x="0" y="1722"/>
                </a:moveTo>
                <a:lnTo>
                  <a:pt x="0" y="1706"/>
                </a:lnTo>
                <a:lnTo>
                  <a:pt x="0" y="1690"/>
                </a:lnTo>
                <a:lnTo>
                  <a:pt x="16" y="1674"/>
                </a:lnTo>
                <a:lnTo>
                  <a:pt x="32" y="1642"/>
                </a:lnTo>
                <a:lnTo>
                  <a:pt x="64" y="1593"/>
                </a:lnTo>
                <a:lnTo>
                  <a:pt x="97" y="1545"/>
                </a:lnTo>
                <a:lnTo>
                  <a:pt x="145" y="1497"/>
                </a:lnTo>
                <a:lnTo>
                  <a:pt x="193" y="1433"/>
                </a:lnTo>
                <a:lnTo>
                  <a:pt x="290" y="1304"/>
                </a:lnTo>
                <a:lnTo>
                  <a:pt x="386" y="1175"/>
                </a:lnTo>
                <a:lnTo>
                  <a:pt x="483" y="1030"/>
                </a:lnTo>
                <a:lnTo>
                  <a:pt x="564" y="869"/>
                </a:lnTo>
                <a:lnTo>
                  <a:pt x="644" y="741"/>
                </a:lnTo>
                <a:lnTo>
                  <a:pt x="725" y="612"/>
                </a:lnTo>
                <a:lnTo>
                  <a:pt x="789" y="483"/>
                </a:lnTo>
                <a:lnTo>
                  <a:pt x="837" y="370"/>
                </a:lnTo>
                <a:lnTo>
                  <a:pt x="869" y="258"/>
                </a:lnTo>
                <a:lnTo>
                  <a:pt x="902" y="177"/>
                </a:lnTo>
                <a:lnTo>
                  <a:pt x="902" y="129"/>
                </a:lnTo>
                <a:lnTo>
                  <a:pt x="902" y="81"/>
                </a:lnTo>
                <a:lnTo>
                  <a:pt x="886" y="65"/>
                </a:lnTo>
                <a:lnTo>
                  <a:pt x="886" y="32"/>
                </a:lnTo>
                <a:lnTo>
                  <a:pt x="886" y="0"/>
                </a:lnTo>
                <a:lnTo>
                  <a:pt x="918" y="0"/>
                </a:lnTo>
                <a:lnTo>
                  <a:pt x="934" y="0"/>
                </a:lnTo>
                <a:lnTo>
                  <a:pt x="966" y="0"/>
                </a:lnTo>
                <a:lnTo>
                  <a:pt x="1030" y="48"/>
                </a:lnTo>
                <a:lnTo>
                  <a:pt x="1079" y="97"/>
                </a:lnTo>
                <a:lnTo>
                  <a:pt x="1111" y="129"/>
                </a:lnTo>
                <a:lnTo>
                  <a:pt x="1111" y="161"/>
                </a:lnTo>
                <a:lnTo>
                  <a:pt x="1127" y="209"/>
                </a:lnTo>
                <a:lnTo>
                  <a:pt x="1127" y="242"/>
                </a:lnTo>
                <a:lnTo>
                  <a:pt x="1111" y="274"/>
                </a:lnTo>
                <a:lnTo>
                  <a:pt x="1095" y="306"/>
                </a:lnTo>
                <a:lnTo>
                  <a:pt x="1063" y="370"/>
                </a:lnTo>
                <a:lnTo>
                  <a:pt x="1030" y="435"/>
                </a:lnTo>
                <a:lnTo>
                  <a:pt x="982" y="515"/>
                </a:lnTo>
                <a:lnTo>
                  <a:pt x="934" y="612"/>
                </a:lnTo>
                <a:lnTo>
                  <a:pt x="869" y="708"/>
                </a:lnTo>
                <a:lnTo>
                  <a:pt x="741" y="918"/>
                </a:lnTo>
                <a:lnTo>
                  <a:pt x="612" y="1111"/>
                </a:lnTo>
                <a:lnTo>
                  <a:pt x="467" y="1288"/>
                </a:lnTo>
                <a:lnTo>
                  <a:pt x="322" y="1449"/>
                </a:lnTo>
                <a:lnTo>
                  <a:pt x="258" y="1513"/>
                </a:lnTo>
                <a:lnTo>
                  <a:pt x="193" y="1577"/>
                </a:lnTo>
                <a:lnTo>
                  <a:pt x="145" y="1626"/>
                </a:lnTo>
                <a:lnTo>
                  <a:pt x="97" y="1658"/>
                </a:lnTo>
                <a:lnTo>
                  <a:pt x="64" y="1690"/>
                </a:lnTo>
                <a:lnTo>
                  <a:pt x="32" y="1706"/>
                </a:lnTo>
                <a:lnTo>
                  <a:pt x="16" y="1722"/>
                </a:lnTo>
                <a:lnTo>
                  <a:pt x="0" y="172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3" name="Freeform 27"/>
          <p:cNvSpPr/>
          <p:nvPr/>
        </p:nvSpPr>
        <p:spPr>
          <a:xfrm>
            <a:off x="8295640" y="2194560"/>
            <a:ext cx="153988" cy="1227138"/>
          </a:xfrm>
          <a:custGeom>
            <a:avLst/>
            <a:gdLst>
              <a:gd name="txL" fmla="*/ 0 w 241"/>
              <a:gd name="txT" fmla="*/ 0 h 1931"/>
              <a:gd name="txR" fmla="*/ 241 w 241"/>
              <a:gd name="txB" fmla="*/ 1931 h 1931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241" h="1931">
                <a:moveTo>
                  <a:pt x="32" y="0"/>
                </a:moveTo>
                <a:lnTo>
                  <a:pt x="113" y="96"/>
                </a:lnTo>
                <a:lnTo>
                  <a:pt x="177" y="161"/>
                </a:lnTo>
                <a:lnTo>
                  <a:pt x="225" y="225"/>
                </a:lnTo>
                <a:lnTo>
                  <a:pt x="241" y="290"/>
                </a:lnTo>
                <a:lnTo>
                  <a:pt x="225" y="354"/>
                </a:lnTo>
                <a:lnTo>
                  <a:pt x="225" y="386"/>
                </a:lnTo>
                <a:lnTo>
                  <a:pt x="225" y="434"/>
                </a:lnTo>
                <a:lnTo>
                  <a:pt x="225" y="499"/>
                </a:lnTo>
                <a:lnTo>
                  <a:pt x="225" y="563"/>
                </a:lnTo>
                <a:lnTo>
                  <a:pt x="209" y="644"/>
                </a:lnTo>
                <a:lnTo>
                  <a:pt x="209" y="724"/>
                </a:lnTo>
                <a:lnTo>
                  <a:pt x="209" y="901"/>
                </a:lnTo>
                <a:lnTo>
                  <a:pt x="193" y="1094"/>
                </a:lnTo>
                <a:lnTo>
                  <a:pt x="193" y="1287"/>
                </a:lnTo>
                <a:lnTo>
                  <a:pt x="193" y="1497"/>
                </a:lnTo>
                <a:lnTo>
                  <a:pt x="177" y="1593"/>
                </a:lnTo>
                <a:lnTo>
                  <a:pt x="177" y="1690"/>
                </a:lnTo>
                <a:lnTo>
                  <a:pt x="177" y="1770"/>
                </a:lnTo>
                <a:lnTo>
                  <a:pt x="161" y="1818"/>
                </a:lnTo>
                <a:lnTo>
                  <a:pt x="161" y="1867"/>
                </a:lnTo>
                <a:lnTo>
                  <a:pt x="145" y="1899"/>
                </a:lnTo>
                <a:lnTo>
                  <a:pt x="145" y="1915"/>
                </a:lnTo>
                <a:lnTo>
                  <a:pt x="145" y="1931"/>
                </a:lnTo>
                <a:lnTo>
                  <a:pt x="129" y="1915"/>
                </a:lnTo>
                <a:lnTo>
                  <a:pt x="96" y="1899"/>
                </a:lnTo>
                <a:lnTo>
                  <a:pt x="80" y="1867"/>
                </a:lnTo>
                <a:lnTo>
                  <a:pt x="48" y="1818"/>
                </a:lnTo>
                <a:lnTo>
                  <a:pt x="32" y="1754"/>
                </a:lnTo>
                <a:lnTo>
                  <a:pt x="16" y="1706"/>
                </a:lnTo>
                <a:lnTo>
                  <a:pt x="16" y="1674"/>
                </a:lnTo>
                <a:lnTo>
                  <a:pt x="0" y="1657"/>
                </a:lnTo>
                <a:lnTo>
                  <a:pt x="0" y="1641"/>
                </a:lnTo>
                <a:lnTo>
                  <a:pt x="16" y="1625"/>
                </a:lnTo>
                <a:lnTo>
                  <a:pt x="16" y="1593"/>
                </a:lnTo>
                <a:lnTo>
                  <a:pt x="16" y="1561"/>
                </a:lnTo>
                <a:lnTo>
                  <a:pt x="16" y="1513"/>
                </a:lnTo>
                <a:lnTo>
                  <a:pt x="32" y="1464"/>
                </a:lnTo>
                <a:lnTo>
                  <a:pt x="48" y="1352"/>
                </a:lnTo>
                <a:lnTo>
                  <a:pt x="64" y="1062"/>
                </a:lnTo>
                <a:lnTo>
                  <a:pt x="80" y="772"/>
                </a:lnTo>
                <a:lnTo>
                  <a:pt x="80" y="627"/>
                </a:lnTo>
                <a:lnTo>
                  <a:pt x="80" y="515"/>
                </a:lnTo>
                <a:lnTo>
                  <a:pt x="80" y="418"/>
                </a:lnTo>
                <a:lnTo>
                  <a:pt x="80" y="354"/>
                </a:lnTo>
                <a:lnTo>
                  <a:pt x="80" y="306"/>
                </a:lnTo>
                <a:lnTo>
                  <a:pt x="64" y="225"/>
                </a:lnTo>
                <a:lnTo>
                  <a:pt x="48" y="129"/>
                </a:lnTo>
                <a:lnTo>
                  <a:pt x="32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4" name="Freeform 28"/>
          <p:cNvSpPr/>
          <p:nvPr/>
        </p:nvSpPr>
        <p:spPr>
          <a:xfrm>
            <a:off x="8582978" y="1570673"/>
            <a:ext cx="541337" cy="787400"/>
          </a:xfrm>
          <a:custGeom>
            <a:avLst/>
            <a:gdLst>
              <a:gd name="txL" fmla="*/ 0 w 853"/>
              <a:gd name="txT" fmla="*/ 0 h 1239"/>
              <a:gd name="txR" fmla="*/ 853 w 853"/>
              <a:gd name="txB" fmla="*/ 1239 h 123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53" h="1239">
                <a:moveTo>
                  <a:pt x="499" y="757"/>
                </a:moveTo>
                <a:lnTo>
                  <a:pt x="418" y="853"/>
                </a:lnTo>
                <a:lnTo>
                  <a:pt x="338" y="950"/>
                </a:lnTo>
                <a:lnTo>
                  <a:pt x="273" y="1030"/>
                </a:lnTo>
                <a:lnTo>
                  <a:pt x="193" y="1111"/>
                </a:lnTo>
                <a:lnTo>
                  <a:pt x="112" y="1175"/>
                </a:lnTo>
                <a:lnTo>
                  <a:pt x="64" y="1223"/>
                </a:lnTo>
                <a:lnTo>
                  <a:pt x="16" y="1239"/>
                </a:lnTo>
                <a:lnTo>
                  <a:pt x="0" y="1239"/>
                </a:lnTo>
                <a:lnTo>
                  <a:pt x="0" y="1207"/>
                </a:lnTo>
                <a:lnTo>
                  <a:pt x="32" y="1159"/>
                </a:lnTo>
                <a:lnTo>
                  <a:pt x="64" y="1094"/>
                </a:lnTo>
                <a:lnTo>
                  <a:pt x="145" y="998"/>
                </a:lnTo>
                <a:lnTo>
                  <a:pt x="273" y="805"/>
                </a:lnTo>
                <a:lnTo>
                  <a:pt x="402" y="596"/>
                </a:lnTo>
                <a:lnTo>
                  <a:pt x="467" y="483"/>
                </a:lnTo>
                <a:lnTo>
                  <a:pt x="515" y="402"/>
                </a:lnTo>
                <a:lnTo>
                  <a:pt x="563" y="322"/>
                </a:lnTo>
                <a:lnTo>
                  <a:pt x="595" y="242"/>
                </a:lnTo>
                <a:lnTo>
                  <a:pt x="611" y="177"/>
                </a:lnTo>
                <a:lnTo>
                  <a:pt x="611" y="145"/>
                </a:lnTo>
                <a:lnTo>
                  <a:pt x="611" y="97"/>
                </a:lnTo>
                <a:lnTo>
                  <a:pt x="595" y="81"/>
                </a:lnTo>
                <a:lnTo>
                  <a:pt x="595" y="48"/>
                </a:lnTo>
                <a:lnTo>
                  <a:pt x="579" y="32"/>
                </a:lnTo>
                <a:lnTo>
                  <a:pt x="595" y="16"/>
                </a:lnTo>
                <a:lnTo>
                  <a:pt x="595" y="0"/>
                </a:lnTo>
                <a:lnTo>
                  <a:pt x="611" y="0"/>
                </a:lnTo>
                <a:lnTo>
                  <a:pt x="644" y="0"/>
                </a:lnTo>
                <a:lnTo>
                  <a:pt x="692" y="16"/>
                </a:lnTo>
                <a:lnTo>
                  <a:pt x="740" y="32"/>
                </a:lnTo>
                <a:lnTo>
                  <a:pt x="772" y="64"/>
                </a:lnTo>
                <a:lnTo>
                  <a:pt x="805" y="97"/>
                </a:lnTo>
                <a:lnTo>
                  <a:pt x="837" y="113"/>
                </a:lnTo>
                <a:lnTo>
                  <a:pt x="853" y="145"/>
                </a:lnTo>
                <a:lnTo>
                  <a:pt x="837" y="177"/>
                </a:lnTo>
                <a:lnTo>
                  <a:pt x="821" y="242"/>
                </a:lnTo>
                <a:lnTo>
                  <a:pt x="789" y="306"/>
                </a:lnTo>
                <a:lnTo>
                  <a:pt x="740" y="386"/>
                </a:lnTo>
                <a:lnTo>
                  <a:pt x="692" y="467"/>
                </a:lnTo>
                <a:lnTo>
                  <a:pt x="644" y="563"/>
                </a:lnTo>
                <a:lnTo>
                  <a:pt x="563" y="660"/>
                </a:lnTo>
                <a:lnTo>
                  <a:pt x="499" y="75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5" name="Freeform 29"/>
          <p:cNvSpPr/>
          <p:nvPr/>
        </p:nvSpPr>
        <p:spPr>
          <a:xfrm>
            <a:off x="8878253" y="1867535"/>
            <a:ext cx="685800" cy="184150"/>
          </a:xfrm>
          <a:custGeom>
            <a:avLst/>
            <a:gdLst>
              <a:gd name="txL" fmla="*/ 0 w 1078"/>
              <a:gd name="txT" fmla="*/ 0 h 290"/>
              <a:gd name="txR" fmla="*/ 1078 w 1078"/>
              <a:gd name="txB" fmla="*/ 290 h 29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78" h="290">
                <a:moveTo>
                  <a:pt x="434" y="96"/>
                </a:moveTo>
                <a:lnTo>
                  <a:pt x="515" y="64"/>
                </a:lnTo>
                <a:lnTo>
                  <a:pt x="595" y="48"/>
                </a:lnTo>
                <a:lnTo>
                  <a:pt x="660" y="32"/>
                </a:lnTo>
                <a:lnTo>
                  <a:pt x="724" y="16"/>
                </a:lnTo>
                <a:lnTo>
                  <a:pt x="772" y="16"/>
                </a:lnTo>
                <a:lnTo>
                  <a:pt x="821" y="0"/>
                </a:lnTo>
                <a:lnTo>
                  <a:pt x="853" y="0"/>
                </a:lnTo>
                <a:lnTo>
                  <a:pt x="869" y="0"/>
                </a:lnTo>
                <a:lnTo>
                  <a:pt x="966" y="0"/>
                </a:lnTo>
                <a:lnTo>
                  <a:pt x="1030" y="16"/>
                </a:lnTo>
                <a:lnTo>
                  <a:pt x="1046" y="16"/>
                </a:lnTo>
                <a:lnTo>
                  <a:pt x="1062" y="32"/>
                </a:lnTo>
                <a:lnTo>
                  <a:pt x="1078" y="64"/>
                </a:lnTo>
                <a:lnTo>
                  <a:pt x="1062" y="80"/>
                </a:lnTo>
                <a:lnTo>
                  <a:pt x="1046" y="112"/>
                </a:lnTo>
                <a:lnTo>
                  <a:pt x="998" y="129"/>
                </a:lnTo>
                <a:lnTo>
                  <a:pt x="949" y="161"/>
                </a:lnTo>
                <a:lnTo>
                  <a:pt x="869" y="193"/>
                </a:lnTo>
                <a:lnTo>
                  <a:pt x="788" y="209"/>
                </a:lnTo>
                <a:lnTo>
                  <a:pt x="676" y="225"/>
                </a:lnTo>
                <a:lnTo>
                  <a:pt x="563" y="241"/>
                </a:lnTo>
                <a:lnTo>
                  <a:pt x="289" y="273"/>
                </a:lnTo>
                <a:lnTo>
                  <a:pt x="0" y="290"/>
                </a:lnTo>
                <a:lnTo>
                  <a:pt x="0" y="193"/>
                </a:lnTo>
                <a:lnTo>
                  <a:pt x="32" y="193"/>
                </a:lnTo>
                <a:lnTo>
                  <a:pt x="64" y="177"/>
                </a:lnTo>
                <a:lnTo>
                  <a:pt x="112" y="177"/>
                </a:lnTo>
                <a:lnTo>
                  <a:pt x="161" y="161"/>
                </a:lnTo>
                <a:lnTo>
                  <a:pt x="209" y="161"/>
                </a:lnTo>
                <a:lnTo>
                  <a:pt x="289" y="145"/>
                </a:lnTo>
                <a:lnTo>
                  <a:pt x="354" y="112"/>
                </a:lnTo>
                <a:lnTo>
                  <a:pt x="434" y="9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6" name="Freeform 31"/>
          <p:cNvSpPr/>
          <p:nvPr/>
        </p:nvSpPr>
        <p:spPr>
          <a:xfrm>
            <a:off x="8652828" y="2408873"/>
            <a:ext cx="900112" cy="1042987"/>
          </a:xfrm>
          <a:custGeom>
            <a:avLst/>
            <a:gdLst>
              <a:gd name="txL" fmla="*/ 0 w 1417"/>
              <a:gd name="txT" fmla="*/ 0 h 1641"/>
              <a:gd name="txR" fmla="*/ 1417 w 1417"/>
              <a:gd name="txB" fmla="*/ 1641 h 164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17" h="1641">
                <a:moveTo>
                  <a:pt x="644" y="1207"/>
                </a:moveTo>
                <a:lnTo>
                  <a:pt x="660" y="1191"/>
                </a:lnTo>
                <a:lnTo>
                  <a:pt x="693" y="1191"/>
                </a:lnTo>
                <a:lnTo>
                  <a:pt x="725" y="1207"/>
                </a:lnTo>
                <a:lnTo>
                  <a:pt x="789" y="1223"/>
                </a:lnTo>
                <a:lnTo>
                  <a:pt x="821" y="1239"/>
                </a:lnTo>
                <a:lnTo>
                  <a:pt x="870" y="1239"/>
                </a:lnTo>
                <a:lnTo>
                  <a:pt x="902" y="1239"/>
                </a:lnTo>
                <a:lnTo>
                  <a:pt x="934" y="1223"/>
                </a:lnTo>
                <a:lnTo>
                  <a:pt x="950" y="1207"/>
                </a:lnTo>
                <a:lnTo>
                  <a:pt x="966" y="1175"/>
                </a:lnTo>
                <a:lnTo>
                  <a:pt x="982" y="1142"/>
                </a:lnTo>
                <a:lnTo>
                  <a:pt x="999" y="1094"/>
                </a:lnTo>
                <a:lnTo>
                  <a:pt x="1015" y="1046"/>
                </a:lnTo>
                <a:lnTo>
                  <a:pt x="1031" y="982"/>
                </a:lnTo>
                <a:lnTo>
                  <a:pt x="1047" y="917"/>
                </a:lnTo>
                <a:lnTo>
                  <a:pt x="1079" y="788"/>
                </a:lnTo>
                <a:lnTo>
                  <a:pt x="1095" y="660"/>
                </a:lnTo>
                <a:lnTo>
                  <a:pt x="1111" y="547"/>
                </a:lnTo>
                <a:lnTo>
                  <a:pt x="1127" y="450"/>
                </a:lnTo>
                <a:lnTo>
                  <a:pt x="1127" y="354"/>
                </a:lnTo>
                <a:lnTo>
                  <a:pt x="1127" y="289"/>
                </a:lnTo>
                <a:lnTo>
                  <a:pt x="1111" y="241"/>
                </a:lnTo>
                <a:lnTo>
                  <a:pt x="1111" y="225"/>
                </a:lnTo>
                <a:lnTo>
                  <a:pt x="1095" y="209"/>
                </a:lnTo>
                <a:lnTo>
                  <a:pt x="1079" y="209"/>
                </a:lnTo>
                <a:lnTo>
                  <a:pt x="1047" y="209"/>
                </a:lnTo>
                <a:lnTo>
                  <a:pt x="982" y="209"/>
                </a:lnTo>
                <a:lnTo>
                  <a:pt x="902" y="225"/>
                </a:lnTo>
                <a:lnTo>
                  <a:pt x="838" y="241"/>
                </a:lnTo>
                <a:lnTo>
                  <a:pt x="757" y="257"/>
                </a:lnTo>
                <a:lnTo>
                  <a:pt x="644" y="289"/>
                </a:lnTo>
                <a:lnTo>
                  <a:pt x="499" y="322"/>
                </a:lnTo>
                <a:lnTo>
                  <a:pt x="435" y="338"/>
                </a:lnTo>
                <a:lnTo>
                  <a:pt x="371" y="354"/>
                </a:lnTo>
                <a:lnTo>
                  <a:pt x="306" y="370"/>
                </a:lnTo>
                <a:lnTo>
                  <a:pt x="258" y="386"/>
                </a:lnTo>
                <a:lnTo>
                  <a:pt x="226" y="386"/>
                </a:lnTo>
                <a:lnTo>
                  <a:pt x="194" y="402"/>
                </a:lnTo>
                <a:lnTo>
                  <a:pt x="177" y="402"/>
                </a:lnTo>
                <a:lnTo>
                  <a:pt x="161" y="402"/>
                </a:lnTo>
                <a:lnTo>
                  <a:pt x="113" y="386"/>
                </a:lnTo>
                <a:lnTo>
                  <a:pt x="65" y="354"/>
                </a:lnTo>
                <a:lnTo>
                  <a:pt x="16" y="338"/>
                </a:lnTo>
                <a:lnTo>
                  <a:pt x="0" y="322"/>
                </a:lnTo>
                <a:lnTo>
                  <a:pt x="0" y="306"/>
                </a:lnTo>
                <a:lnTo>
                  <a:pt x="0" y="289"/>
                </a:lnTo>
                <a:lnTo>
                  <a:pt x="33" y="289"/>
                </a:lnTo>
                <a:lnTo>
                  <a:pt x="65" y="273"/>
                </a:lnTo>
                <a:lnTo>
                  <a:pt x="129" y="257"/>
                </a:lnTo>
                <a:lnTo>
                  <a:pt x="242" y="241"/>
                </a:lnTo>
                <a:lnTo>
                  <a:pt x="371" y="225"/>
                </a:lnTo>
                <a:lnTo>
                  <a:pt x="435" y="209"/>
                </a:lnTo>
                <a:lnTo>
                  <a:pt x="532" y="193"/>
                </a:lnTo>
                <a:lnTo>
                  <a:pt x="644" y="161"/>
                </a:lnTo>
                <a:lnTo>
                  <a:pt x="789" y="145"/>
                </a:lnTo>
                <a:lnTo>
                  <a:pt x="854" y="129"/>
                </a:lnTo>
                <a:lnTo>
                  <a:pt x="918" y="112"/>
                </a:lnTo>
                <a:lnTo>
                  <a:pt x="966" y="96"/>
                </a:lnTo>
                <a:lnTo>
                  <a:pt x="1015" y="80"/>
                </a:lnTo>
                <a:lnTo>
                  <a:pt x="1063" y="64"/>
                </a:lnTo>
                <a:lnTo>
                  <a:pt x="1079" y="48"/>
                </a:lnTo>
                <a:lnTo>
                  <a:pt x="1095" y="32"/>
                </a:lnTo>
                <a:lnTo>
                  <a:pt x="1111" y="32"/>
                </a:lnTo>
                <a:lnTo>
                  <a:pt x="1127" y="16"/>
                </a:lnTo>
                <a:lnTo>
                  <a:pt x="1143" y="0"/>
                </a:lnTo>
                <a:lnTo>
                  <a:pt x="1176" y="0"/>
                </a:lnTo>
                <a:lnTo>
                  <a:pt x="1192" y="16"/>
                </a:lnTo>
                <a:lnTo>
                  <a:pt x="1224" y="32"/>
                </a:lnTo>
                <a:lnTo>
                  <a:pt x="1272" y="64"/>
                </a:lnTo>
                <a:lnTo>
                  <a:pt x="1321" y="112"/>
                </a:lnTo>
                <a:lnTo>
                  <a:pt x="1353" y="161"/>
                </a:lnTo>
                <a:lnTo>
                  <a:pt x="1385" y="193"/>
                </a:lnTo>
                <a:lnTo>
                  <a:pt x="1401" y="225"/>
                </a:lnTo>
                <a:lnTo>
                  <a:pt x="1417" y="241"/>
                </a:lnTo>
                <a:lnTo>
                  <a:pt x="1401" y="273"/>
                </a:lnTo>
                <a:lnTo>
                  <a:pt x="1385" y="289"/>
                </a:lnTo>
                <a:lnTo>
                  <a:pt x="1369" y="306"/>
                </a:lnTo>
                <a:lnTo>
                  <a:pt x="1353" y="322"/>
                </a:lnTo>
                <a:lnTo>
                  <a:pt x="1337" y="354"/>
                </a:lnTo>
                <a:lnTo>
                  <a:pt x="1337" y="386"/>
                </a:lnTo>
                <a:lnTo>
                  <a:pt x="1321" y="434"/>
                </a:lnTo>
                <a:lnTo>
                  <a:pt x="1304" y="499"/>
                </a:lnTo>
                <a:lnTo>
                  <a:pt x="1304" y="563"/>
                </a:lnTo>
                <a:lnTo>
                  <a:pt x="1288" y="644"/>
                </a:lnTo>
                <a:lnTo>
                  <a:pt x="1272" y="804"/>
                </a:lnTo>
                <a:lnTo>
                  <a:pt x="1240" y="949"/>
                </a:lnTo>
                <a:lnTo>
                  <a:pt x="1208" y="1094"/>
                </a:lnTo>
                <a:lnTo>
                  <a:pt x="1176" y="1223"/>
                </a:lnTo>
                <a:lnTo>
                  <a:pt x="1127" y="1352"/>
                </a:lnTo>
                <a:lnTo>
                  <a:pt x="1079" y="1448"/>
                </a:lnTo>
                <a:lnTo>
                  <a:pt x="1047" y="1529"/>
                </a:lnTo>
                <a:lnTo>
                  <a:pt x="999" y="1577"/>
                </a:lnTo>
                <a:lnTo>
                  <a:pt x="966" y="1609"/>
                </a:lnTo>
                <a:lnTo>
                  <a:pt x="934" y="1641"/>
                </a:lnTo>
                <a:lnTo>
                  <a:pt x="902" y="1641"/>
                </a:lnTo>
                <a:lnTo>
                  <a:pt x="886" y="1641"/>
                </a:lnTo>
                <a:lnTo>
                  <a:pt x="854" y="1625"/>
                </a:lnTo>
                <a:lnTo>
                  <a:pt x="838" y="1609"/>
                </a:lnTo>
                <a:lnTo>
                  <a:pt x="838" y="1577"/>
                </a:lnTo>
                <a:lnTo>
                  <a:pt x="838" y="1545"/>
                </a:lnTo>
                <a:lnTo>
                  <a:pt x="838" y="1497"/>
                </a:lnTo>
                <a:lnTo>
                  <a:pt x="821" y="1448"/>
                </a:lnTo>
                <a:lnTo>
                  <a:pt x="789" y="1400"/>
                </a:lnTo>
                <a:lnTo>
                  <a:pt x="741" y="1336"/>
                </a:lnTo>
                <a:lnTo>
                  <a:pt x="693" y="1287"/>
                </a:lnTo>
                <a:lnTo>
                  <a:pt x="660" y="1239"/>
                </a:lnTo>
                <a:lnTo>
                  <a:pt x="644" y="1223"/>
                </a:lnTo>
                <a:lnTo>
                  <a:pt x="644" y="120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7" name="Freeform 30"/>
          <p:cNvSpPr/>
          <p:nvPr/>
        </p:nvSpPr>
        <p:spPr>
          <a:xfrm>
            <a:off x="8521065" y="2185035"/>
            <a:ext cx="633413" cy="1216025"/>
          </a:xfrm>
          <a:custGeom>
            <a:avLst/>
            <a:gdLst>
              <a:gd name="txL" fmla="*/ 0 w 998"/>
              <a:gd name="txT" fmla="*/ 0 h 1915"/>
              <a:gd name="txR" fmla="*/ 998 w 998"/>
              <a:gd name="txB" fmla="*/ 1915 h 191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98" h="1914">
                <a:moveTo>
                  <a:pt x="161" y="1706"/>
                </a:moveTo>
                <a:lnTo>
                  <a:pt x="258" y="1609"/>
                </a:lnTo>
                <a:lnTo>
                  <a:pt x="354" y="1496"/>
                </a:lnTo>
                <a:lnTo>
                  <a:pt x="435" y="1384"/>
                </a:lnTo>
                <a:lnTo>
                  <a:pt x="515" y="1255"/>
                </a:lnTo>
                <a:lnTo>
                  <a:pt x="580" y="1126"/>
                </a:lnTo>
                <a:lnTo>
                  <a:pt x="628" y="998"/>
                </a:lnTo>
                <a:lnTo>
                  <a:pt x="676" y="869"/>
                </a:lnTo>
                <a:lnTo>
                  <a:pt x="708" y="756"/>
                </a:lnTo>
                <a:lnTo>
                  <a:pt x="757" y="531"/>
                </a:lnTo>
                <a:lnTo>
                  <a:pt x="789" y="338"/>
                </a:lnTo>
                <a:lnTo>
                  <a:pt x="789" y="257"/>
                </a:lnTo>
                <a:lnTo>
                  <a:pt x="789" y="193"/>
                </a:lnTo>
                <a:lnTo>
                  <a:pt x="773" y="128"/>
                </a:lnTo>
                <a:lnTo>
                  <a:pt x="757" y="96"/>
                </a:lnTo>
                <a:lnTo>
                  <a:pt x="741" y="64"/>
                </a:lnTo>
                <a:lnTo>
                  <a:pt x="741" y="48"/>
                </a:lnTo>
                <a:lnTo>
                  <a:pt x="741" y="16"/>
                </a:lnTo>
                <a:lnTo>
                  <a:pt x="757" y="0"/>
                </a:lnTo>
                <a:lnTo>
                  <a:pt x="789" y="0"/>
                </a:lnTo>
                <a:lnTo>
                  <a:pt x="821" y="0"/>
                </a:lnTo>
                <a:lnTo>
                  <a:pt x="869" y="16"/>
                </a:lnTo>
                <a:lnTo>
                  <a:pt x="918" y="48"/>
                </a:lnTo>
                <a:lnTo>
                  <a:pt x="950" y="64"/>
                </a:lnTo>
                <a:lnTo>
                  <a:pt x="982" y="96"/>
                </a:lnTo>
                <a:lnTo>
                  <a:pt x="998" y="112"/>
                </a:lnTo>
                <a:lnTo>
                  <a:pt x="998" y="161"/>
                </a:lnTo>
                <a:lnTo>
                  <a:pt x="998" y="225"/>
                </a:lnTo>
                <a:lnTo>
                  <a:pt x="982" y="306"/>
                </a:lnTo>
                <a:lnTo>
                  <a:pt x="966" y="418"/>
                </a:lnTo>
                <a:lnTo>
                  <a:pt x="902" y="692"/>
                </a:lnTo>
                <a:lnTo>
                  <a:pt x="821" y="981"/>
                </a:lnTo>
                <a:lnTo>
                  <a:pt x="757" y="1110"/>
                </a:lnTo>
                <a:lnTo>
                  <a:pt x="692" y="1239"/>
                </a:lnTo>
                <a:lnTo>
                  <a:pt x="628" y="1368"/>
                </a:lnTo>
                <a:lnTo>
                  <a:pt x="547" y="1480"/>
                </a:lnTo>
                <a:lnTo>
                  <a:pt x="467" y="1577"/>
                </a:lnTo>
                <a:lnTo>
                  <a:pt x="386" y="1673"/>
                </a:lnTo>
                <a:lnTo>
                  <a:pt x="290" y="1754"/>
                </a:lnTo>
                <a:lnTo>
                  <a:pt x="193" y="1818"/>
                </a:lnTo>
                <a:lnTo>
                  <a:pt x="113" y="1867"/>
                </a:lnTo>
                <a:lnTo>
                  <a:pt x="48" y="1899"/>
                </a:lnTo>
                <a:lnTo>
                  <a:pt x="16" y="1915"/>
                </a:lnTo>
                <a:lnTo>
                  <a:pt x="0" y="1915"/>
                </a:lnTo>
                <a:lnTo>
                  <a:pt x="0" y="1899"/>
                </a:lnTo>
                <a:lnTo>
                  <a:pt x="16" y="1851"/>
                </a:lnTo>
                <a:lnTo>
                  <a:pt x="48" y="1818"/>
                </a:lnTo>
                <a:lnTo>
                  <a:pt x="81" y="1786"/>
                </a:lnTo>
                <a:lnTo>
                  <a:pt x="113" y="1754"/>
                </a:lnTo>
                <a:lnTo>
                  <a:pt x="161" y="170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59" name="组合 58"/>
          <p:cNvGrpSpPr/>
          <p:nvPr/>
        </p:nvGrpSpPr>
        <p:grpSpPr>
          <a:xfrm>
            <a:off x="1778635" y="993775"/>
            <a:ext cx="2771775" cy="2848610"/>
            <a:chOff x="5903" y="502"/>
            <a:chExt cx="4365" cy="4486"/>
          </a:xfrm>
        </p:grpSpPr>
        <p:sp>
          <p:nvSpPr>
            <p:cNvPr id="60" name="文本框 59"/>
            <p:cNvSpPr txBox="1"/>
            <p:nvPr/>
          </p:nvSpPr>
          <p:spPr>
            <a:xfrm>
              <a:off x="6328" y="821"/>
              <a:ext cx="3515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b="1">
                  <a:latin typeface="楷体" panose="02010609060101010101" charset="-122"/>
                  <a:ea typeface="楷体" panose="02010609060101010101" charset="-122"/>
                </a:rPr>
                <a:t>伤</a:t>
              </a:r>
              <a:endParaRPr lang="zh-CN" altLang="en-US" sz="1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61" name="图片 60" descr="千库网_汉字田字格公众号排版装饰元素_元素编号1238757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03" y="502"/>
              <a:ext cx="4365" cy="436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94030" y="510540"/>
            <a:ext cx="11171555" cy="5723255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30505" y="147955"/>
            <a:ext cx="11709400" cy="6425565"/>
            <a:chOff x="338137" y="371475"/>
            <a:chExt cx="11453814" cy="6120001"/>
          </a:xfrm>
        </p:grpSpPr>
        <p:sp>
          <p:nvSpPr>
            <p:cNvPr id="26" name="矩形 25"/>
            <p:cNvSpPr/>
            <p:nvPr/>
          </p:nvSpPr>
          <p:spPr>
            <a:xfrm>
              <a:off x="381000" y="37147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6985" y="-3810"/>
            <a:ext cx="2333625" cy="721995"/>
            <a:chOff x="6838" y="795"/>
            <a:chExt cx="3675" cy="1137"/>
          </a:xfrm>
        </p:grpSpPr>
        <p:grpSp>
          <p:nvGrpSpPr>
            <p:cNvPr id="7" name="组合 6"/>
            <p:cNvGrpSpPr/>
            <p:nvPr/>
          </p:nvGrpSpPr>
          <p:grpSpPr>
            <a:xfrm>
              <a:off x="6838" y="795"/>
              <a:ext cx="3675" cy="1137"/>
              <a:chOff x="6838" y="795"/>
              <a:chExt cx="4102" cy="1137"/>
            </a:xfrm>
          </p:grpSpPr>
          <p:sp>
            <p:nvSpPr>
              <p:cNvPr id="8" name="流程图: 终止 7"/>
              <p:cNvSpPr/>
              <p:nvPr/>
            </p:nvSpPr>
            <p:spPr>
              <a:xfrm>
                <a:off x="6868" y="910"/>
                <a:ext cx="4073" cy="1022"/>
              </a:xfrm>
              <a:prstGeom prst="flowChartTerminator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流程图: 终止 8"/>
              <p:cNvSpPr/>
              <p:nvPr/>
            </p:nvSpPr>
            <p:spPr>
              <a:xfrm>
                <a:off x="6838" y="795"/>
                <a:ext cx="4073" cy="1022"/>
              </a:xfrm>
              <a:prstGeom prst="flowChartTerminator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7281" y="801"/>
              <a:ext cx="287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苏州精致体" panose="02010600030101010101" charset="-122"/>
                  <a:ea typeface="苏州精致体" panose="02010600030101010101" charset="-122"/>
                </a:rPr>
                <a:t>我会写</a:t>
              </a:r>
              <a:endParaRPr lang="zh-CN" altLang="en-US" sz="3600" b="1">
                <a:latin typeface="苏州精致体" panose="02010600030101010101" charset="-122"/>
                <a:ea typeface="苏州精致体" panose="0201060003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80305" y="-1618615"/>
            <a:ext cx="6352540" cy="10873105"/>
            <a:chOff x="10623" y="-2210"/>
            <a:chExt cx="10004" cy="17123"/>
          </a:xfrm>
        </p:grpSpPr>
        <p:pic>
          <p:nvPicPr>
            <p:cNvPr id="28" name="图片 27" descr="千库网_可爱清新绿色长方形边框免费下载_元素编号119377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623" y="-2210"/>
              <a:ext cx="10004" cy="17123"/>
            </a:xfrm>
            <a:prstGeom prst="rect">
              <a:avLst/>
            </a:prstGeom>
          </p:spPr>
        </p:pic>
        <p:sp>
          <p:nvSpPr>
            <p:cNvPr id="22" name="TextBox 3"/>
            <p:cNvSpPr txBox="1">
              <a:spLocks noChangeArrowheads="1"/>
            </p:cNvSpPr>
            <p:nvPr/>
          </p:nvSpPr>
          <p:spPr bwMode="auto">
            <a:xfrm>
              <a:off x="13293" y="2857"/>
              <a:ext cx="4013" cy="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一看结构</a:t>
              </a:r>
              <a:endParaRPr lang="zh-CN" altLang="en-US" sz="4400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endParaRPr>
            </a:p>
            <a:p>
              <a:pPr algn="l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二想笔顺</a:t>
              </a:r>
              <a:endParaRPr lang="zh-CN" altLang="en-US" sz="4400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endParaRPr>
            </a:p>
            <a:p>
              <a:pPr algn="l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400">
                  <a:latin typeface="楷体" panose="02010609060101010101" charset="-122"/>
                  <a:ea typeface="楷体" panose="02010609060101010101" charset="-122"/>
                  <a:cs typeface="+mn-ea"/>
                  <a:sym typeface="Arial" panose="020B0604020202020204" pitchFamily="34" charset="0"/>
                </a:rPr>
                <a:t>三看笔画</a:t>
              </a:r>
              <a:endParaRPr lang="zh-CN" altLang="en-US" sz="4400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574165" y="1078865"/>
            <a:ext cx="753110" cy="1818005"/>
          </a:xfrm>
          <a:prstGeom prst="rect">
            <a:avLst/>
          </a:prstGeom>
          <a:solidFill>
            <a:schemeClr val="accent1">
              <a:lumMod val="60000"/>
              <a:lumOff val="40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05685" y="1128395"/>
            <a:ext cx="1219200" cy="1915160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94815" y="4039870"/>
            <a:ext cx="716280" cy="1628140"/>
          </a:xfrm>
          <a:prstGeom prst="rect">
            <a:avLst/>
          </a:prstGeom>
          <a:solidFill>
            <a:schemeClr val="accent1">
              <a:lumMod val="60000"/>
              <a:lumOff val="40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11095" y="3918585"/>
            <a:ext cx="1009650" cy="1993900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106805" y="3559810"/>
            <a:ext cx="2771775" cy="2771775"/>
            <a:chOff x="5940" y="628"/>
            <a:chExt cx="4365" cy="4365"/>
          </a:xfrm>
        </p:grpSpPr>
        <p:sp>
          <p:nvSpPr>
            <p:cNvPr id="32" name="文本框 31"/>
            <p:cNvSpPr txBox="1"/>
            <p:nvPr/>
          </p:nvSpPr>
          <p:spPr>
            <a:xfrm>
              <a:off x="6328" y="821"/>
              <a:ext cx="3515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b="1">
                  <a:latin typeface="楷体" panose="02010609060101010101" charset="-122"/>
                  <a:ea typeface="楷体" panose="02010609060101010101" charset="-122"/>
                </a:rPr>
                <a:t>场</a:t>
              </a:r>
              <a:endParaRPr lang="zh-CN" altLang="en-US" sz="1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33" name="图片 32" descr="千库网_汉字田字格公众号排版装饰元素_元素编号1238757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40" y="628"/>
              <a:ext cx="4365" cy="4365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106805" y="753110"/>
            <a:ext cx="2771775" cy="2771775"/>
            <a:chOff x="8363" y="821"/>
            <a:chExt cx="4365" cy="4365"/>
          </a:xfrm>
        </p:grpSpPr>
        <p:sp>
          <p:nvSpPr>
            <p:cNvPr id="5" name="文本框 4"/>
            <p:cNvSpPr txBox="1"/>
            <p:nvPr/>
          </p:nvSpPr>
          <p:spPr>
            <a:xfrm>
              <a:off x="8713" y="877"/>
              <a:ext cx="3515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b="1">
                  <a:latin typeface="楷体" panose="02010609060101010101" charset="-122"/>
                  <a:ea typeface="楷体" panose="02010609060101010101" charset="-122"/>
                </a:rPr>
                <a:t>得</a:t>
              </a:r>
              <a:endParaRPr lang="zh-CN" altLang="en-US" sz="1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8" name="图片 17" descr="千库网_汉字田字格公众号排版装饰元素_元素编号1238757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363" y="821"/>
              <a:ext cx="4365" cy="4365"/>
            </a:xfrm>
            <a:prstGeom prst="rect">
              <a:avLst/>
            </a:prstGeom>
          </p:spPr>
        </p:pic>
      </p:grpSp>
      <p:pic>
        <p:nvPicPr>
          <p:cNvPr id="15" name="图片 14" descr="千库网_矢量橙色卡通手绘箭头免抠_元素编号985500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189730" y="1197610"/>
            <a:ext cx="1767840" cy="1767840"/>
          </a:xfrm>
          <a:prstGeom prst="rect">
            <a:avLst/>
          </a:prstGeom>
        </p:spPr>
      </p:pic>
      <p:pic>
        <p:nvPicPr>
          <p:cNvPr id="23" name="图片 22" descr="千库网_矢量橙色卡通手绘箭头免抠_元素编号985500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58310" y="3840480"/>
            <a:ext cx="1767840" cy="1767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905" y="480060"/>
            <a:ext cx="11171555" cy="5878195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30505" y="147955"/>
            <a:ext cx="11709400" cy="6543040"/>
            <a:chOff x="338137" y="371475"/>
            <a:chExt cx="11453814" cy="6120001"/>
          </a:xfrm>
        </p:grpSpPr>
        <p:sp>
          <p:nvSpPr>
            <p:cNvPr id="26" name="矩形 25"/>
            <p:cNvSpPr/>
            <p:nvPr/>
          </p:nvSpPr>
          <p:spPr>
            <a:xfrm>
              <a:off x="381000" y="37147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49" name="图片 48" descr="千库网_卡通黄色3D箭头_元素编号1187459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0200005" y="5295265"/>
            <a:ext cx="1395730" cy="1395730"/>
          </a:xfrm>
          <a:prstGeom prst="rect">
            <a:avLst/>
          </a:prstGeom>
        </p:spPr>
      </p:pic>
      <p:graphicFrame>
        <p:nvGraphicFramePr>
          <p:cNvPr id="39" name="Group 47"/>
          <p:cNvGraphicFramePr>
            <a:graphicFrameLocks noGrp="1"/>
          </p:cNvGraphicFramePr>
          <p:nvPr/>
        </p:nvGraphicFramePr>
        <p:xfrm>
          <a:off x="7900988" y="1526540"/>
          <a:ext cx="2501900" cy="2279650"/>
        </p:xfrm>
        <a:graphic>
          <a:graphicData uri="http://schemas.openxmlformats.org/drawingml/2006/table">
            <a:tbl>
              <a:tblPr/>
              <a:tblGrid>
                <a:gridCol w="1251626"/>
                <a:gridCol w="1250274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TextBox 10"/>
          <p:cNvSpPr txBox="1">
            <a:spLocks noChangeArrowheads="1"/>
          </p:cNvSpPr>
          <p:nvPr/>
        </p:nvSpPr>
        <p:spPr bwMode="auto">
          <a:xfrm>
            <a:off x="7680960" y="4394518"/>
            <a:ext cx="33369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400" b="1" cap="none" spc="0" normalizeH="0" baseline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书写指导：</a:t>
            </a:r>
            <a:r>
              <a:rPr kumimoji="0" lang="zh-CN" altLang="en-US" sz="2400" b="1" kern="14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第三笔是提，最后两笔撇舒展。</a:t>
            </a:r>
            <a:endParaRPr kumimoji="0" lang="zh-CN" altLang="en-US" sz="2400" b="1" kern="1400" cap="none" spc="0" normalizeH="0" baseline="0" noProof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Freeform 26"/>
          <p:cNvSpPr/>
          <p:nvPr/>
        </p:nvSpPr>
        <p:spPr>
          <a:xfrm>
            <a:off x="8393113" y="2299653"/>
            <a:ext cx="633412" cy="254000"/>
          </a:xfrm>
          <a:custGeom>
            <a:avLst/>
            <a:gdLst>
              <a:gd name="txL" fmla="*/ 0 w 998"/>
              <a:gd name="txT" fmla="*/ 0 h 400"/>
              <a:gd name="txR" fmla="*/ 998 w 998"/>
              <a:gd name="txB" fmla="*/ 400 h 4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98" h="400">
                <a:moveTo>
                  <a:pt x="918" y="160"/>
                </a:moveTo>
                <a:lnTo>
                  <a:pt x="853" y="176"/>
                </a:lnTo>
                <a:lnTo>
                  <a:pt x="805" y="208"/>
                </a:lnTo>
                <a:lnTo>
                  <a:pt x="741" y="224"/>
                </a:lnTo>
                <a:lnTo>
                  <a:pt x="660" y="256"/>
                </a:lnTo>
                <a:lnTo>
                  <a:pt x="515" y="304"/>
                </a:lnTo>
                <a:lnTo>
                  <a:pt x="386" y="352"/>
                </a:lnTo>
                <a:lnTo>
                  <a:pt x="322" y="368"/>
                </a:lnTo>
                <a:lnTo>
                  <a:pt x="274" y="384"/>
                </a:lnTo>
                <a:lnTo>
                  <a:pt x="242" y="400"/>
                </a:lnTo>
                <a:lnTo>
                  <a:pt x="225" y="400"/>
                </a:lnTo>
                <a:lnTo>
                  <a:pt x="177" y="384"/>
                </a:lnTo>
                <a:lnTo>
                  <a:pt x="97" y="352"/>
                </a:lnTo>
                <a:lnTo>
                  <a:pt x="64" y="336"/>
                </a:lnTo>
                <a:lnTo>
                  <a:pt x="32" y="320"/>
                </a:lnTo>
                <a:lnTo>
                  <a:pt x="16" y="304"/>
                </a:lnTo>
                <a:lnTo>
                  <a:pt x="0" y="288"/>
                </a:lnTo>
                <a:lnTo>
                  <a:pt x="16" y="272"/>
                </a:lnTo>
                <a:lnTo>
                  <a:pt x="32" y="272"/>
                </a:lnTo>
                <a:lnTo>
                  <a:pt x="64" y="256"/>
                </a:lnTo>
                <a:lnTo>
                  <a:pt x="113" y="240"/>
                </a:lnTo>
                <a:lnTo>
                  <a:pt x="161" y="224"/>
                </a:lnTo>
                <a:lnTo>
                  <a:pt x="242" y="192"/>
                </a:lnTo>
                <a:lnTo>
                  <a:pt x="322" y="160"/>
                </a:lnTo>
                <a:lnTo>
                  <a:pt x="419" y="128"/>
                </a:lnTo>
                <a:lnTo>
                  <a:pt x="515" y="96"/>
                </a:lnTo>
                <a:lnTo>
                  <a:pt x="596" y="80"/>
                </a:lnTo>
                <a:lnTo>
                  <a:pt x="660" y="48"/>
                </a:lnTo>
                <a:lnTo>
                  <a:pt x="725" y="32"/>
                </a:lnTo>
                <a:lnTo>
                  <a:pt x="773" y="16"/>
                </a:lnTo>
                <a:lnTo>
                  <a:pt x="821" y="16"/>
                </a:lnTo>
                <a:lnTo>
                  <a:pt x="837" y="16"/>
                </a:lnTo>
                <a:lnTo>
                  <a:pt x="853" y="0"/>
                </a:lnTo>
                <a:lnTo>
                  <a:pt x="902" y="16"/>
                </a:lnTo>
                <a:lnTo>
                  <a:pt x="950" y="16"/>
                </a:lnTo>
                <a:lnTo>
                  <a:pt x="982" y="32"/>
                </a:lnTo>
                <a:lnTo>
                  <a:pt x="998" y="48"/>
                </a:lnTo>
                <a:lnTo>
                  <a:pt x="998" y="64"/>
                </a:lnTo>
                <a:lnTo>
                  <a:pt x="998" y="80"/>
                </a:lnTo>
                <a:lnTo>
                  <a:pt x="998" y="96"/>
                </a:lnTo>
                <a:lnTo>
                  <a:pt x="982" y="112"/>
                </a:lnTo>
                <a:lnTo>
                  <a:pt x="950" y="128"/>
                </a:lnTo>
                <a:lnTo>
                  <a:pt x="918" y="16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3" name="Freeform 27"/>
          <p:cNvSpPr/>
          <p:nvPr/>
        </p:nvSpPr>
        <p:spPr>
          <a:xfrm>
            <a:off x="8588375" y="1791653"/>
            <a:ext cx="223838" cy="1230312"/>
          </a:xfrm>
          <a:custGeom>
            <a:avLst/>
            <a:gdLst>
              <a:gd name="txL" fmla="*/ 0 w 354"/>
              <a:gd name="txT" fmla="*/ 0 h 1938"/>
              <a:gd name="txR" fmla="*/ 354 w 354"/>
              <a:gd name="txB" fmla="*/ 1938 h 193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54" h="1938">
                <a:moveTo>
                  <a:pt x="306" y="801"/>
                </a:moveTo>
                <a:lnTo>
                  <a:pt x="290" y="881"/>
                </a:lnTo>
                <a:lnTo>
                  <a:pt x="290" y="977"/>
                </a:lnTo>
                <a:lnTo>
                  <a:pt x="290" y="1089"/>
                </a:lnTo>
                <a:lnTo>
                  <a:pt x="290" y="1217"/>
                </a:lnTo>
                <a:lnTo>
                  <a:pt x="290" y="1377"/>
                </a:lnTo>
                <a:lnTo>
                  <a:pt x="274" y="1538"/>
                </a:lnTo>
                <a:lnTo>
                  <a:pt x="274" y="1714"/>
                </a:lnTo>
                <a:lnTo>
                  <a:pt x="274" y="1906"/>
                </a:lnTo>
                <a:lnTo>
                  <a:pt x="113" y="1938"/>
                </a:lnTo>
                <a:lnTo>
                  <a:pt x="113" y="1762"/>
                </a:lnTo>
                <a:lnTo>
                  <a:pt x="113" y="1602"/>
                </a:lnTo>
                <a:lnTo>
                  <a:pt x="113" y="1441"/>
                </a:lnTo>
                <a:lnTo>
                  <a:pt x="113" y="1297"/>
                </a:lnTo>
                <a:lnTo>
                  <a:pt x="129" y="1153"/>
                </a:lnTo>
                <a:lnTo>
                  <a:pt x="129" y="1025"/>
                </a:lnTo>
                <a:lnTo>
                  <a:pt x="129" y="913"/>
                </a:lnTo>
                <a:lnTo>
                  <a:pt x="129" y="801"/>
                </a:lnTo>
                <a:lnTo>
                  <a:pt x="129" y="705"/>
                </a:lnTo>
                <a:lnTo>
                  <a:pt x="129" y="625"/>
                </a:lnTo>
                <a:lnTo>
                  <a:pt x="129" y="545"/>
                </a:lnTo>
                <a:lnTo>
                  <a:pt x="113" y="480"/>
                </a:lnTo>
                <a:lnTo>
                  <a:pt x="113" y="416"/>
                </a:lnTo>
                <a:lnTo>
                  <a:pt x="113" y="384"/>
                </a:lnTo>
                <a:lnTo>
                  <a:pt x="113" y="352"/>
                </a:lnTo>
                <a:lnTo>
                  <a:pt x="113" y="320"/>
                </a:lnTo>
                <a:lnTo>
                  <a:pt x="97" y="256"/>
                </a:lnTo>
                <a:lnTo>
                  <a:pt x="80" y="192"/>
                </a:lnTo>
                <a:lnTo>
                  <a:pt x="64" y="144"/>
                </a:lnTo>
                <a:lnTo>
                  <a:pt x="32" y="112"/>
                </a:lnTo>
                <a:lnTo>
                  <a:pt x="16" y="80"/>
                </a:lnTo>
                <a:lnTo>
                  <a:pt x="0" y="64"/>
                </a:lnTo>
                <a:lnTo>
                  <a:pt x="0" y="32"/>
                </a:lnTo>
                <a:lnTo>
                  <a:pt x="0" y="16"/>
                </a:lnTo>
                <a:lnTo>
                  <a:pt x="16" y="16"/>
                </a:lnTo>
                <a:lnTo>
                  <a:pt x="48" y="0"/>
                </a:lnTo>
                <a:lnTo>
                  <a:pt x="97" y="16"/>
                </a:lnTo>
                <a:lnTo>
                  <a:pt x="161" y="16"/>
                </a:lnTo>
                <a:lnTo>
                  <a:pt x="209" y="32"/>
                </a:lnTo>
                <a:lnTo>
                  <a:pt x="258" y="64"/>
                </a:lnTo>
                <a:lnTo>
                  <a:pt x="290" y="80"/>
                </a:lnTo>
                <a:lnTo>
                  <a:pt x="322" y="112"/>
                </a:lnTo>
                <a:lnTo>
                  <a:pt x="354" y="144"/>
                </a:lnTo>
                <a:lnTo>
                  <a:pt x="354" y="176"/>
                </a:lnTo>
                <a:lnTo>
                  <a:pt x="354" y="208"/>
                </a:lnTo>
                <a:lnTo>
                  <a:pt x="354" y="256"/>
                </a:lnTo>
                <a:lnTo>
                  <a:pt x="338" y="336"/>
                </a:lnTo>
                <a:lnTo>
                  <a:pt x="322" y="400"/>
                </a:lnTo>
                <a:lnTo>
                  <a:pt x="322" y="464"/>
                </a:lnTo>
                <a:lnTo>
                  <a:pt x="322" y="496"/>
                </a:lnTo>
                <a:lnTo>
                  <a:pt x="306" y="545"/>
                </a:lnTo>
                <a:lnTo>
                  <a:pt x="306" y="593"/>
                </a:lnTo>
                <a:lnTo>
                  <a:pt x="306" y="657"/>
                </a:lnTo>
                <a:lnTo>
                  <a:pt x="306" y="721"/>
                </a:lnTo>
                <a:lnTo>
                  <a:pt x="306" y="8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4" name="Freeform 28"/>
          <p:cNvSpPr/>
          <p:nvPr/>
        </p:nvSpPr>
        <p:spPr>
          <a:xfrm>
            <a:off x="8291513" y="2818765"/>
            <a:ext cx="725487" cy="477838"/>
          </a:xfrm>
          <a:custGeom>
            <a:avLst/>
            <a:gdLst>
              <a:gd name="txL" fmla="*/ 0 w 1143"/>
              <a:gd name="txT" fmla="*/ 0 h 752"/>
              <a:gd name="txR" fmla="*/ 1143 w 1143"/>
              <a:gd name="txB" fmla="*/ 752 h 75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43" h="752">
                <a:moveTo>
                  <a:pt x="1143" y="16"/>
                </a:moveTo>
                <a:lnTo>
                  <a:pt x="1143" y="16"/>
                </a:lnTo>
                <a:lnTo>
                  <a:pt x="1127" y="32"/>
                </a:lnTo>
                <a:lnTo>
                  <a:pt x="1095" y="64"/>
                </a:lnTo>
                <a:lnTo>
                  <a:pt x="1047" y="112"/>
                </a:lnTo>
                <a:lnTo>
                  <a:pt x="982" y="160"/>
                </a:lnTo>
                <a:lnTo>
                  <a:pt x="902" y="224"/>
                </a:lnTo>
                <a:lnTo>
                  <a:pt x="821" y="304"/>
                </a:lnTo>
                <a:lnTo>
                  <a:pt x="708" y="384"/>
                </a:lnTo>
                <a:lnTo>
                  <a:pt x="612" y="464"/>
                </a:lnTo>
                <a:lnTo>
                  <a:pt x="515" y="544"/>
                </a:lnTo>
                <a:lnTo>
                  <a:pt x="435" y="608"/>
                </a:lnTo>
                <a:lnTo>
                  <a:pt x="354" y="656"/>
                </a:lnTo>
                <a:lnTo>
                  <a:pt x="306" y="688"/>
                </a:lnTo>
                <a:lnTo>
                  <a:pt x="258" y="720"/>
                </a:lnTo>
                <a:lnTo>
                  <a:pt x="225" y="736"/>
                </a:lnTo>
                <a:lnTo>
                  <a:pt x="209" y="736"/>
                </a:lnTo>
                <a:lnTo>
                  <a:pt x="177" y="752"/>
                </a:lnTo>
                <a:lnTo>
                  <a:pt x="145" y="720"/>
                </a:lnTo>
                <a:lnTo>
                  <a:pt x="113" y="688"/>
                </a:lnTo>
                <a:lnTo>
                  <a:pt x="81" y="640"/>
                </a:lnTo>
                <a:lnTo>
                  <a:pt x="48" y="592"/>
                </a:lnTo>
                <a:lnTo>
                  <a:pt x="16" y="560"/>
                </a:lnTo>
                <a:lnTo>
                  <a:pt x="0" y="528"/>
                </a:lnTo>
                <a:lnTo>
                  <a:pt x="16" y="512"/>
                </a:lnTo>
                <a:lnTo>
                  <a:pt x="16" y="496"/>
                </a:lnTo>
                <a:lnTo>
                  <a:pt x="32" y="480"/>
                </a:lnTo>
                <a:lnTo>
                  <a:pt x="48" y="464"/>
                </a:lnTo>
                <a:lnTo>
                  <a:pt x="81" y="464"/>
                </a:lnTo>
                <a:lnTo>
                  <a:pt x="161" y="464"/>
                </a:lnTo>
                <a:lnTo>
                  <a:pt x="225" y="448"/>
                </a:lnTo>
                <a:lnTo>
                  <a:pt x="242" y="448"/>
                </a:lnTo>
                <a:lnTo>
                  <a:pt x="274" y="432"/>
                </a:lnTo>
                <a:lnTo>
                  <a:pt x="306" y="400"/>
                </a:lnTo>
                <a:lnTo>
                  <a:pt x="354" y="384"/>
                </a:lnTo>
                <a:lnTo>
                  <a:pt x="419" y="352"/>
                </a:lnTo>
                <a:lnTo>
                  <a:pt x="499" y="304"/>
                </a:lnTo>
                <a:lnTo>
                  <a:pt x="596" y="256"/>
                </a:lnTo>
                <a:lnTo>
                  <a:pt x="692" y="208"/>
                </a:lnTo>
                <a:lnTo>
                  <a:pt x="789" y="144"/>
                </a:lnTo>
                <a:lnTo>
                  <a:pt x="869" y="96"/>
                </a:lnTo>
                <a:lnTo>
                  <a:pt x="950" y="64"/>
                </a:lnTo>
                <a:lnTo>
                  <a:pt x="1014" y="32"/>
                </a:lnTo>
                <a:lnTo>
                  <a:pt x="1063" y="16"/>
                </a:lnTo>
                <a:lnTo>
                  <a:pt x="1095" y="0"/>
                </a:lnTo>
                <a:lnTo>
                  <a:pt x="1127" y="0"/>
                </a:lnTo>
                <a:lnTo>
                  <a:pt x="1143" y="1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5" name="Freeform 31"/>
          <p:cNvSpPr/>
          <p:nvPr/>
        </p:nvSpPr>
        <p:spPr>
          <a:xfrm>
            <a:off x="9067800" y="1821815"/>
            <a:ext cx="1042988" cy="1830388"/>
          </a:xfrm>
          <a:custGeom>
            <a:avLst/>
            <a:gdLst>
              <a:gd name="txL" fmla="*/ 0 w 1642"/>
              <a:gd name="txT" fmla="*/ 0 h 2883"/>
              <a:gd name="txR" fmla="*/ 1642 w 1642"/>
              <a:gd name="txB" fmla="*/ 2883 h 288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642" h="2883">
                <a:moveTo>
                  <a:pt x="628" y="721"/>
                </a:moveTo>
                <a:lnTo>
                  <a:pt x="547" y="801"/>
                </a:lnTo>
                <a:lnTo>
                  <a:pt x="483" y="881"/>
                </a:lnTo>
                <a:lnTo>
                  <a:pt x="434" y="945"/>
                </a:lnTo>
                <a:lnTo>
                  <a:pt x="386" y="1009"/>
                </a:lnTo>
                <a:lnTo>
                  <a:pt x="354" y="1041"/>
                </a:lnTo>
                <a:lnTo>
                  <a:pt x="322" y="1073"/>
                </a:lnTo>
                <a:lnTo>
                  <a:pt x="322" y="1089"/>
                </a:lnTo>
                <a:lnTo>
                  <a:pt x="322" y="1105"/>
                </a:lnTo>
                <a:lnTo>
                  <a:pt x="338" y="1121"/>
                </a:lnTo>
                <a:lnTo>
                  <a:pt x="354" y="1121"/>
                </a:lnTo>
                <a:lnTo>
                  <a:pt x="386" y="1121"/>
                </a:lnTo>
                <a:lnTo>
                  <a:pt x="418" y="1105"/>
                </a:lnTo>
                <a:lnTo>
                  <a:pt x="467" y="1105"/>
                </a:lnTo>
                <a:lnTo>
                  <a:pt x="515" y="1089"/>
                </a:lnTo>
                <a:lnTo>
                  <a:pt x="579" y="1073"/>
                </a:lnTo>
                <a:lnTo>
                  <a:pt x="692" y="1057"/>
                </a:lnTo>
                <a:lnTo>
                  <a:pt x="805" y="1025"/>
                </a:lnTo>
                <a:lnTo>
                  <a:pt x="917" y="1009"/>
                </a:lnTo>
                <a:lnTo>
                  <a:pt x="998" y="993"/>
                </a:lnTo>
                <a:lnTo>
                  <a:pt x="1078" y="977"/>
                </a:lnTo>
                <a:lnTo>
                  <a:pt x="1143" y="961"/>
                </a:lnTo>
                <a:lnTo>
                  <a:pt x="1191" y="945"/>
                </a:lnTo>
                <a:lnTo>
                  <a:pt x="1239" y="945"/>
                </a:lnTo>
                <a:lnTo>
                  <a:pt x="1288" y="913"/>
                </a:lnTo>
                <a:lnTo>
                  <a:pt x="1320" y="913"/>
                </a:lnTo>
                <a:lnTo>
                  <a:pt x="1352" y="913"/>
                </a:lnTo>
                <a:lnTo>
                  <a:pt x="1400" y="929"/>
                </a:lnTo>
                <a:lnTo>
                  <a:pt x="1449" y="961"/>
                </a:lnTo>
                <a:lnTo>
                  <a:pt x="1513" y="1009"/>
                </a:lnTo>
                <a:lnTo>
                  <a:pt x="1577" y="1057"/>
                </a:lnTo>
                <a:lnTo>
                  <a:pt x="1610" y="1105"/>
                </a:lnTo>
                <a:lnTo>
                  <a:pt x="1642" y="1137"/>
                </a:lnTo>
                <a:lnTo>
                  <a:pt x="1642" y="1153"/>
                </a:lnTo>
                <a:lnTo>
                  <a:pt x="1642" y="1185"/>
                </a:lnTo>
                <a:lnTo>
                  <a:pt x="1610" y="1233"/>
                </a:lnTo>
                <a:lnTo>
                  <a:pt x="1577" y="1249"/>
                </a:lnTo>
                <a:lnTo>
                  <a:pt x="1561" y="1281"/>
                </a:lnTo>
                <a:lnTo>
                  <a:pt x="1545" y="1329"/>
                </a:lnTo>
                <a:lnTo>
                  <a:pt x="1545" y="1377"/>
                </a:lnTo>
                <a:lnTo>
                  <a:pt x="1529" y="1393"/>
                </a:lnTo>
                <a:lnTo>
                  <a:pt x="1529" y="1441"/>
                </a:lnTo>
                <a:lnTo>
                  <a:pt x="1513" y="1490"/>
                </a:lnTo>
                <a:lnTo>
                  <a:pt x="1497" y="1554"/>
                </a:lnTo>
                <a:lnTo>
                  <a:pt x="1497" y="1618"/>
                </a:lnTo>
                <a:lnTo>
                  <a:pt x="1481" y="1698"/>
                </a:lnTo>
                <a:lnTo>
                  <a:pt x="1449" y="1794"/>
                </a:lnTo>
                <a:lnTo>
                  <a:pt x="1433" y="1890"/>
                </a:lnTo>
                <a:lnTo>
                  <a:pt x="1384" y="2066"/>
                </a:lnTo>
                <a:lnTo>
                  <a:pt x="1320" y="2226"/>
                </a:lnTo>
                <a:lnTo>
                  <a:pt x="1272" y="2370"/>
                </a:lnTo>
                <a:lnTo>
                  <a:pt x="1239" y="2434"/>
                </a:lnTo>
                <a:lnTo>
                  <a:pt x="1223" y="2482"/>
                </a:lnTo>
                <a:lnTo>
                  <a:pt x="1159" y="2579"/>
                </a:lnTo>
                <a:lnTo>
                  <a:pt x="1094" y="2659"/>
                </a:lnTo>
                <a:lnTo>
                  <a:pt x="1046" y="2739"/>
                </a:lnTo>
                <a:lnTo>
                  <a:pt x="982" y="2803"/>
                </a:lnTo>
                <a:lnTo>
                  <a:pt x="917" y="2851"/>
                </a:lnTo>
                <a:lnTo>
                  <a:pt x="885" y="2867"/>
                </a:lnTo>
                <a:lnTo>
                  <a:pt x="837" y="2883"/>
                </a:lnTo>
                <a:lnTo>
                  <a:pt x="821" y="2883"/>
                </a:lnTo>
                <a:lnTo>
                  <a:pt x="805" y="2867"/>
                </a:lnTo>
                <a:lnTo>
                  <a:pt x="789" y="2851"/>
                </a:lnTo>
                <a:lnTo>
                  <a:pt x="789" y="2819"/>
                </a:lnTo>
                <a:lnTo>
                  <a:pt x="772" y="2771"/>
                </a:lnTo>
                <a:lnTo>
                  <a:pt x="772" y="2723"/>
                </a:lnTo>
                <a:lnTo>
                  <a:pt x="740" y="2659"/>
                </a:lnTo>
                <a:lnTo>
                  <a:pt x="708" y="2595"/>
                </a:lnTo>
                <a:lnTo>
                  <a:pt x="644" y="2531"/>
                </a:lnTo>
                <a:lnTo>
                  <a:pt x="579" y="2482"/>
                </a:lnTo>
                <a:lnTo>
                  <a:pt x="547" y="2434"/>
                </a:lnTo>
                <a:lnTo>
                  <a:pt x="531" y="2402"/>
                </a:lnTo>
                <a:lnTo>
                  <a:pt x="531" y="2386"/>
                </a:lnTo>
                <a:lnTo>
                  <a:pt x="547" y="2370"/>
                </a:lnTo>
                <a:lnTo>
                  <a:pt x="579" y="2386"/>
                </a:lnTo>
                <a:lnTo>
                  <a:pt x="628" y="2402"/>
                </a:lnTo>
                <a:lnTo>
                  <a:pt x="692" y="2418"/>
                </a:lnTo>
                <a:lnTo>
                  <a:pt x="756" y="2450"/>
                </a:lnTo>
                <a:lnTo>
                  <a:pt x="805" y="2466"/>
                </a:lnTo>
                <a:lnTo>
                  <a:pt x="853" y="2482"/>
                </a:lnTo>
                <a:lnTo>
                  <a:pt x="885" y="2482"/>
                </a:lnTo>
                <a:lnTo>
                  <a:pt x="917" y="2466"/>
                </a:lnTo>
                <a:lnTo>
                  <a:pt x="950" y="2450"/>
                </a:lnTo>
                <a:lnTo>
                  <a:pt x="966" y="2434"/>
                </a:lnTo>
                <a:lnTo>
                  <a:pt x="982" y="2402"/>
                </a:lnTo>
                <a:lnTo>
                  <a:pt x="1014" y="2354"/>
                </a:lnTo>
                <a:lnTo>
                  <a:pt x="1046" y="2306"/>
                </a:lnTo>
                <a:lnTo>
                  <a:pt x="1078" y="2258"/>
                </a:lnTo>
                <a:lnTo>
                  <a:pt x="1127" y="2130"/>
                </a:lnTo>
                <a:lnTo>
                  <a:pt x="1175" y="2002"/>
                </a:lnTo>
                <a:lnTo>
                  <a:pt x="1223" y="1826"/>
                </a:lnTo>
                <a:lnTo>
                  <a:pt x="1255" y="1650"/>
                </a:lnTo>
                <a:lnTo>
                  <a:pt x="1272" y="1554"/>
                </a:lnTo>
                <a:lnTo>
                  <a:pt x="1288" y="1473"/>
                </a:lnTo>
                <a:lnTo>
                  <a:pt x="1304" y="1409"/>
                </a:lnTo>
                <a:lnTo>
                  <a:pt x="1320" y="1361"/>
                </a:lnTo>
                <a:lnTo>
                  <a:pt x="1320" y="1313"/>
                </a:lnTo>
                <a:lnTo>
                  <a:pt x="1336" y="1265"/>
                </a:lnTo>
                <a:lnTo>
                  <a:pt x="1336" y="1233"/>
                </a:lnTo>
                <a:lnTo>
                  <a:pt x="1336" y="1217"/>
                </a:lnTo>
                <a:lnTo>
                  <a:pt x="1320" y="1169"/>
                </a:lnTo>
                <a:lnTo>
                  <a:pt x="1288" y="1121"/>
                </a:lnTo>
                <a:lnTo>
                  <a:pt x="1239" y="1105"/>
                </a:lnTo>
                <a:lnTo>
                  <a:pt x="1159" y="1089"/>
                </a:lnTo>
                <a:lnTo>
                  <a:pt x="1143" y="1089"/>
                </a:lnTo>
                <a:lnTo>
                  <a:pt x="1094" y="1105"/>
                </a:lnTo>
                <a:lnTo>
                  <a:pt x="1046" y="1105"/>
                </a:lnTo>
                <a:lnTo>
                  <a:pt x="998" y="1105"/>
                </a:lnTo>
                <a:lnTo>
                  <a:pt x="933" y="1121"/>
                </a:lnTo>
                <a:lnTo>
                  <a:pt x="853" y="1137"/>
                </a:lnTo>
                <a:lnTo>
                  <a:pt x="772" y="1153"/>
                </a:lnTo>
                <a:lnTo>
                  <a:pt x="676" y="1169"/>
                </a:lnTo>
                <a:lnTo>
                  <a:pt x="579" y="1185"/>
                </a:lnTo>
                <a:lnTo>
                  <a:pt x="499" y="1201"/>
                </a:lnTo>
                <a:lnTo>
                  <a:pt x="418" y="1217"/>
                </a:lnTo>
                <a:lnTo>
                  <a:pt x="354" y="1233"/>
                </a:lnTo>
                <a:lnTo>
                  <a:pt x="306" y="1249"/>
                </a:lnTo>
                <a:lnTo>
                  <a:pt x="257" y="1265"/>
                </a:lnTo>
                <a:lnTo>
                  <a:pt x="225" y="1281"/>
                </a:lnTo>
                <a:lnTo>
                  <a:pt x="209" y="1281"/>
                </a:lnTo>
                <a:lnTo>
                  <a:pt x="177" y="1313"/>
                </a:lnTo>
                <a:lnTo>
                  <a:pt x="145" y="1329"/>
                </a:lnTo>
                <a:lnTo>
                  <a:pt x="112" y="1329"/>
                </a:lnTo>
                <a:lnTo>
                  <a:pt x="80" y="1329"/>
                </a:lnTo>
                <a:lnTo>
                  <a:pt x="64" y="1313"/>
                </a:lnTo>
                <a:lnTo>
                  <a:pt x="48" y="1297"/>
                </a:lnTo>
                <a:lnTo>
                  <a:pt x="32" y="1265"/>
                </a:lnTo>
                <a:lnTo>
                  <a:pt x="16" y="1233"/>
                </a:lnTo>
                <a:lnTo>
                  <a:pt x="0" y="1169"/>
                </a:lnTo>
                <a:lnTo>
                  <a:pt x="0" y="1153"/>
                </a:lnTo>
                <a:lnTo>
                  <a:pt x="16" y="1137"/>
                </a:lnTo>
                <a:lnTo>
                  <a:pt x="16" y="1121"/>
                </a:lnTo>
                <a:lnTo>
                  <a:pt x="32" y="1121"/>
                </a:lnTo>
                <a:lnTo>
                  <a:pt x="48" y="1105"/>
                </a:lnTo>
                <a:lnTo>
                  <a:pt x="80" y="1089"/>
                </a:lnTo>
                <a:lnTo>
                  <a:pt x="128" y="1073"/>
                </a:lnTo>
                <a:lnTo>
                  <a:pt x="177" y="1025"/>
                </a:lnTo>
                <a:lnTo>
                  <a:pt x="241" y="961"/>
                </a:lnTo>
                <a:lnTo>
                  <a:pt x="322" y="865"/>
                </a:lnTo>
                <a:lnTo>
                  <a:pt x="499" y="689"/>
                </a:lnTo>
                <a:lnTo>
                  <a:pt x="644" y="481"/>
                </a:lnTo>
                <a:lnTo>
                  <a:pt x="708" y="384"/>
                </a:lnTo>
                <a:lnTo>
                  <a:pt x="756" y="320"/>
                </a:lnTo>
                <a:lnTo>
                  <a:pt x="772" y="288"/>
                </a:lnTo>
                <a:lnTo>
                  <a:pt x="772" y="256"/>
                </a:lnTo>
                <a:lnTo>
                  <a:pt x="756" y="256"/>
                </a:lnTo>
                <a:lnTo>
                  <a:pt x="724" y="256"/>
                </a:lnTo>
                <a:lnTo>
                  <a:pt x="708" y="272"/>
                </a:lnTo>
                <a:lnTo>
                  <a:pt x="628" y="288"/>
                </a:lnTo>
                <a:lnTo>
                  <a:pt x="515" y="336"/>
                </a:lnTo>
                <a:lnTo>
                  <a:pt x="450" y="352"/>
                </a:lnTo>
                <a:lnTo>
                  <a:pt x="402" y="368"/>
                </a:lnTo>
                <a:lnTo>
                  <a:pt x="306" y="400"/>
                </a:lnTo>
                <a:lnTo>
                  <a:pt x="257" y="416"/>
                </a:lnTo>
                <a:lnTo>
                  <a:pt x="225" y="416"/>
                </a:lnTo>
                <a:lnTo>
                  <a:pt x="161" y="400"/>
                </a:lnTo>
                <a:lnTo>
                  <a:pt x="112" y="384"/>
                </a:lnTo>
                <a:lnTo>
                  <a:pt x="80" y="368"/>
                </a:lnTo>
                <a:lnTo>
                  <a:pt x="32" y="352"/>
                </a:lnTo>
                <a:lnTo>
                  <a:pt x="0" y="336"/>
                </a:lnTo>
                <a:lnTo>
                  <a:pt x="0" y="320"/>
                </a:lnTo>
                <a:lnTo>
                  <a:pt x="0" y="304"/>
                </a:lnTo>
                <a:lnTo>
                  <a:pt x="16" y="288"/>
                </a:lnTo>
                <a:lnTo>
                  <a:pt x="32" y="288"/>
                </a:lnTo>
                <a:lnTo>
                  <a:pt x="80" y="272"/>
                </a:lnTo>
                <a:lnTo>
                  <a:pt x="128" y="256"/>
                </a:lnTo>
                <a:lnTo>
                  <a:pt x="193" y="256"/>
                </a:lnTo>
                <a:lnTo>
                  <a:pt x="273" y="240"/>
                </a:lnTo>
                <a:lnTo>
                  <a:pt x="370" y="224"/>
                </a:lnTo>
                <a:lnTo>
                  <a:pt x="483" y="192"/>
                </a:lnTo>
                <a:lnTo>
                  <a:pt x="595" y="160"/>
                </a:lnTo>
                <a:lnTo>
                  <a:pt x="692" y="128"/>
                </a:lnTo>
                <a:lnTo>
                  <a:pt x="756" y="80"/>
                </a:lnTo>
                <a:lnTo>
                  <a:pt x="821" y="48"/>
                </a:lnTo>
                <a:lnTo>
                  <a:pt x="853" y="32"/>
                </a:lnTo>
                <a:lnTo>
                  <a:pt x="885" y="0"/>
                </a:lnTo>
                <a:lnTo>
                  <a:pt x="917" y="0"/>
                </a:lnTo>
                <a:lnTo>
                  <a:pt x="933" y="0"/>
                </a:lnTo>
                <a:lnTo>
                  <a:pt x="966" y="16"/>
                </a:lnTo>
                <a:lnTo>
                  <a:pt x="998" y="48"/>
                </a:lnTo>
                <a:lnTo>
                  <a:pt x="1046" y="80"/>
                </a:lnTo>
                <a:lnTo>
                  <a:pt x="1094" y="112"/>
                </a:lnTo>
                <a:lnTo>
                  <a:pt x="1111" y="160"/>
                </a:lnTo>
                <a:lnTo>
                  <a:pt x="1127" y="176"/>
                </a:lnTo>
                <a:lnTo>
                  <a:pt x="1143" y="208"/>
                </a:lnTo>
                <a:lnTo>
                  <a:pt x="1127" y="240"/>
                </a:lnTo>
                <a:lnTo>
                  <a:pt x="1127" y="256"/>
                </a:lnTo>
                <a:lnTo>
                  <a:pt x="1094" y="272"/>
                </a:lnTo>
                <a:lnTo>
                  <a:pt x="1078" y="304"/>
                </a:lnTo>
                <a:lnTo>
                  <a:pt x="1046" y="320"/>
                </a:lnTo>
                <a:lnTo>
                  <a:pt x="1014" y="336"/>
                </a:lnTo>
                <a:lnTo>
                  <a:pt x="966" y="384"/>
                </a:lnTo>
                <a:lnTo>
                  <a:pt x="917" y="432"/>
                </a:lnTo>
                <a:lnTo>
                  <a:pt x="869" y="481"/>
                </a:lnTo>
                <a:lnTo>
                  <a:pt x="789" y="545"/>
                </a:lnTo>
                <a:lnTo>
                  <a:pt x="724" y="625"/>
                </a:lnTo>
                <a:lnTo>
                  <a:pt x="628" y="72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6" name="Freeform 29"/>
          <p:cNvSpPr/>
          <p:nvPr/>
        </p:nvSpPr>
        <p:spPr>
          <a:xfrm>
            <a:off x="8791575" y="2544128"/>
            <a:ext cx="665163" cy="609600"/>
          </a:xfrm>
          <a:custGeom>
            <a:avLst/>
            <a:gdLst>
              <a:gd name="txL" fmla="*/ 0 w 1046"/>
              <a:gd name="txT" fmla="*/ 0 h 961"/>
              <a:gd name="txR" fmla="*/ 1046 w 1046"/>
              <a:gd name="txB" fmla="*/ 961 h 96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46" h="961">
                <a:moveTo>
                  <a:pt x="290" y="721"/>
                </a:moveTo>
                <a:lnTo>
                  <a:pt x="354" y="657"/>
                </a:lnTo>
                <a:lnTo>
                  <a:pt x="435" y="593"/>
                </a:lnTo>
                <a:lnTo>
                  <a:pt x="499" y="513"/>
                </a:lnTo>
                <a:lnTo>
                  <a:pt x="580" y="433"/>
                </a:lnTo>
                <a:lnTo>
                  <a:pt x="644" y="336"/>
                </a:lnTo>
                <a:lnTo>
                  <a:pt x="724" y="224"/>
                </a:lnTo>
                <a:lnTo>
                  <a:pt x="789" y="112"/>
                </a:lnTo>
                <a:lnTo>
                  <a:pt x="869" y="0"/>
                </a:lnTo>
                <a:lnTo>
                  <a:pt x="934" y="48"/>
                </a:lnTo>
                <a:lnTo>
                  <a:pt x="982" y="80"/>
                </a:lnTo>
                <a:lnTo>
                  <a:pt x="1014" y="112"/>
                </a:lnTo>
                <a:lnTo>
                  <a:pt x="1046" y="128"/>
                </a:lnTo>
                <a:lnTo>
                  <a:pt x="1046" y="144"/>
                </a:lnTo>
                <a:lnTo>
                  <a:pt x="1030" y="160"/>
                </a:lnTo>
                <a:lnTo>
                  <a:pt x="1014" y="192"/>
                </a:lnTo>
                <a:lnTo>
                  <a:pt x="982" y="224"/>
                </a:lnTo>
                <a:lnTo>
                  <a:pt x="950" y="272"/>
                </a:lnTo>
                <a:lnTo>
                  <a:pt x="885" y="336"/>
                </a:lnTo>
                <a:lnTo>
                  <a:pt x="821" y="401"/>
                </a:lnTo>
                <a:lnTo>
                  <a:pt x="741" y="497"/>
                </a:lnTo>
                <a:lnTo>
                  <a:pt x="644" y="593"/>
                </a:lnTo>
                <a:lnTo>
                  <a:pt x="531" y="689"/>
                </a:lnTo>
                <a:lnTo>
                  <a:pt x="402" y="769"/>
                </a:lnTo>
                <a:lnTo>
                  <a:pt x="290" y="849"/>
                </a:lnTo>
                <a:lnTo>
                  <a:pt x="225" y="881"/>
                </a:lnTo>
                <a:lnTo>
                  <a:pt x="177" y="913"/>
                </a:lnTo>
                <a:lnTo>
                  <a:pt x="129" y="929"/>
                </a:lnTo>
                <a:lnTo>
                  <a:pt x="80" y="945"/>
                </a:lnTo>
                <a:lnTo>
                  <a:pt x="48" y="961"/>
                </a:lnTo>
                <a:lnTo>
                  <a:pt x="32" y="961"/>
                </a:lnTo>
                <a:lnTo>
                  <a:pt x="16" y="961"/>
                </a:lnTo>
                <a:lnTo>
                  <a:pt x="0" y="961"/>
                </a:lnTo>
                <a:lnTo>
                  <a:pt x="0" y="945"/>
                </a:lnTo>
                <a:lnTo>
                  <a:pt x="16" y="929"/>
                </a:lnTo>
                <a:lnTo>
                  <a:pt x="32" y="913"/>
                </a:lnTo>
                <a:lnTo>
                  <a:pt x="64" y="881"/>
                </a:lnTo>
                <a:lnTo>
                  <a:pt x="97" y="849"/>
                </a:lnTo>
                <a:lnTo>
                  <a:pt x="161" y="817"/>
                </a:lnTo>
                <a:lnTo>
                  <a:pt x="209" y="769"/>
                </a:lnTo>
                <a:lnTo>
                  <a:pt x="290" y="72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7" name="Freeform 30"/>
          <p:cNvSpPr/>
          <p:nvPr/>
        </p:nvSpPr>
        <p:spPr>
          <a:xfrm>
            <a:off x="8924925" y="2493328"/>
            <a:ext cx="849313" cy="895350"/>
          </a:xfrm>
          <a:custGeom>
            <a:avLst/>
            <a:gdLst>
              <a:gd name="txL" fmla="*/ 0 w 1337"/>
              <a:gd name="txT" fmla="*/ 0 h 1409"/>
              <a:gd name="txR" fmla="*/ 1337 w 1337"/>
              <a:gd name="txB" fmla="*/ 1409 h 140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37" h="1409">
                <a:moveTo>
                  <a:pt x="193" y="1265"/>
                </a:moveTo>
                <a:lnTo>
                  <a:pt x="306" y="1201"/>
                </a:lnTo>
                <a:lnTo>
                  <a:pt x="419" y="1105"/>
                </a:lnTo>
                <a:lnTo>
                  <a:pt x="548" y="1009"/>
                </a:lnTo>
                <a:lnTo>
                  <a:pt x="676" y="881"/>
                </a:lnTo>
                <a:lnTo>
                  <a:pt x="741" y="801"/>
                </a:lnTo>
                <a:lnTo>
                  <a:pt x="805" y="721"/>
                </a:lnTo>
                <a:lnTo>
                  <a:pt x="870" y="625"/>
                </a:lnTo>
                <a:lnTo>
                  <a:pt x="918" y="529"/>
                </a:lnTo>
                <a:lnTo>
                  <a:pt x="982" y="416"/>
                </a:lnTo>
                <a:lnTo>
                  <a:pt x="1047" y="288"/>
                </a:lnTo>
                <a:lnTo>
                  <a:pt x="1111" y="144"/>
                </a:lnTo>
                <a:lnTo>
                  <a:pt x="1159" y="0"/>
                </a:lnTo>
                <a:lnTo>
                  <a:pt x="1240" y="64"/>
                </a:lnTo>
                <a:lnTo>
                  <a:pt x="1304" y="112"/>
                </a:lnTo>
                <a:lnTo>
                  <a:pt x="1320" y="160"/>
                </a:lnTo>
                <a:lnTo>
                  <a:pt x="1337" y="192"/>
                </a:lnTo>
                <a:lnTo>
                  <a:pt x="1320" y="256"/>
                </a:lnTo>
                <a:lnTo>
                  <a:pt x="1288" y="320"/>
                </a:lnTo>
                <a:lnTo>
                  <a:pt x="1256" y="368"/>
                </a:lnTo>
                <a:lnTo>
                  <a:pt x="1208" y="433"/>
                </a:lnTo>
                <a:lnTo>
                  <a:pt x="1159" y="545"/>
                </a:lnTo>
                <a:lnTo>
                  <a:pt x="1079" y="657"/>
                </a:lnTo>
                <a:lnTo>
                  <a:pt x="982" y="785"/>
                </a:lnTo>
                <a:lnTo>
                  <a:pt x="886" y="897"/>
                </a:lnTo>
                <a:lnTo>
                  <a:pt x="773" y="1009"/>
                </a:lnTo>
                <a:lnTo>
                  <a:pt x="676" y="1105"/>
                </a:lnTo>
                <a:lnTo>
                  <a:pt x="564" y="1185"/>
                </a:lnTo>
                <a:lnTo>
                  <a:pt x="435" y="1265"/>
                </a:lnTo>
                <a:lnTo>
                  <a:pt x="338" y="1313"/>
                </a:lnTo>
                <a:lnTo>
                  <a:pt x="226" y="1361"/>
                </a:lnTo>
                <a:lnTo>
                  <a:pt x="129" y="1393"/>
                </a:lnTo>
                <a:lnTo>
                  <a:pt x="49" y="1409"/>
                </a:lnTo>
                <a:lnTo>
                  <a:pt x="32" y="1409"/>
                </a:lnTo>
                <a:lnTo>
                  <a:pt x="16" y="1409"/>
                </a:lnTo>
                <a:lnTo>
                  <a:pt x="0" y="1409"/>
                </a:lnTo>
                <a:lnTo>
                  <a:pt x="0" y="1393"/>
                </a:lnTo>
                <a:lnTo>
                  <a:pt x="16" y="1377"/>
                </a:lnTo>
                <a:lnTo>
                  <a:pt x="32" y="1361"/>
                </a:lnTo>
                <a:lnTo>
                  <a:pt x="65" y="1345"/>
                </a:lnTo>
                <a:lnTo>
                  <a:pt x="97" y="1313"/>
                </a:lnTo>
                <a:lnTo>
                  <a:pt x="145" y="1297"/>
                </a:lnTo>
                <a:lnTo>
                  <a:pt x="193" y="126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59" name="组合 58"/>
          <p:cNvGrpSpPr/>
          <p:nvPr/>
        </p:nvGrpSpPr>
        <p:grpSpPr>
          <a:xfrm>
            <a:off x="1716405" y="1463040"/>
            <a:ext cx="2771775" cy="2771775"/>
            <a:chOff x="5940" y="628"/>
            <a:chExt cx="4365" cy="4365"/>
          </a:xfrm>
        </p:grpSpPr>
        <p:sp>
          <p:nvSpPr>
            <p:cNvPr id="60" name="文本框 59"/>
            <p:cNvSpPr txBox="1"/>
            <p:nvPr/>
          </p:nvSpPr>
          <p:spPr>
            <a:xfrm>
              <a:off x="6328" y="821"/>
              <a:ext cx="3515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b="1">
                  <a:latin typeface="楷体" panose="02010609060101010101" charset="-122"/>
                  <a:ea typeface="楷体" panose="02010609060101010101" charset="-122"/>
                </a:rPr>
                <a:t>场</a:t>
              </a:r>
              <a:endParaRPr lang="zh-CN" altLang="en-US" sz="1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61" name="图片 60" descr="千库网_汉字田字格公众号排版装饰元素_元素编号1238757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940" y="628"/>
              <a:ext cx="4365" cy="436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9905" y="480060"/>
            <a:ext cx="11171555" cy="5878195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30505" y="147955"/>
            <a:ext cx="11709400" cy="6543040"/>
            <a:chOff x="338137" y="371475"/>
            <a:chExt cx="11453814" cy="6120001"/>
          </a:xfrm>
        </p:grpSpPr>
        <p:sp>
          <p:nvSpPr>
            <p:cNvPr id="26" name="矩形 25"/>
            <p:cNvSpPr/>
            <p:nvPr/>
          </p:nvSpPr>
          <p:spPr>
            <a:xfrm>
              <a:off x="381000" y="37147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49" name="图片 48" descr="千库网_卡通黄色3D箭头_元素编号1187459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0174605" y="5295265"/>
            <a:ext cx="1395730" cy="1395730"/>
          </a:xfrm>
          <a:prstGeom prst="rect">
            <a:avLst/>
          </a:prstGeom>
        </p:spPr>
      </p:pic>
      <p:graphicFrame>
        <p:nvGraphicFramePr>
          <p:cNvPr id="27" name="Group 47"/>
          <p:cNvGraphicFramePr>
            <a:graphicFrameLocks noGrp="1"/>
          </p:cNvGraphicFramePr>
          <p:nvPr/>
        </p:nvGraphicFramePr>
        <p:xfrm>
          <a:off x="7538403" y="1496695"/>
          <a:ext cx="2501900" cy="2279650"/>
        </p:xfrm>
        <a:graphic>
          <a:graphicData uri="http://schemas.openxmlformats.org/drawingml/2006/table">
            <a:tbl>
              <a:tblPr/>
              <a:tblGrid>
                <a:gridCol w="1251626"/>
                <a:gridCol w="1250274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91410" marR="91410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7089140" y="4413250"/>
            <a:ext cx="364236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2400" b="1" cap="none" spc="0" normalizeH="0" baseline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书写指导：</a:t>
            </a:r>
            <a:r>
              <a:rPr kumimoji="0" lang="zh-CN" altLang="en-US" sz="2400" b="1" kern="14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“日”稍扁，“寸”的横长。</a:t>
            </a:r>
            <a:endParaRPr kumimoji="0" lang="zh-CN" altLang="en-US" sz="2400" b="1" kern="1400" cap="none" spc="0" normalizeH="0" baseline="0" noProof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reeform 40"/>
          <p:cNvSpPr/>
          <p:nvPr/>
        </p:nvSpPr>
        <p:spPr>
          <a:xfrm>
            <a:off x="7955915" y="1796733"/>
            <a:ext cx="530225" cy="539750"/>
          </a:xfrm>
          <a:custGeom>
            <a:avLst/>
            <a:gdLst>
              <a:gd name="txL" fmla="*/ 0 w 837"/>
              <a:gd name="txT" fmla="*/ 0 h 849"/>
              <a:gd name="txR" fmla="*/ 837 w 837"/>
              <a:gd name="txB" fmla="*/ 849 h 84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37" h="849">
                <a:moveTo>
                  <a:pt x="515" y="304"/>
                </a:moveTo>
                <a:lnTo>
                  <a:pt x="563" y="224"/>
                </a:lnTo>
                <a:lnTo>
                  <a:pt x="595" y="176"/>
                </a:lnTo>
                <a:lnTo>
                  <a:pt x="595" y="128"/>
                </a:lnTo>
                <a:lnTo>
                  <a:pt x="595" y="96"/>
                </a:lnTo>
                <a:lnTo>
                  <a:pt x="595" y="48"/>
                </a:lnTo>
                <a:lnTo>
                  <a:pt x="595" y="32"/>
                </a:lnTo>
                <a:lnTo>
                  <a:pt x="611" y="16"/>
                </a:lnTo>
                <a:lnTo>
                  <a:pt x="628" y="16"/>
                </a:lnTo>
                <a:lnTo>
                  <a:pt x="644" y="0"/>
                </a:lnTo>
                <a:lnTo>
                  <a:pt x="692" y="16"/>
                </a:lnTo>
                <a:lnTo>
                  <a:pt x="724" y="32"/>
                </a:lnTo>
                <a:lnTo>
                  <a:pt x="756" y="48"/>
                </a:lnTo>
                <a:lnTo>
                  <a:pt x="805" y="112"/>
                </a:lnTo>
                <a:lnTo>
                  <a:pt x="837" y="144"/>
                </a:lnTo>
                <a:lnTo>
                  <a:pt x="837" y="176"/>
                </a:lnTo>
                <a:lnTo>
                  <a:pt x="837" y="208"/>
                </a:lnTo>
                <a:lnTo>
                  <a:pt x="837" y="240"/>
                </a:lnTo>
                <a:lnTo>
                  <a:pt x="805" y="272"/>
                </a:lnTo>
                <a:lnTo>
                  <a:pt x="772" y="320"/>
                </a:lnTo>
                <a:lnTo>
                  <a:pt x="724" y="368"/>
                </a:lnTo>
                <a:lnTo>
                  <a:pt x="644" y="449"/>
                </a:lnTo>
                <a:lnTo>
                  <a:pt x="563" y="529"/>
                </a:lnTo>
                <a:lnTo>
                  <a:pt x="467" y="593"/>
                </a:lnTo>
                <a:lnTo>
                  <a:pt x="370" y="673"/>
                </a:lnTo>
                <a:lnTo>
                  <a:pt x="257" y="737"/>
                </a:lnTo>
                <a:lnTo>
                  <a:pt x="209" y="769"/>
                </a:lnTo>
                <a:lnTo>
                  <a:pt x="161" y="785"/>
                </a:lnTo>
                <a:lnTo>
                  <a:pt x="112" y="801"/>
                </a:lnTo>
                <a:lnTo>
                  <a:pt x="80" y="817"/>
                </a:lnTo>
                <a:lnTo>
                  <a:pt x="32" y="849"/>
                </a:lnTo>
                <a:lnTo>
                  <a:pt x="0" y="849"/>
                </a:lnTo>
                <a:lnTo>
                  <a:pt x="0" y="833"/>
                </a:lnTo>
                <a:lnTo>
                  <a:pt x="16" y="817"/>
                </a:lnTo>
                <a:lnTo>
                  <a:pt x="32" y="801"/>
                </a:lnTo>
                <a:lnTo>
                  <a:pt x="48" y="785"/>
                </a:lnTo>
                <a:lnTo>
                  <a:pt x="80" y="753"/>
                </a:lnTo>
                <a:lnTo>
                  <a:pt x="128" y="721"/>
                </a:lnTo>
                <a:lnTo>
                  <a:pt x="177" y="673"/>
                </a:lnTo>
                <a:lnTo>
                  <a:pt x="225" y="641"/>
                </a:lnTo>
                <a:lnTo>
                  <a:pt x="322" y="545"/>
                </a:lnTo>
                <a:lnTo>
                  <a:pt x="402" y="465"/>
                </a:lnTo>
                <a:lnTo>
                  <a:pt x="467" y="384"/>
                </a:lnTo>
                <a:lnTo>
                  <a:pt x="515" y="30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7" name="Freeform 41"/>
          <p:cNvSpPr/>
          <p:nvPr/>
        </p:nvSpPr>
        <p:spPr>
          <a:xfrm>
            <a:off x="7790815" y="2204720"/>
            <a:ext cx="715963" cy="833438"/>
          </a:xfrm>
          <a:custGeom>
            <a:avLst/>
            <a:gdLst>
              <a:gd name="txL" fmla="*/ 0 w 1127"/>
              <a:gd name="txT" fmla="*/ 0 h 1313"/>
              <a:gd name="txR" fmla="*/ 1127 w 1127"/>
              <a:gd name="txB" fmla="*/ 1313 h 131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27" h="1313">
                <a:moveTo>
                  <a:pt x="258" y="1169"/>
                </a:moveTo>
                <a:lnTo>
                  <a:pt x="145" y="1233"/>
                </a:lnTo>
                <a:lnTo>
                  <a:pt x="81" y="1281"/>
                </a:lnTo>
                <a:lnTo>
                  <a:pt x="32" y="1313"/>
                </a:lnTo>
                <a:lnTo>
                  <a:pt x="16" y="1313"/>
                </a:lnTo>
                <a:lnTo>
                  <a:pt x="0" y="1313"/>
                </a:lnTo>
                <a:lnTo>
                  <a:pt x="0" y="1297"/>
                </a:lnTo>
                <a:lnTo>
                  <a:pt x="16" y="1265"/>
                </a:lnTo>
                <a:lnTo>
                  <a:pt x="64" y="1233"/>
                </a:lnTo>
                <a:lnTo>
                  <a:pt x="113" y="1169"/>
                </a:lnTo>
                <a:lnTo>
                  <a:pt x="193" y="1105"/>
                </a:lnTo>
                <a:lnTo>
                  <a:pt x="258" y="1025"/>
                </a:lnTo>
                <a:lnTo>
                  <a:pt x="354" y="929"/>
                </a:lnTo>
                <a:lnTo>
                  <a:pt x="451" y="817"/>
                </a:lnTo>
                <a:lnTo>
                  <a:pt x="547" y="704"/>
                </a:lnTo>
                <a:lnTo>
                  <a:pt x="644" y="576"/>
                </a:lnTo>
                <a:lnTo>
                  <a:pt x="725" y="464"/>
                </a:lnTo>
                <a:lnTo>
                  <a:pt x="773" y="368"/>
                </a:lnTo>
                <a:lnTo>
                  <a:pt x="821" y="272"/>
                </a:lnTo>
                <a:lnTo>
                  <a:pt x="853" y="192"/>
                </a:lnTo>
                <a:lnTo>
                  <a:pt x="869" y="128"/>
                </a:lnTo>
                <a:lnTo>
                  <a:pt x="869" y="96"/>
                </a:lnTo>
                <a:lnTo>
                  <a:pt x="869" y="64"/>
                </a:lnTo>
                <a:lnTo>
                  <a:pt x="869" y="32"/>
                </a:lnTo>
                <a:lnTo>
                  <a:pt x="886" y="16"/>
                </a:lnTo>
                <a:lnTo>
                  <a:pt x="902" y="0"/>
                </a:lnTo>
                <a:lnTo>
                  <a:pt x="934" y="16"/>
                </a:lnTo>
                <a:lnTo>
                  <a:pt x="950" y="16"/>
                </a:lnTo>
                <a:lnTo>
                  <a:pt x="982" y="48"/>
                </a:lnTo>
                <a:lnTo>
                  <a:pt x="1030" y="80"/>
                </a:lnTo>
                <a:lnTo>
                  <a:pt x="1063" y="112"/>
                </a:lnTo>
                <a:lnTo>
                  <a:pt x="1095" y="144"/>
                </a:lnTo>
                <a:lnTo>
                  <a:pt x="1127" y="192"/>
                </a:lnTo>
                <a:lnTo>
                  <a:pt x="1111" y="208"/>
                </a:lnTo>
                <a:lnTo>
                  <a:pt x="1095" y="240"/>
                </a:lnTo>
                <a:lnTo>
                  <a:pt x="1079" y="272"/>
                </a:lnTo>
                <a:lnTo>
                  <a:pt x="1047" y="320"/>
                </a:lnTo>
                <a:lnTo>
                  <a:pt x="998" y="384"/>
                </a:lnTo>
                <a:lnTo>
                  <a:pt x="950" y="448"/>
                </a:lnTo>
                <a:lnTo>
                  <a:pt x="886" y="528"/>
                </a:lnTo>
                <a:lnTo>
                  <a:pt x="805" y="624"/>
                </a:lnTo>
                <a:lnTo>
                  <a:pt x="725" y="720"/>
                </a:lnTo>
                <a:lnTo>
                  <a:pt x="660" y="801"/>
                </a:lnTo>
                <a:lnTo>
                  <a:pt x="580" y="881"/>
                </a:lnTo>
                <a:lnTo>
                  <a:pt x="515" y="945"/>
                </a:lnTo>
                <a:lnTo>
                  <a:pt x="370" y="1073"/>
                </a:lnTo>
                <a:lnTo>
                  <a:pt x="258" y="11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8" name="Freeform 44"/>
          <p:cNvSpPr/>
          <p:nvPr/>
        </p:nvSpPr>
        <p:spPr>
          <a:xfrm>
            <a:off x="8702040" y="2438083"/>
            <a:ext cx="704850" cy="173037"/>
          </a:xfrm>
          <a:custGeom>
            <a:avLst/>
            <a:gdLst>
              <a:gd name="txL" fmla="*/ 0 w 1111"/>
              <a:gd name="txT" fmla="*/ 0 h 272"/>
              <a:gd name="txR" fmla="*/ 1111 w 1111"/>
              <a:gd name="txB" fmla="*/ 272 h 27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11" h="272">
                <a:moveTo>
                  <a:pt x="193" y="272"/>
                </a:moveTo>
                <a:lnTo>
                  <a:pt x="129" y="272"/>
                </a:lnTo>
                <a:lnTo>
                  <a:pt x="64" y="256"/>
                </a:lnTo>
                <a:lnTo>
                  <a:pt x="16" y="240"/>
                </a:lnTo>
                <a:lnTo>
                  <a:pt x="0" y="224"/>
                </a:lnTo>
                <a:lnTo>
                  <a:pt x="0" y="208"/>
                </a:lnTo>
                <a:lnTo>
                  <a:pt x="16" y="192"/>
                </a:lnTo>
                <a:lnTo>
                  <a:pt x="64" y="192"/>
                </a:lnTo>
                <a:lnTo>
                  <a:pt x="113" y="176"/>
                </a:lnTo>
                <a:lnTo>
                  <a:pt x="177" y="160"/>
                </a:lnTo>
                <a:lnTo>
                  <a:pt x="290" y="144"/>
                </a:lnTo>
                <a:lnTo>
                  <a:pt x="419" y="112"/>
                </a:lnTo>
                <a:lnTo>
                  <a:pt x="563" y="80"/>
                </a:lnTo>
                <a:lnTo>
                  <a:pt x="644" y="64"/>
                </a:lnTo>
                <a:lnTo>
                  <a:pt x="708" y="48"/>
                </a:lnTo>
                <a:lnTo>
                  <a:pt x="773" y="32"/>
                </a:lnTo>
                <a:lnTo>
                  <a:pt x="821" y="16"/>
                </a:lnTo>
                <a:lnTo>
                  <a:pt x="869" y="16"/>
                </a:lnTo>
                <a:lnTo>
                  <a:pt x="902" y="16"/>
                </a:lnTo>
                <a:lnTo>
                  <a:pt x="918" y="0"/>
                </a:lnTo>
                <a:lnTo>
                  <a:pt x="950" y="0"/>
                </a:lnTo>
                <a:lnTo>
                  <a:pt x="998" y="16"/>
                </a:lnTo>
                <a:lnTo>
                  <a:pt x="1063" y="32"/>
                </a:lnTo>
                <a:lnTo>
                  <a:pt x="1095" y="48"/>
                </a:lnTo>
                <a:lnTo>
                  <a:pt x="1111" y="64"/>
                </a:lnTo>
                <a:lnTo>
                  <a:pt x="1111" y="80"/>
                </a:lnTo>
                <a:lnTo>
                  <a:pt x="1095" y="96"/>
                </a:lnTo>
                <a:lnTo>
                  <a:pt x="1063" y="128"/>
                </a:lnTo>
                <a:lnTo>
                  <a:pt x="1030" y="144"/>
                </a:lnTo>
                <a:lnTo>
                  <a:pt x="982" y="160"/>
                </a:lnTo>
                <a:lnTo>
                  <a:pt x="934" y="160"/>
                </a:lnTo>
                <a:lnTo>
                  <a:pt x="853" y="176"/>
                </a:lnTo>
                <a:lnTo>
                  <a:pt x="757" y="208"/>
                </a:lnTo>
                <a:lnTo>
                  <a:pt x="660" y="224"/>
                </a:lnTo>
                <a:lnTo>
                  <a:pt x="531" y="240"/>
                </a:lnTo>
                <a:lnTo>
                  <a:pt x="402" y="256"/>
                </a:lnTo>
                <a:lnTo>
                  <a:pt x="306" y="272"/>
                </a:lnTo>
                <a:lnTo>
                  <a:pt x="225" y="272"/>
                </a:lnTo>
                <a:lnTo>
                  <a:pt x="193" y="27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9" name="Freeform 45"/>
          <p:cNvSpPr/>
          <p:nvPr/>
        </p:nvSpPr>
        <p:spPr>
          <a:xfrm>
            <a:off x="8394065" y="2692083"/>
            <a:ext cx="1309688" cy="223837"/>
          </a:xfrm>
          <a:custGeom>
            <a:avLst/>
            <a:gdLst>
              <a:gd name="txL" fmla="*/ 0 w 2061"/>
              <a:gd name="txT" fmla="*/ 0 h 353"/>
              <a:gd name="txR" fmla="*/ 2061 w 2061"/>
              <a:gd name="txB" fmla="*/ 353 h 35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061" h="353">
                <a:moveTo>
                  <a:pt x="773" y="289"/>
                </a:moveTo>
                <a:lnTo>
                  <a:pt x="644" y="305"/>
                </a:lnTo>
                <a:lnTo>
                  <a:pt x="547" y="321"/>
                </a:lnTo>
                <a:lnTo>
                  <a:pt x="451" y="321"/>
                </a:lnTo>
                <a:lnTo>
                  <a:pt x="370" y="337"/>
                </a:lnTo>
                <a:lnTo>
                  <a:pt x="306" y="353"/>
                </a:lnTo>
                <a:lnTo>
                  <a:pt x="258" y="353"/>
                </a:lnTo>
                <a:lnTo>
                  <a:pt x="225" y="353"/>
                </a:lnTo>
                <a:lnTo>
                  <a:pt x="209" y="353"/>
                </a:lnTo>
                <a:lnTo>
                  <a:pt x="161" y="353"/>
                </a:lnTo>
                <a:lnTo>
                  <a:pt x="97" y="321"/>
                </a:lnTo>
                <a:lnTo>
                  <a:pt x="48" y="305"/>
                </a:lnTo>
                <a:lnTo>
                  <a:pt x="32" y="289"/>
                </a:lnTo>
                <a:lnTo>
                  <a:pt x="16" y="289"/>
                </a:lnTo>
                <a:lnTo>
                  <a:pt x="0" y="273"/>
                </a:lnTo>
                <a:lnTo>
                  <a:pt x="16" y="257"/>
                </a:lnTo>
                <a:lnTo>
                  <a:pt x="48" y="257"/>
                </a:lnTo>
                <a:lnTo>
                  <a:pt x="80" y="241"/>
                </a:lnTo>
                <a:lnTo>
                  <a:pt x="145" y="241"/>
                </a:lnTo>
                <a:lnTo>
                  <a:pt x="209" y="225"/>
                </a:lnTo>
                <a:lnTo>
                  <a:pt x="306" y="209"/>
                </a:lnTo>
                <a:lnTo>
                  <a:pt x="402" y="193"/>
                </a:lnTo>
                <a:lnTo>
                  <a:pt x="515" y="177"/>
                </a:lnTo>
                <a:lnTo>
                  <a:pt x="580" y="177"/>
                </a:lnTo>
                <a:lnTo>
                  <a:pt x="644" y="177"/>
                </a:lnTo>
                <a:lnTo>
                  <a:pt x="724" y="161"/>
                </a:lnTo>
                <a:lnTo>
                  <a:pt x="805" y="145"/>
                </a:lnTo>
                <a:lnTo>
                  <a:pt x="902" y="129"/>
                </a:lnTo>
                <a:lnTo>
                  <a:pt x="1014" y="113"/>
                </a:lnTo>
                <a:lnTo>
                  <a:pt x="1127" y="97"/>
                </a:lnTo>
                <a:lnTo>
                  <a:pt x="1240" y="81"/>
                </a:lnTo>
                <a:lnTo>
                  <a:pt x="1352" y="49"/>
                </a:lnTo>
                <a:lnTo>
                  <a:pt x="1449" y="49"/>
                </a:lnTo>
                <a:lnTo>
                  <a:pt x="1546" y="33"/>
                </a:lnTo>
                <a:lnTo>
                  <a:pt x="1610" y="16"/>
                </a:lnTo>
                <a:lnTo>
                  <a:pt x="1674" y="16"/>
                </a:lnTo>
                <a:lnTo>
                  <a:pt x="1739" y="0"/>
                </a:lnTo>
                <a:lnTo>
                  <a:pt x="1771" y="0"/>
                </a:lnTo>
                <a:lnTo>
                  <a:pt x="1803" y="0"/>
                </a:lnTo>
                <a:lnTo>
                  <a:pt x="1884" y="16"/>
                </a:lnTo>
                <a:lnTo>
                  <a:pt x="1932" y="33"/>
                </a:lnTo>
                <a:lnTo>
                  <a:pt x="1980" y="49"/>
                </a:lnTo>
                <a:lnTo>
                  <a:pt x="2029" y="81"/>
                </a:lnTo>
                <a:lnTo>
                  <a:pt x="2045" y="97"/>
                </a:lnTo>
                <a:lnTo>
                  <a:pt x="2061" y="129"/>
                </a:lnTo>
                <a:lnTo>
                  <a:pt x="2061" y="145"/>
                </a:lnTo>
                <a:lnTo>
                  <a:pt x="2061" y="161"/>
                </a:lnTo>
                <a:lnTo>
                  <a:pt x="2045" y="177"/>
                </a:lnTo>
                <a:lnTo>
                  <a:pt x="2012" y="177"/>
                </a:lnTo>
                <a:lnTo>
                  <a:pt x="1964" y="193"/>
                </a:lnTo>
                <a:lnTo>
                  <a:pt x="1916" y="193"/>
                </a:lnTo>
                <a:lnTo>
                  <a:pt x="1851" y="193"/>
                </a:lnTo>
                <a:lnTo>
                  <a:pt x="1771" y="193"/>
                </a:lnTo>
                <a:lnTo>
                  <a:pt x="1690" y="193"/>
                </a:lnTo>
                <a:lnTo>
                  <a:pt x="1497" y="209"/>
                </a:lnTo>
                <a:lnTo>
                  <a:pt x="1272" y="209"/>
                </a:lnTo>
                <a:lnTo>
                  <a:pt x="1030" y="241"/>
                </a:lnTo>
                <a:lnTo>
                  <a:pt x="773" y="28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0" name="Freeform 46"/>
          <p:cNvSpPr/>
          <p:nvPr/>
        </p:nvSpPr>
        <p:spPr>
          <a:xfrm>
            <a:off x="8670290" y="2946083"/>
            <a:ext cx="195263" cy="244475"/>
          </a:xfrm>
          <a:custGeom>
            <a:avLst/>
            <a:gdLst>
              <a:gd name="txL" fmla="*/ 0 w 306"/>
              <a:gd name="txT" fmla="*/ 0 h 384"/>
              <a:gd name="txR" fmla="*/ 306 w 306"/>
              <a:gd name="txB" fmla="*/ 384 h 38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306" h="384">
                <a:moveTo>
                  <a:pt x="0" y="16"/>
                </a:moveTo>
                <a:lnTo>
                  <a:pt x="16" y="16"/>
                </a:lnTo>
                <a:lnTo>
                  <a:pt x="32" y="0"/>
                </a:lnTo>
                <a:lnTo>
                  <a:pt x="64" y="0"/>
                </a:lnTo>
                <a:lnTo>
                  <a:pt x="96" y="0"/>
                </a:lnTo>
                <a:lnTo>
                  <a:pt x="145" y="16"/>
                </a:lnTo>
                <a:lnTo>
                  <a:pt x="177" y="32"/>
                </a:lnTo>
                <a:lnTo>
                  <a:pt x="257" y="96"/>
                </a:lnTo>
                <a:lnTo>
                  <a:pt x="289" y="160"/>
                </a:lnTo>
                <a:lnTo>
                  <a:pt x="306" y="192"/>
                </a:lnTo>
                <a:lnTo>
                  <a:pt x="306" y="208"/>
                </a:lnTo>
                <a:lnTo>
                  <a:pt x="306" y="288"/>
                </a:lnTo>
                <a:lnTo>
                  <a:pt x="289" y="336"/>
                </a:lnTo>
                <a:lnTo>
                  <a:pt x="273" y="368"/>
                </a:lnTo>
                <a:lnTo>
                  <a:pt x="257" y="368"/>
                </a:lnTo>
                <a:lnTo>
                  <a:pt x="241" y="384"/>
                </a:lnTo>
                <a:lnTo>
                  <a:pt x="225" y="384"/>
                </a:lnTo>
                <a:lnTo>
                  <a:pt x="209" y="352"/>
                </a:lnTo>
                <a:lnTo>
                  <a:pt x="177" y="320"/>
                </a:lnTo>
                <a:lnTo>
                  <a:pt x="145" y="272"/>
                </a:lnTo>
                <a:lnTo>
                  <a:pt x="80" y="176"/>
                </a:lnTo>
                <a:lnTo>
                  <a:pt x="48" y="128"/>
                </a:lnTo>
                <a:lnTo>
                  <a:pt x="32" y="96"/>
                </a:lnTo>
                <a:lnTo>
                  <a:pt x="16" y="48"/>
                </a:lnTo>
                <a:lnTo>
                  <a:pt x="0" y="32"/>
                </a:lnTo>
                <a:lnTo>
                  <a:pt x="0" y="1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1" name="Freeform 47"/>
          <p:cNvSpPr/>
          <p:nvPr/>
        </p:nvSpPr>
        <p:spPr>
          <a:xfrm>
            <a:off x="8865553" y="2539683"/>
            <a:ext cx="387350" cy="1098550"/>
          </a:xfrm>
          <a:custGeom>
            <a:avLst/>
            <a:gdLst>
              <a:gd name="txL" fmla="*/ 0 w 611"/>
              <a:gd name="txT" fmla="*/ 0 h 1730"/>
              <a:gd name="txR" fmla="*/ 611 w 611"/>
              <a:gd name="txB" fmla="*/ 1730 h 173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11" h="1730">
                <a:moveTo>
                  <a:pt x="402" y="1730"/>
                </a:moveTo>
                <a:lnTo>
                  <a:pt x="370" y="1730"/>
                </a:lnTo>
                <a:lnTo>
                  <a:pt x="354" y="1714"/>
                </a:lnTo>
                <a:lnTo>
                  <a:pt x="338" y="1682"/>
                </a:lnTo>
                <a:lnTo>
                  <a:pt x="322" y="1650"/>
                </a:lnTo>
                <a:lnTo>
                  <a:pt x="289" y="1602"/>
                </a:lnTo>
                <a:lnTo>
                  <a:pt x="257" y="1554"/>
                </a:lnTo>
                <a:lnTo>
                  <a:pt x="209" y="1506"/>
                </a:lnTo>
                <a:lnTo>
                  <a:pt x="144" y="1474"/>
                </a:lnTo>
                <a:lnTo>
                  <a:pt x="80" y="1426"/>
                </a:lnTo>
                <a:lnTo>
                  <a:pt x="32" y="1394"/>
                </a:lnTo>
                <a:lnTo>
                  <a:pt x="16" y="1362"/>
                </a:lnTo>
                <a:lnTo>
                  <a:pt x="0" y="1346"/>
                </a:lnTo>
                <a:lnTo>
                  <a:pt x="16" y="1346"/>
                </a:lnTo>
                <a:lnTo>
                  <a:pt x="48" y="1346"/>
                </a:lnTo>
                <a:lnTo>
                  <a:pt x="112" y="1346"/>
                </a:lnTo>
                <a:lnTo>
                  <a:pt x="177" y="1362"/>
                </a:lnTo>
                <a:lnTo>
                  <a:pt x="257" y="1378"/>
                </a:lnTo>
                <a:lnTo>
                  <a:pt x="322" y="1378"/>
                </a:lnTo>
                <a:lnTo>
                  <a:pt x="354" y="1378"/>
                </a:lnTo>
                <a:lnTo>
                  <a:pt x="386" y="1362"/>
                </a:lnTo>
                <a:lnTo>
                  <a:pt x="402" y="1330"/>
                </a:lnTo>
                <a:lnTo>
                  <a:pt x="402" y="1298"/>
                </a:lnTo>
                <a:lnTo>
                  <a:pt x="418" y="1249"/>
                </a:lnTo>
                <a:lnTo>
                  <a:pt x="434" y="1185"/>
                </a:lnTo>
                <a:lnTo>
                  <a:pt x="434" y="1121"/>
                </a:lnTo>
                <a:lnTo>
                  <a:pt x="450" y="1025"/>
                </a:lnTo>
                <a:lnTo>
                  <a:pt x="434" y="913"/>
                </a:lnTo>
                <a:lnTo>
                  <a:pt x="434" y="801"/>
                </a:lnTo>
                <a:lnTo>
                  <a:pt x="434" y="737"/>
                </a:lnTo>
                <a:lnTo>
                  <a:pt x="418" y="673"/>
                </a:lnTo>
                <a:lnTo>
                  <a:pt x="402" y="577"/>
                </a:lnTo>
                <a:lnTo>
                  <a:pt x="386" y="497"/>
                </a:lnTo>
                <a:lnTo>
                  <a:pt x="370" y="385"/>
                </a:lnTo>
                <a:lnTo>
                  <a:pt x="354" y="273"/>
                </a:lnTo>
                <a:lnTo>
                  <a:pt x="338" y="144"/>
                </a:lnTo>
                <a:lnTo>
                  <a:pt x="305" y="0"/>
                </a:lnTo>
                <a:lnTo>
                  <a:pt x="386" y="16"/>
                </a:lnTo>
                <a:lnTo>
                  <a:pt x="466" y="48"/>
                </a:lnTo>
                <a:lnTo>
                  <a:pt x="483" y="48"/>
                </a:lnTo>
                <a:lnTo>
                  <a:pt x="499" y="80"/>
                </a:lnTo>
                <a:lnTo>
                  <a:pt x="531" y="128"/>
                </a:lnTo>
                <a:lnTo>
                  <a:pt x="547" y="160"/>
                </a:lnTo>
                <a:lnTo>
                  <a:pt x="547" y="192"/>
                </a:lnTo>
                <a:lnTo>
                  <a:pt x="563" y="240"/>
                </a:lnTo>
                <a:lnTo>
                  <a:pt x="563" y="305"/>
                </a:lnTo>
                <a:lnTo>
                  <a:pt x="579" y="385"/>
                </a:lnTo>
                <a:lnTo>
                  <a:pt x="579" y="481"/>
                </a:lnTo>
                <a:lnTo>
                  <a:pt x="595" y="593"/>
                </a:lnTo>
                <a:lnTo>
                  <a:pt x="595" y="705"/>
                </a:lnTo>
                <a:lnTo>
                  <a:pt x="595" y="833"/>
                </a:lnTo>
                <a:lnTo>
                  <a:pt x="611" y="945"/>
                </a:lnTo>
                <a:lnTo>
                  <a:pt x="611" y="1041"/>
                </a:lnTo>
                <a:lnTo>
                  <a:pt x="611" y="1137"/>
                </a:lnTo>
                <a:lnTo>
                  <a:pt x="611" y="1217"/>
                </a:lnTo>
                <a:lnTo>
                  <a:pt x="611" y="1281"/>
                </a:lnTo>
                <a:lnTo>
                  <a:pt x="595" y="1346"/>
                </a:lnTo>
                <a:lnTo>
                  <a:pt x="595" y="1394"/>
                </a:lnTo>
                <a:lnTo>
                  <a:pt x="579" y="1474"/>
                </a:lnTo>
                <a:lnTo>
                  <a:pt x="563" y="1538"/>
                </a:lnTo>
                <a:lnTo>
                  <a:pt x="547" y="1602"/>
                </a:lnTo>
                <a:lnTo>
                  <a:pt x="515" y="1650"/>
                </a:lnTo>
                <a:lnTo>
                  <a:pt x="483" y="1682"/>
                </a:lnTo>
                <a:lnTo>
                  <a:pt x="450" y="1714"/>
                </a:lnTo>
                <a:lnTo>
                  <a:pt x="418" y="1730"/>
                </a:lnTo>
                <a:lnTo>
                  <a:pt x="402" y="173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2" name="Freeform 49"/>
          <p:cNvSpPr/>
          <p:nvPr/>
        </p:nvSpPr>
        <p:spPr>
          <a:xfrm>
            <a:off x="8609965" y="1898333"/>
            <a:ext cx="234950" cy="498475"/>
          </a:xfrm>
          <a:custGeom>
            <a:avLst/>
            <a:gdLst>
              <a:gd name="txL" fmla="*/ 0 w 370"/>
              <a:gd name="txT" fmla="*/ 0 h 785"/>
              <a:gd name="txR" fmla="*/ 370 w 370"/>
              <a:gd name="txB" fmla="*/ 785 h 7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70" h="785">
                <a:moveTo>
                  <a:pt x="64" y="160"/>
                </a:moveTo>
                <a:lnTo>
                  <a:pt x="32" y="96"/>
                </a:lnTo>
                <a:lnTo>
                  <a:pt x="16" y="64"/>
                </a:lnTo>
                <a:lnTo>
                  <a:pt x="0" y="48"/>
                </a:lnTo>
                <a:lnTo>
                  <a:pt x="16" y="16"/>
                </a:lnTo>
                <a:lnTo>
                  <a:pt x="32" y="0"/>
                </a:lnTo>
                <a:lnTo>
                  <a:pt x="64" y="0"/>
                </a:lnTo>
                <a:lnTo>
                  <a:pt x="97" y="0"/>
                </a:lnTo>
                <a:lnTo>
                  <a:pt x="129" y="16"/>
                </a:lnTo>
                <a:lnTo>
                  <a:pt x="193" y="32"/>
                </a:lnTo>
                <a:lnTo>
                  <a:pt x="242" y="48"/>
                </a:lnTo>
                <a:lnTo>
                  <a:pt x="274" y="224"/>
                </a:lnTo>
                <a:lnTo>
                  <a:pt x="290" y="321"/>
                </a:lnTo>
                <a:lnTo>
                  <a:pt x="322" y="417"/>
                </a:lnTo>
                <a:lnTo>
                  <a:pt x="338" y="529"/>
                </a:lnTo>
                <a:lnTo>
                  <a:pt x="354" y="625"/>
                </a:lnTo>
                <a:lnTo>
                  <a:pt x="370" y="673"/>
                </a:lnTo>
                <a:lnTo>
                  <a:pt x="370" y="721"/>
                </a:lnTo>
                <a:lnTo>
                  <a:pt x="370" y="753"/>
                </a:lnTo>
                <a:lnTo>
                  <a:pt x="370" y="769"/>
                </a:lnTo>
                <a:lnTo>
                  <a:pt x="354" y="785"/>
                </a:lnTo>
                <a:lnTo>
                  <a:pt x="338" y="785"/>
                </a:lnTo>
                <a:lnTo>
                  <a:pt x="322" y="785"/>
                </a:lnTo>
                <a:lnTo>
                  <a:pt x="306" y="769"/>
                </a:lnTo>
                <a:lnTo>
                  <a:pt x="306" y="753"/>
                </a:lnTo>
                <a:lnTo>
                  <a:pt x="290" y="721"/>
                </a:lnTo>
                <a:lnTo>
                  <a:pt x="274" y="673"/>
                </a:lnTo>
                <a:lnTo>
                  <a:pt x="258" y="625"/>
                </a:lnTo>
                <a:lnTo>
                  <a:pt x="242" y="577"/>
                </a:lnTo>
                <a:lnTo>
                  <a:pt x="225" y="513"/>
                </a:lnTo>
                <a:lnTo>
                  <a:pt x="177" y="385"/>
                </a:lnTo>
                <a:lnTo>
                  <a:pt x="145" y="289"/>
                </a:lnTo>
                <a:lnTo>
                  <a:pt x="113" y="240"/>
                </a:lnTo>
                <a:lnTo>
                  <a:pt x="97" y="208"/>
                </a:lnTo>
                <a:lnTo>
                  <a:pt x="81" y="176"/>
                </a:lnTo>
                <a:lnTo>
                  <a:pt x="64" y="16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3" name="Freeform 50"/>
          <p:cNvSpPr/>
          <p:nvPr/>
        </p:nvSpPr>
        <p:spPr>
          <a:xfrm>
            <a:off x="8159115" y="2600008"/>
            <a:ext cx="174625" cy="906462"/>
          </a:xfrm>
          <a:custGeom>
            <a:avLst/>
            <a:gdLst>
              <a:gd name="txL" fmla="*/ 0 w 273"/>
              <a:gd name="txT" fmla="*/ 0 h 1426"/>
              <a:gd name="txR" fmla="*/ 273 w 273"/>
              <a:gd name="txB" fmla="*/ 1426 h 142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3" h="1426">
                <a:moveTo>
                  <a:pt x="32" y="1314"/>
                </a:moveTo>
                <a:lnTo>
                  <a:pt x="16" y="1266"/>
                </a:lnTo>
                <a:lnTo>
                  <a:pt x="16" y="1218"/>
                </a:lnTo>
                <a:lnTo>
                  <a:pt x="0" y="1185"/>
                </a:lnTo>
                <a:lnTo>
                  <a:pt x="0" y="1169"/>
                </a:lnTo>
                <a:lnTo>
                  <a:pt x="0" y="1153"/>
                </a:lnTo>
                <a:lnTo>
                  <a:pt x="16" y="1121"/>
                </a:lnTo>
                <a:lnTo>
                  <a:pt x="16" y="1073"/>
                </a:lnTo>
                <a:lnTo>
                  <a:pt x="32" y="1025"/>
                </a:lnTo>
                <a:lnTo>
                  <a:pt x="48" y="961"/>
                </a:lnTo>
                <a:lnTo>
                  <a:pt x="64" y="881"/>
                </a:lnTo>
                <a:lnTo>
                  <a:pt x="80" y="801"/>
                </a:lnTo>
                <a:lnTo>
                  <a:pt x="80" y="705"/>
                </a:lnTo>
                <a:lnTo>
                  <a:pt x="96" y="641"/>
                </a:lnTo>
                <a:lnTo>
                  <a:pt x="96" y="577"/>
                </a:lnTo>
                <a:lnTo>
                  <a:pt x="96" y="497"/>
                </a:lnTo>
                <a:lnTo>
                  <a:pt x="96" y="417"/>
                </a:lnTo>
                <a:lnTo>
                  <a:pt x="96" y="337"/>
                </a:lnTo>
                <a:lnTo>
                  <a:pt x="96" y="225"/>
                </a:lnTo>
                <a:lnTo>
                  <a:pt x="96" y="128"/>
                </a:lnTo>
                <a:lnTo>
                  <a:pt x="96" y="0"/>
                </a:lnTo>
                <a:lnTo>
                  <a:pt x="161" y="48"/>
                </a:lnTo>
                <a:lnTo>
                  <a:pt x="209" y="96"/>
                </a:lnTo>
                <a:lnTo>
                  <a:pt x="241" y="128"/>
                </a:lnTo>
                <a:lnTo>
                  <a:pt x="257" y="160"/>
                </a:lnTo>
                <a:lnTo>
                  <a:pt x="273" y="177"/>
                </a:lnTo>
                <a:lnTo>
                  <a:pt x="273" y="209"/>
                </a:lnTo>
                <a:lnTo>
                  <a:pt x="273" y="257"/>
                </a:lnTo>
                <a:lnTo>
                  <a:pt x="273" y="321"/>
                </a:lnTo>
                <a:lnTo>
                  <a:pt x="257" y="385"/>
                </a:lnTo>
                <a:lnTo>
                  <a:pt x="257" y="481"/>
                </a:lnTo>
                <a:lnTo>
                  <a:pt x="257" y="577"/>
                </a:lnTo>
                <a:lnTo>
                  <a:pt x="257" y="689"/>
                </a:lnTo>
                <a:lnTo>
                  <a:pt x="241" y="801"/>
                </a:lnTo>
                <a:lnTo>
                  <a:pt x="225" y="897"/>
                </a:lnTo>
                <a:lnTo>
                  <a:pt x="225" y="993"/>
                </a:lnTo>
                <a:lnTo>
                  <a:pt x="209" y="1073"/>
                </a:lnTo>
                <a:lnTo>
                  <a:pt x="209" y="1153"/>
                </a:lnTo>
                <a:lnTo>
                  <a:pt x="193" y="1202"/>
                </a:lnTo>
                <a:lnTo>
                  <a:pt x="193" y="1266"/>
                </a:lnTo>
                <a:lnTo>
                  <a:pt x="177" y="1298"/>
                </a:lnTo>
                <a:lnTo>
                  <a:pt x="161" y="1362"/>
                </a:lnTo>
                <a:lnTo>
                  <a:pt x="145" y="1394"/>
                </a:lnTo>
                <a:lnTo>
                  <a:pt x="128" y="1410"/>
                </a:lnTo>
                <a:lnTo>
                  <a:pt x="112" y="1426"/>
                </a:lnTo>
                <a:lnTo>
                  <a:pt x="96" y="1410"/>
                </a:lnTo>
                <a:lnTo>
                  <a:pt x="80" y="1394"/>
                </a:lnTo>
                <a:lnTo>
                  <a:pt x="64" y="1362"/>
                </a:lnTo>
                <a:lnTo>
                  <a:pt x="32" y="131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8" name="Freeform 42"/>
          <p:cNvSpPr/>
          <p:nvPr/>
        </p:nvSpPr>
        <p:spPr>
          <a:xfrm>
            <a:off x="8711565" y="1807845"/>
            <a:ext cx="808038" cy="528638"/>
          </a:xfrm>
          <a:custGeom>
            <a:avLst/>
            <a:gdLst>
              <a:gd name="txL" fmla="*/ 0 w 1272"/>
              <a:gd name="txT" fmla="*/ 0 h 833"/>
              <a:gd name="txR" fmla="*/ 1272 w 1272"/>
              <a:gd name="txB" fmla="*/ 833 h 833"/>
            </a:gdLst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72" h="833">
                <a:moveTo>
                  <a:pt x="886" y="16"/>
                </a:moveTo>
                <a:lnTo>
                  <a:pt x="934" y="0"/>
                </a:lnTo>
                <a:lnTo>
                  <a:pt x="950" y="0"/>
                </a:lnTo>
                <a:lnTo>
                  <a:pt x="982" y="0"/>
                </a:lnTo>
                <a:lnTo>
                  <a:pt x="998" y="16"/>
                </a:lnTo>
                <a:lnTo>
                  <a:pt x="1030" y="32"/>
                </a:lnTo>
                <a:lnTo>
                  <a:pt x="1079" y="48"/>
                </a:lnTo>
                <a:lnTo>
                  <a:pt x="1143" y="80"/>
                </a:lnTo>
                <a:lnTo>
                  <a:pt x="1191" y="96"/>
                </a:lnTo>
                <a:lnTo>
                  <a:pt x="1240" y="128"/>
                </a:lnTo>
                <a:lnTo>
                  <a:pt x="1272" y="160"/>
                </a:lnTo>
                <a:lnTo>
                  <a:pt x="1272" y="176"/>
                </a:lnTo>
                <a:lnTo>
                  <a:pt x="1272" y="192"/>
                </a:lnTo>
                <a:lnTo>
                  <a:pt x="1256" y="208"/>
                </a:lnTo>
                <a:lnTo>
                  <a:pt x="1224" y="256"/>
                </a:lnTo>
                <a:lnTo>
                  <a:pt x="1175" y="304"/>
                </a:lnTo>
                <a:lnTo>
                  <a:pt x="1127" y="368"/>
                </a:lnTo>
                <a:lnTo>
                  <a:pt x="1079" y="449"/>
                </a:lnTo>
                <a:lnTo>
                  <a:pt x="1030" y="561"/>
                </a:lnTo>
                <a:lnTo>
                  <a:pt x="998" y="625"/>
                </a:lnTo>
                <a:lnTo>
                  <a:pt x="982" y="689"/>
                </a:lnTo>
                <a:lnTo>
                  <a:pt x="950" y="737"/>
                </a:lnTo>
                <a:lnTo>
                  <a:pt x="934" y="769"/>
                </a:lnTo>
                <a:lnTo>
                  <a:pt x="918" y="801"/>
                </a:lnTo>
                <a:lnTo>
                  <a:pt x="902" y="817"/>
                </a:lnTo>
                <a:lnTo>
                  <a:pt x="902" y="833"/>
                </a:lnTo>
                <a:lnTo>
                  <a:pt x="886" y="833"/>
                </a:lnTo>
                <a:lnTo>
                  <a:pt x="853" y="833"/>
                </a:lnTo>
                <a:lnTo>
                  <a:pt x="837" y="817"/>
                </a:lnTo>
                <a:lnTo>
                  <a:pt x="837" y="801"/>
                </a:lnTo>
                <a:lnTo>
                  <a:pt x="837" y="785"/>
                </a:lnTo>
                <a:lnTo>
                  <a:pt x="837" y="769"/>
                </a:lnTo>
                <a:lnTo>
                  <a:pt x="837" y="737"/>
                </a:lnTo>
                <a:lnTo>
                  <a:pt x="853" y="689"/>
                </a:lnTo>
                <a:lnTo>
                  <a:pt x="869" y="641"/>
                </a:lnTo>
                <a:lnTo>
                  <a:pt x="886" y="577"/>
                </a:lnTo>
                <a:lnTo>
                  <a:pt x="902" y="513"/>
                </a:lnTo>
                <a:lnTo>
                  <a:pt x="918" y="433"/>
                </a:lnTo>
                <a:lnTo>
                  <a:pt x="934" y="368"/>
                </a:lnTo>
                <a:lnTo>
                  <a:pt x="950" y="320"/>
                </a:lnTo>
                <a:lnTo>
                  <a:pt x="950" y="272"/>
                </a:lnTo>
                <a:lnTo>
                  <a:pt x="950" y="240"/>
                </a:lnTo>
                <a:lnTo>
                  <a:pt x="950" y="208"/>
                </a:lnTo>
                <a:lnTo>
                  <a:pt x="950" y="192"/>
                </a:lnTo>
                <a:lnTo>
                  <a:pt x="950" y="176"/>
                </a:lnTo>
                <a:lnTo>
                  <a:pt x="902" y="160"/>
                </a:lnTo>
                <a:lnTo>
                  <a:pt x="853" y="144"/>
                </a:lnTo>
                <a:lnTo>
                  <a:pt x="821" y="144"/>
                </a:lnTo>
                <a:lnTo>
                  <a:pt x="773" y="160"/>
                </a:lnTo>
                <a:lnTo>
                  <a:pt x="692" y="176"/>
                </a:lnTo>
                <a:lnTo>
                  <a:pt x="612" y="192"/>
                </a:lnTo>
                <a:lnTo>
                  <a:pt x="483" y="208"/>
                </a:lnTo>
                <a:lnTo>
                  <a:pt x="354" y="224"/>
                </a:lnTo>
                <a:lnTo>
                  <a:pt x="193" y="256"/>
                </a:lnTo>
                <a:lnTo>
                  <a:pt x="16" y="304"/>
                </a:lnTo>
                <a:lnTo>
                  <a:pt x="0" y="192"/>
                </a:lnTo>
                <a:lnTo>
                  <a:pt x="113" y="160"/>
                </a:lnTo>
                <a:lnTo>
                  <a:pt x="258" y="144"/>
                </a:lnTo>
                <a:lnTo>
                  <a:pt x="338" y="144"/>
                </a:lnTo>
                <a:lnTo>
                  <a:pt x="435" y="128"/>
                </a:lnTo>
                <a:lnTo>
                  <a:pt x="531" y="112"/>
                </a:lnTo>
                <a:lnTo>
                  <a:pt x="644" y="80"/>
                </a:lnTo>
                <a:lnTo>
                  <a:pt x="741" y="64"/>
                </a:lnTo>
                <a:lnTo>
                  <a:pt x="821" y="48"/>
                </a:lnTo>
                <a:lnTo>
                  <a:pt x="869" y="32"/>
                </a:lnTo>
                <a:lnTo>
                  <a:pt x="886" y="1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9" name="Freeform 43"/>
          <p:cNvSpPr/>
          <p:nvPr/>
        </p:nvSpPr>
        <p:spPr>
          <a:xfrm>
            <a:off x="8783003" y="2061845"/>
            <a:ext cx="409575" cy="122238"/>
          </a:xfrm>
          <a:custGeom>
            <a:avLst/>
            <a:gdLst>
              <a:gd name="txL" fmla="*/ 0 w 644"/>
              <a:gd name="txT" fmla="*/ 0 h 192"/>
              <a:gd name="txR" fmla="*/ 644 w 644"/>
              <a:gd name="txB" fmla="*/ 192 h 192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644" h="192">
                <a:moveTo>
                  <a:pt x="0" y="112"/>
                </a:moveTo>
                <a:lnTo>
                  <a:pt x="96" y="80"/>
                </a:lnTo>
                <a:lnTo>
                  <a:pt x="177" y="64"/>
                </a:lnTo>
                <a:lnTo>
                  <a:pt x="257" y="48"/>
                </a:lnTo>
                <a:lnTo>
                  <a:pt x="322" y="32"/>
                </a:lnTo>
                <a:lnTo>
                  <a:pt x="386" y="16"/>
                </a:lnTo>
                <a:lnTo>
                  <a:pt x="451" y="16"/>
                </a:lnTo>
                <a:lnTo>
                  <a:pt x="483" y="16"/>
                </a:lnTo>
                <a:lnTo>
                  <a:pt x="531" y="0"/>
                </a:lnTo>
                <a:lnTo>
                  <a:pt x="579" y="16"/>
                </a:lnTo>
                <a:lnTo>
                  <a:pt x="612" y="16"/>
                </a:lnTo>
                <a:lnTo>
                  <a:pt x="628" y="32"/>
                </a:lnTo>
                <a:lnTo>
                  <a:pt x="644" y="48"/>
                </a:lnTo>
                <a:lnTo>
                  <a:pt x="628" y="64"/>
                </a:lnTo>
                <a:lnTo>
                  <a:pt x="595" y="80"/>
                </a:lnTo>
                <a:lnTo>
                  <a:pt x="547" y="96"/>
                </a:lnTo>
                <a:lnTo>
                  <a:pt x="483" y="112"/>
                </a:lnTo>
                <a:lnTo>
                  <a:pt x="402" y="128"/>
                </a:lnTo>
                <a:lnTo>
                  <a:pt x="306" y="144"/>
                </a:lnTo>
                <a:lnTo>
                  <a:pt x="177" y="176"/>
                </a:lnTo>
                <a:lnTo>
                  <a:pt x="32" y="192"/>
                </a:lnTo>
                <a:lnTo>
                  <a:pt x="0" y="11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30" name="Freeform 48"/>
          <p:cNvSpPr/>
          <p:nvPr/>
        </p:nvSpPr>
        <p:spPr>
          <a:xfrm>
            <a:off x="8803640" y="2265045"/>
            <a:ext cx="469900" cy="122238"/>
          </a:xfrm>
          <a:custGeom>
            <a:avLst/>
            <a:gdLst>
              <a:gd name="txL" fmla="*/ 0 w 741"/>
              <a:gd name="txT" fmla="*/ 0 h 192"/>
              <a:gd name="txR" fmla="*/ 741 w 741"/>
              <a:gd name="txB" fmla="*/ 192 h 19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41" h="192">
                <a:moveTo>
                  <a:pt x="741" y="96"/>
                </a:moveTo>
                <a:lnTo>
                  <a:pt x="692" y="96"/>
                </a:lnTo>
                <a:lnTo>
                  <a:pt x="628" y="96"/>
                </a:lnTo>
                <a:lnTo>
                  <a:pt x="531" y="112"/>
                </a:lnTo>
                <a:lnTo>
                  <a:pt x="402" y="128"/>
                </a:lnTo>
                <a:lnTo>
                  <a:pt x="290" y="144"/>
                </a:lnTo>
                <a:lnTo>
                  <a:pt x="177" y="160"/>
                </a:lnTo>
                <a:lnTo>
                  <a:pt x="97" y="176"/>
                </a:lnTo>
                <a:lnTo>
                  <a:pt x="48" y="192"/>
                </a:lnTo>
                <a:lnTo>
                  <a:pt x="0" y="80"/>
                </a:lnTo>
                <a:lnTo>
                  <a:pt x="129" y="64"/>
                </a:lnTo>
                <a:lnTo>
                  <a:pt x="241" y="48"/>
                </a:lnTo>
                <a:lnTo>
                  <a:pt x="338" y="32"/>
                </a:lnTo>
                <a:lnTo>
                  <a:pt x="435" y="16"/>
                </a:lnTo>
                <a:lnTo>
                  <a:pt x="531" y="0"/>
                </a:lnTo>
                <a:lnTo>
                  <a:pt x="612" y="0"/>
                </a:lnTo>
                <a:lnTo>
                  <a:pt x="676" y="0"/>
                </a:lnTo>
                <a:lnTo>
                  <a:pt x="741" y="0"/>
                </a:lnTo>
                <a:lnTo>
                  <a:pt x="741" y="9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8" name="组合 7"/>
          <p:cNvGrpSpPr/>
          <p:nvPr/>
        </p:nvGrpSpPr>
        <p:grpSpPr>
          <a:xfrm>
            <a:off x="1818005" y="1667510"/>
            <a:ext cx="2771775" cy="2771775"/>
            <a:chOff x="8363" y="755"/>
            <a:chExt cx="4365" cy="4365"/>
          </a:xfrm>
        </p:grpSpPr>
        <p:sp>
          <p:nvSpPr>
            <p:cNvPr id="9" name="文本框 8"/>
            <p:cNvSpPr txBox="1"/>
            <p:nvPr/>
          </p:nvSpPr>
          <p:spPr>
            <a:xfrm>
              <a:off x="8713" y="877"/>
              <a:ext cx="3515" cy="4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b="1">
                  <a:latin typeface="楷体" panose="02010609060101010101" charset="-122"/>
                  <a:ea typeface="楷体" panose="02010609060101010101" charset="-122"/>
                </a:rPr>
                <a:t>得</a:t>
              </a:r>
              <a:endParaRPr lang="zh-CN" altLang="en-US" sz="16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0" name="图片 9" descr="千库网_汉字田字格公众号排版装饰元素_元素编号1238757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363" y="755"/>
              <a:ext cx="4365" cy="436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7" name="图片 6" descr="6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79360" y="1261745"/>
            <a:ext cx="4418965" cy="4866640"/>
          </a:xfrm>
          <a:prstGeom prst="rect">
            <a:avLst/>
          </a:prstGeom>
        </p:spPr>
      </p:pic>
      <p:pic>
        <p:nvPicPr>
          <p:cNvPr id="15" name="图片 14" descr="千库网_白色飞鸟白鸽_元素编号1253318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345680" y="417195"/>
            <a:ext cx="4185920" cy="4147820"/>
          </a:xfrm>
          <a:prstGeom prst="rect">
            <a:avLst/>
          </a:prstGeom>
        </p:spPr>
      </p:pic>
      <p:pic>
        <p:nvPicPr>
          <p:cNvPr id="16" name="图片 15" descr="千库网_白色飞鸟白鸽_元素编号1253318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147445" y="217805"/>
            <a:ext cx="2106295" cy="2149475"/>
          </a:xfrm>
          <a:prstGeom prst="rect">
            <a:avLst/>
          </a:prstGeom>
        </p:spPr>
      </p:pic>
      <p:pic>
        <p:nvPicPr>
          <p:cNvPr id="24" name="图片 23" descr="千库网_秋天降温冷空气拟人云朵寒潮_元素编号1334293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6898640" y="146050"/>
            <a:ext cx="4418965" cy="441896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83055" y="217805"/>
            <a:ext cx="7405370" cy="6858000"/>
            <a:chOff x="-901" y="3654"/>
            <a:chExt cx="11662" cy="10800"/>
          </a:xfrm>
        </p:grpSpPr>
        <p:pic>
          <p:nvPicPr>
            <p:cNvPr id="3" name="图片 2" descr="千库网_蓝色气泡手绘卡通对话框_元素编号11708189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-901" y="3654"/>
              <a:ext cx="11524" cy="1080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233" y="7306"/>
              <a:ext cx="8528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7200" b="1">
                  <a:latin typeface="宋体" panose="02010600030101010101" pitchFamily="2" charset="-122"/>
                  <a:ea typeface="宋体" panose="02010600030101010101" pitchFamily="2" charset="-122"/>
                </a:rPr>
                <a:t>下次见！</a:t>
              </a:r>
              <a:endParaRPr lang="zh-CN" altLang="en-US" sz="7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5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1595100" y="123063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7" name="图片 6" descr="6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79360" y="1261745"/>
            <a:ext cx="4418965" cy="4866640"/>
          </a:xfrm>
          <a:prstGeom prst="rect">
            <a:avLst/>
          </a:prstGeom>
        </p:spPr>
      </p:pic>
      <p:pic>
        <p:nvPicPr>
          <p:cNvPr id="15" name="图片 14" descr="千库网_白色飞鸟白鸽_元素编号1253318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084695" y="427990"/>
            <a:ext cx="4185920" cy="4147820"/>
          </a:xfrm>
          <a:prstGeom prst="rect">
            <a:avLst/>
          </a:prstGeom>
        </p:spPr>
      </p:pic>
      <p:pic>
        <p:nvPicPr>
          <p:cNvPr id="16" name="图片 15" descr="千库网_白色飞鸟白鸽_元素编号1253318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147445" y="217805"/>
            <a:ext cx="2106295" cy="214947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270" y="0"/>
            <a:ext cx="3841750" cy="2749550"/>
            <a:chOff x="-2" y="0"/>
            <a:chExt cx="6050" cy="4330"/>
          </a:xfrm>
        </p:grpSpPr>
        <p:pic>
          <p:nvPicPr>
            <p:cNvPr id="5" name="图片 4" descr="千库网_云朵边框_元素编号1242152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-2" y="0"/>
              <a:ext cx="6050" cy="433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7" y="2169"/>
              <a:ext cx="4072" cy="1411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3699510" y="1134110"/>
            <a:ext cx="8298180" cy="4452620"/>
            <a:chOff x="5826" y="1786"/>
            <a:chExt cx="13068" cy="7012"/>
          </a:xfrm>
        </p:grpSpPr>
        <p:grpSp>
          <p:nvGrpSpPr>
            <p:cNvPr id="9" name="组合 8"/>
            <p:cNvGrpSpPr/>
            <p:nvPr/>
          </p:nvGrpSpPr>
          <p:grpSpPr>
            <a:xfrm>
              <a:off x="5826" y="1786"/>
              <a:ext cx="13068" cy="7012"/>
              <a:chOff x="363" y="248"/>
              <a:chExt cx="18440" cy="10118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987" y="801"/>
                <a:ext cx="17593" cy="9013"/>
              </a:xfrm>
              <a:prstGeom prst="rect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363" y="248"/>
                <a:ext cx="18440" cy="10119"/>
                <a:chOff x="338137" y="371475"/>
                <a:chExt cx="11453814" cy="6120001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381000" y="371475"/>
                  <a:ext cx="11391900" cy="8572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381000" y="6405751"/>
                  <a:ext cx="11391900" cy="8572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 rot="16200000">
                  <a:off x="-2679000" y="3388613"/>
                  <a:ext cx="6120000" cy="8572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 rot="16200000">
                  <a:off x="8689089" y="3388613"/>
                  <a:ext cx="6120000" cy="8572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</p:grpSp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6818" y="2179"/>
              <a:ext cx="6867" cy="59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</a:rPr>
                <a:t>云儿见它让路，</a:t>
              </a:r>
              <a:endParaRPr lang="en-US" altLang="zh-CN" sz="40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</a:rPr>
                <a:t>小树见它招手，</a:t>
              </a:r>
              <a:endParaRPr lang="en-US" altLang="zh-CN" sz="40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</a:rPr>
                <a:t>禾苗见它弯腰，</a:t>
              </a:r>
              <a:endParaRPr lang="en-US" altLang="zh-CN" sz="40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</a:rPr>
                <a:t>花儿见它点头。</a:t>
              </a:r>
              <a:endParaRPr lang="zh-CN" altLang="en-US" sz="4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3" name="图片 12" descr="千库网_秋天降温冷空气拟人云朵寒潮_元素编号1334293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8150225" y="367030"/>
            <a:ext cx="3747135" cy="3747135"/>
          </a:xfrm>
          <a:prstGeom prst="rect">
            <a:avLst/>
          </a:prstGeom>
        </p:spPr>
      </p:pic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10151314" y="3901923"/>
            <a:ext cx="1232297" cy="1445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8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风</a:t>
            </a:r>
            <a:endParaRPr lang="zh-CN" altLang="en-US" sz="8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763905" y="-113665"/>
            <a:ext cx="8204200" cy="1024255"/>
            <a:chOff x="3731" y="421"/>
            <a:chExt cx="12920" cy="1613"/>
          </a:xfrm>
        </p:grpSpPr>
        <p:sp>
          <p:nvSpPr>
            <p:cNvPr id="76" name="文本框 75"/>
            <p:cNvSpPr txBox="1"/>
            <p:nvPr/>
          </p:nvSpPr>
          <p:spPr>
            <a:xfrm>
              <a:off x="5081" y="826"/>
              <a:ext cx="1157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</a:rPr>
                <a:t>我知道各种各样的风：</a:t>
              </a:r>
              <a:endParaRPr lang="zh-CN" altLang="en-US" sz="36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4" name="图片 3" descr="千库网_橙色黄色卡通太阳_元素编号117006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31" y="421"/>
              <a:ext cx="1613" cy="1613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-113665"/>
            <a:ext cx="12056745" cy="7322820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89530" y="1068705"/>
            <a:ext cx="957389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寒风   凉风   暖风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89530" y="2533015"/>
            <a:ext cx="957389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微风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狂风   台风   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暴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风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589530" y="3997325"/>
            <a:ext cx="67500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春风   秋风   </a:t>
            </a:r>
            <a:r>
              <a:rPr lang="en-US" altLang="zh-CN" sz="4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4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968111" y="1949760"/>
            <a:ext cx="1500188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bào</a:t>
            </a:r>
            <a:endParaRPr lang="en-US" altLang="zh-CN" sz="32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12395" y="2280920"/>
            <a:ext cx="6858000" cy="6858000"/>
            <a:chOff x="-177" y="3654"/>
            <a:chExt cx="10800" cy="10800"/>
          </a:xfrm>
        </p:grpSpPr>
        <p:pic>
          <p:nvPicPr>
            <p:cNvPr id="2" name="图片 1" descr="千库网_蓝色气泡手绘卡通对话框_元素编号1170818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-177" y="3654"/>
              <a:ext cx="10800" cy="1080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203" y="8251"/>
              <a:ext cx="7758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观察每排词语，你有什么发现？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250825"/>
            <a:ext cx="12056745" cy="732282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0" y="0"/>
            <a:ext cx="2463800" cy="1763395"/>
            <a:chOff x="0" y="0"/>
            <a:chExt cx="3880" cy="2777"/>
          </a:xfrm>
        </p:grpSpPr>
        <p:pic>
          <p:nvPicPr>
            <p:cNvPr id="2" name="图片 1" descr="千库网_云朵边框_元素编号1242152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3880" cy="2777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6" y="1268"/>
              <a:ext cx="2781" cy="993"/>
            </a:xfrm>
            <a:prstGeom prst="rect">
              <a:avLst/>
            </a:prstGeom>
          </p:spPr>
        </p:pic>
      </p:grpSp>
      <p:sp>
        <p:nvSpPr>
          <p:cNvPr id="76" name="文本框 75"/>
          <p:cNvSpPr txBox="1"/>
          <p:nvPr/>
        </p:nvSpPr>
        <p:spPr>
          <a:xfrm>
            <a:off x="2127250" y="1518920"/>
            <a:ext cx="734695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14400" fontAlgn="auto"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自由读课文，圈出不认识的生字，自己试着猜一猜，再和同桌交流。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14400" fontAlgn="auto"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标出自然段，边读边思考刚才提出的问题。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-635" y="231140"/>
            <a:ext cx="12056745" cy="7322820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251710" y="2334895"/>
            <a:ext cx="957389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鼓起腮   纤绳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摇摇摆摆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10765" y="4486275"/>
            <a:ext cx="957389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晾晒   翻跟头   断断续续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588010" y="-725170"/>
            <a:ext cx="3479165" cy="3479165"/>
            <a:chOff x="-261" y="-705"/>
            <a:chExt cx="5479" cy="5479"/>
          </a:xfrm>
        </p:grpSpPr>
        <p:pic>
          <p:nvPicPr>
            <p:cNvPr id="6" name="图片 5" descr="千库网_黄色系卡通骨头免扣标题框_元素编号1246529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261" y="-705"/>
              <a:ext cx="5479" cy="547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282" y="1063"/>
              <a:ext cx="274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站酷快乐体2016修订版" panose="02010600030101010101" charset="-122"/>
                  <a:ea typeface="站酷快乐体2016修订版" panose="02010600030101010101" charset="-122"/>
                </a:rPr>
                <a:t>认一认</a:t>
              </a:r>
              <a:endParaRPr lang="zh-CN" altLang="en-US" sz="3600" b="1" dirty="0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589530" y="309245"/>
            <a:ext cx="9466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猜猜下面加点字的读音，说一说你是怎么猜出来的。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1986" name="矩形 3"/>
          <p:cNvSpPr>
            <a:spLocks noChangeArrowheads="1"/>
          </p:cNvSpPr>
          <p:nvPr/>
        </p:nvSpPr>
        <p:spPr bwMode="auto">
          <a:xfrm>
            <a:off x="3664440" y="2980772"/>
            <a:ext cx="45085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41987" name="矩形 4"/>
          <p:cNvSpPr>
            <a:spLocks noChangeArrowheads="1"/>
          </p:cNvSpPr>
          <p:nvPr/>
        </p:nvSpPr>
        <p:spPr bwMode="auto">
          <a:xfrm>
            <a:off x="8700463" y="5205498"/>
            <a:ext cx="45085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41988" name="矩形 5"/>
          <p:cNvSpPr>
            <a:spLocks noChangeArrowheads="1"/>
          </p:cNvSpPr>
          <p:nvPr/>
        </p:nvSpPr>
        <p:spPr bwMode="auto">
          <a:xfrm>
            <a:off x="4742729" y="5211451"/>
            <a:ext cx="45085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41989" name="矩形 6"/>
          <p:cNvSpPr>
            <a:spLocks noChangeArrowheads="1"/>
          </p:cNvSpPr>
          <p:nvPr/>
        </p:nvSpPr>
        <p:spPr bwMode="auto">
          <a:xfrm>
            <a:off x="2507755" y="5205498"/>
            <a:ext cx="45085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41990" name="矩形 7"/>
          <p:cNvSpPr>
            <a:spLocks noChangeArrowheads="1"/>
          </p:cNvSpPr>
          <p:nvPr/>
        </p:nvSpPr>
        <p:spPr bwMode="auto">
          <a:xfrm>
            <a:off x="8549005" y="2980690"/>
            <a:ext cx="450215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17" name="矩形 8"/>
          <p:cNvSpPr>
            <a:spLocks noChangeArrowheads="1"/>
          </p:cNvSpPr>
          <p:nvPr/>
        </p:nvSpPr>
        <p:spPr bwMode="auto">
          <a:xfrm>
            <a:off x="5193600" y="2975692"/>
            <a:ext cx="45085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147153" y="3969385"/>
            <a:ext cx="13246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liànɡ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417060" y="3947160"/>
            <a:ext cx="205359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fān</a:t>
            </a:r>
            <a:endParaRPr lang="zh-CN" altLang="en-US" sz="27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498361" y="1820386"/>
            <a:ext cx="84836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sāi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491682" y="3969385"/>
            <a:ext cx="7543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xù</a:t>
            </a:r>
            <a:endParaRPr lang="zh-CN" altLang="en-US" sz="27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851229" y="1820386"/>
            <a:ext cx="12090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qiàn</a:t>
            </a:r>
            <a:endParaRPr lang="zh-CN" altLang="en-US" sz="27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8340554" y="1820386"/>
            <a:ext cx="91313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bǎi</a:t>
            </a:r>
            <a:endParaRPr lang="zh-CN" altLang="en-US" sz="27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-635" y="231140"/>
            <a:ext cx="12056745" cy="7322820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90725" y="2154555"/>
            <a:ext cx="957389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鼓起</a:t>
            </a:r>
            <a:r>
              <a:rPr lang="zh-CN" altLang="en-US" sz="4800" b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腮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800" b="1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纤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绳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002155" y="3422650"/>
            <a:ext cx="957389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800" b="1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晾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晒   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sz="4800" b="1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翻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跟头   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摇摇摆</a:t>
            </a:r>
            <a:r>
              <a:rPr lang="zh-CN" altLang="en-US" sz="4800" b="1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摆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断断</a:t>
            </a:r>
            <a:r>
              <a:rPr lang="zh-CN" altLang="en-US" sz="4800" b="1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续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续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588010" y="-725170"/>
            <a:ext cx="3479165" cy="3479165"/>
            <a:chOff x="-261" y="-705"/>
            <a:chExt cx="5479" cy="5479"/>
          </a:xfrm>
        </p:grpSpPr>
        <p:pic>
          <p:nvPicPr>
            <p:cNvPr id="6" name="图片 5" descr="千库网_黄色系卡通骨头免扣标题框_元素编号1246529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261" y="-705"/>
              <a:ext cx="5479" cy="547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282" y="1063"/>
              <a:ext cx="274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站酷快乐体2016修订版" panose="02010600030101010101" charset="-122"/>
                  <a:ea typeface="站酷快乐体2016修订版" panose="02010600030101010101" charset="-122"/>
                </a:rPr>
                <a:t>认一认</a:t>
              </a:r>
              <a:endParaRPr lang="zh-CN" altLang="en-US" sz="3600" b="1">
                <a:latin typeface="站酷快乐体2016修订版" panose="02010600030101010101" charset="-122"/>
                <a:ea typeface="站酷快乐体2016修订版" panose="02010600030101010101" charset="-122"/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002373" y="3144520"/>
            <a:ext cx="13246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liànɡ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229350" y="3144520"/>
            <a:ext cx="205359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fān</a:t>
            </a:r>
            <a:endParaRPr lang="zh-CN" altLang="en-US" sz="27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238646" y="1514951"/>
            <a:ext cx="84836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sāi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233112" y="4355465"/>
            <a:ext cx="7543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xù</a:t>
            </a:r>
            <a:endParaRPr lang="zh-CN" altLang="en-US" sz="27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733879" y="1447641"/>
            <a:ext cx="12090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qiàn</a:t>
            </a:r>
            <a:endParaRPr lang="zh-CN" altLang="en-US" sz="27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752679" y="4355306"/>
            <a:ext cx="91313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bǎi</a:t>
            </a:r>
            <a:endParaRPr lang="zh-CN" altLang="en-US" sz="27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422515" y="1617345"/>
            <a:ext cx="2902585" cy="766445"/>
          </a:xfrm>
          <a:prstGeom prst="wedgeRoundRectCallout">
            <a:avLst>
              <a:gd name="adj1" fmla="val -45491"/>
              <a:gd name="adj2" fmla="val 83802"/>
              <a:gd name="adj3" fmla="val 16667"/>
            </a:avLst>
          </a:prstGeom>
          <a:solidFill>
            <a:schemeClr val="accent4">
              <a:lumMod val="40000"/>
              <a:lumOff val="6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形声字特点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8595995" y="3145155"/>
            <a:ext cx="2376170" cy="970280"/>
          </a:xfrm>
          <a:prstGeom prst="wedgeRoundRectCallout">
            <a:avLst>
              <a:gd name="adj1" fmla="val -45945"/>
              <a:gd name="adj2" fmla="val 93827"/>
              <a:gd name="adj3" fmla="val 16667"/>
            </a:avLst>
          </a:prstGeom>
          <a:solidFill>
            <a:schemeClr val="accent4">
              <a:lumMod val="40000"/>
              <a:lumOff val="6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结合词意联系生活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228090" y="1388110"/>
            <a:ext cx="2098675" cy="766445"/>
          </a:xfrm>
          <a:prstGeom prst="wedgeRoundRectCallout">
            <a:avLst>
              <a:gd name="adj1" fmla="val -3555"/>
              <a:gd name="adj2" fmla="val 66901"/>
              <a:gd name="adj3" fmla="val 16667"/>
            </a:avLst>
          </a:prstGeom>
          <a:solidFill>
            <a:schemeClr val="accent4">
              <a:lumMod val="40000"/>
              <a:lumOff val="6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借助插图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4" descr="插图1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 flipH="1">
            <a:off x="4086860" y="1242695"/>
            <a:ext cx="3329305" cy="311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8" grpId="0"/>
      <p:bldP spid="19" grpId="0"/>
      <p:bldP spid="20" grpId="0"/>
      <p:bldP spid="23" grpId="0"/>
      <p:bldP spid="24" grpId="0"/>
      <p:bldP spid="25" grpId="0"/>
      <p:bldP spid="4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7" name="图片 6" descr="6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79360" y="1261745"/>
            <a:ext cx="4418965" cy="4866640"/>
          </a:xfrm>
          <a:prstGeom prst="rect">
            <a:avLst/>
          </a:prstGeom>
        </p:spPr>
      </p:pic>
      <p:pic>
        <p:nvPicPr>
          <p:cNvPr id="15" name="图片 14" descr="千库网_白色飞鸟白鸽_元素编号1253318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345680" y="417195"/>
            <a:ext cx="4185920" cy="4147820"/>
          </a:xfrm>
          <a:prstGeom prst="rect">
            <a:avLst/>
          </a:prstGeom>
        </p:spPr>
      </p:pic>
      <p:pic>
        <p:nvPicPr>
          <p:cNvPr id="16" name="图片 15" descr="千库网_白色飞鸟白鸽_元素编号1253318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147445" y="217805"/>
            <a:ext cx="2106295" cy="2149475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426721" y="149226"/>
            <a:ext cx="11513185" cy="6425564"/>
            <a:chOff x="338138" y="371476"/>
            <a:chExt cx="11453814" cy="6120000"/>
          </a:xfrm>
        </p:grpSpPr>
        <p:sp>
          <p:nvSpPr>
            <p:cNvPr id="69" name="矩形 68"/>
            <p:cNvSpPr/>
            <p:nvPr/>
          </p:nvSpPr>
          <p:spPr>
            <a:xfrm>
              <a:off x="381000" y="387805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81000" y="6405751"/>
              <a:ext cx="113919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 rot="16200000">
              <a:off x="-2679000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 rot="16200000">
              <a:off x="8689089" y="3388613"/>
              <a:ext cx="6120000" cy="85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569595" y="530860"/>
            <a:ext cx="11053445" cy="57175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0" y="0"/>
            <a:ext cx="2463800" cy="1763395"/>
            <a:chOff x="0" y="0"/>
            <a:chExt cx="3880" cy="2777"/>
          </a:xfrm>
        </p:grpSpPr>
        <p:pic>
          <p:nvPicPr>
            <p:cNvPr id="13" name="图片 12" descr="千库网_云朵边框_元素编号1242152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0" y="0"/>
              <a:ext cx="3880" cy="2777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0" y="1373"/>
              <a:ext cx="2730" cy="962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081020" y="417195"/>
            <a:ext cx="7947660" cy="871220"/>
            <a:chOff x="4490" y="657"/>
            <a:chExt cx="12516" cy="1372"/>
          </a:xfrm>
        </p:grpSpPr>
        <p:sp>
          <p:nvSpPr>
            <p:cNvPr id="76" name="文本框 75"/>
            <p:cNvSpPr txBox="1"/>
            <p:nvPr/>
          </p:nvSpPr>
          <p:spPr>
            <a:xfrm>
              <a:off x="5436" y="826"/>
              <a:ext cx="1157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你用什么好办法记住这些生字的呢？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6" name="图片 5" descr="千库网_黄色的枫叶_元素编号12592516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4490" y="657"/>
              <a:ext cx="1212" cy="1372"/>
            </a:xfrm>
            <a:prstGeom prst="rect">
              <a:avLst/>
            </a:prstGeom>
          </p:spPr>
        </p:pic>
      </p:grpSp>
      <p:sp>
        <p:nvSpPr>
          <p:cNvPr id="24" name="TextBox 7"/>
          <p:cNvSpPr txBox="1"/>
          <p:nvPr/>
        </p:nvSpPr>
        <p:spPr>
          <a:xfrm>
            <a:off x="2315845" y="2125980"/>
            <a:ext cx="864616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dirty="0" smtClean="0">
                <a:latin typeface="楷体" panose="02010609060101010101" charset="-122"/>
                <a:ea typeface="楷体" panose="02010609060101010101" charset="-122"/>
              </a:rPr>
              <a:t>助 抽 续 使 劲 秧</a:t>
            </a:r>
            <a:endParaRPr lang="zh-CN" altLang="en-US" sz="66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66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6600" dirty="0" smtClean="0">
                <a:latin typeface="楷体" panose="02010609060101010101" charset="-122"/>
                <a:ea typeface="楷体" panose="02010609060101010101" charset="-122"/>
              </a:rPr>
              <a:t>帮 摆 翻 仍 栽 责</a:t>
            </a:r>
            <a:endParaRPr lang="zh-CN" altLang="en-US" sz="6600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256301" y="1482566"/>
            <a:ext cx="107251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zhù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99936" y="1482566"/>
            <a:ext cx="135636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chōu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892821" y="1514951"/>
            <a:ext cx="7543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xù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051061" y="1514951"/>
            <a:ext cx="86233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shǐ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317251" y="1482566"/>
            <a:ext cx="81153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jìn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457711" y="1514951"/>
            <a:ext cx="139573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yāng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163591" y="3480276"/>
            <a:ext cx="138239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bāng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651396" y="3532981"/>
            <a:ext cx="91313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bǎi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847736" y="3534251"/>
            <a:ext cx="106362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fān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023756" y="3480276"/>
            <a:ext cx="12573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réng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492511" y="3480276"/>
            <a:ext cx="91630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zāi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8744096" y="3480276"/>
            <a:ext cx="74549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>
                <a:solidFill>
                  <a:srgbClr val="FF0000"/>
                </a:solidFill>
                <a:latin typeface="汉语拼音" panose="020B0604020202020204" charset="0"/>
                <a:ea typeface="黑体" panose="02010609060101010101" charset="-122"/>
                <a:cs typeface="汉语拼音" panose="020B0604020202020204" charset="0"/>
              </a:rPr>
              <a:t>zé</a:t>
            </a:r>
            <a:endParaRPr lang="en-US" altLang="zh-CN" sz="4000" b="1">
              <a:solidFill>
                <a:srgbClr val="FF0000"/>
              </a:solidFill>
              <a:latin typeface="汉语拼音" panose="020B0604020202020204" charset="0"/>
              <a:ea typeface="黑体" panose="02010609060101010101" charset="-122"/>
              <a:cs typeface="汉语拼音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/>
      <p:bldP spid="3" grpId="0"/>
      <p:bldP spid="5" grpId="0"/>
      <p:bldP spid="9" grpId="0"/>
      <p:bldP spid="17" grpId="0"/>
      <p:bldP spid="18" grpId="0"/>
      <p:bldP spid="19" grpId="0"/>
      <p:bldP spid="21" grpId="0"/>
      <p:bldP spid="22" grpId="0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3 (18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35" y="-635"/>
            <a:ext cx="12192635" cy="6866255"/>
          </a:xfrm>
          <a:prstGeom prst="rect">
            <a:avLst/>
          </a:prstGeom>
        </p:spPr>
      </p:pic>
      <p:pic>
        <p:nvPicPr>
          <p:cNvPr id="8" name="图片 7" descr="6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1270" y="-67310"/>
            <a:ext cx="12192000" cy="6858000"/>
          </a:xfrm>
          <a:prstGeom prst="rect">
            <a:avLst/>
          </a:prstGeom>
        </p:spPr>
      </p:pic>
      <p:pic>
        <p:nvPicPr>
          <p:cNvPr id="10" name="图片 9" descr="2 (5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1270" y="3668395"/>
            <a:ext cx="12192000" cy="3197225"/>
          </a:xfrm>
          <a:prstGeom prst="rect">
            <a:avLst/>
          </a:prstGeom>
        </p:spPr>
      </p:pic>
      <p:pic>
        <p:nvPicPr>
          <p:cNvPr id="7" name="图片 6" descr="65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579360" y="1261745"/>
            <a:ext cx="4418965" cy="4866640"/>
          </a:xfrm>
          <a:prstGeom prst="rect">
            <a:avLst/>
          </a:prstGeom>
        </p:spPr>
      </p:pic>
      <p:pic>
        <p:nvPicPr>
          <p:cNvPr id="15" name="图片 14" descr="千库网_白色飞鸟白鸽_元素编号1253318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345680" y="417195"/>
            <a:ext cx="4185920" cy="4147820"/>
          </a:xfrm>
          <a:prstGeom prst="rect">
            <a:avLst/>
          </a:prstGeom>
        </p:spPr>
      </p:pic>
      <p:pic>
        <p:nvPicPr>
          <p:cNvPr id="16" name="图片 15" descr="千库网_白色飞鸟白鸽_元素编号12533183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147445" y="217805"/>
            <a:ext cx="2106295" cy="2149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270" y="-85725"/>
            <a:ext cx="12192000" cy="696468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ì</a:t>
            </a: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218045" y="0"/>
            <a:ext cx="3572510" cy="3572510"/>
            <a:chOff x="13128" y="245"/>
            <a:chExt cx="5626" cy="5626"/>
          </a:xfrm>
        </p:grpSpPr>
        <p:pic>
          <p:nvPicPr>
            <p:cNvPr id="2" name="图片 1" descr="千库网_美丽风筝卡通插画_元素编号119546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128" y="245"/>
              <a:ext cx="5627" cy="562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4009" y="1018"/>
              <a:ext cx="118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助</a:t>
              </a:r>
              <a:endPara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283460" y="223520"/>
            <a:ext cx="3573145" cy="3573145"/>
            <a:chOff x="13128" y="245"/>
            <a:chExt cx="5627" cy="5627"/>
          </a:xfrm>
        </p:grpSpPr>
        <p:pic>
          <p:nvPicPr>
            <p:cNvPr id="59" name="图片 58" descr="千库网_美丽风筝卡通插画_元素编号119546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128" y="245"/>
              <a:ext cx="5627" cy="5627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14009" y="1018"/>
              <a:ext cx="118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劲</a:t>
              </a:r>
              <a:endPara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1" name="图片 60" descr="千库网_秋天降温冷空气拟人云朵寒潮_元素编号13342936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-101600" y="-267335"/>
            <a:ext cx="2575560" cy="2575560"/>
          </a:xfrm>
          <a:prstGeom prst="rect">
            <a:avLst/>
          </a:prstGeom>
        </p:spPr>
      </p:pic>
      <p:grpSp>
        <p:nvGrpSpPr>
          <p:cNvPr id="63" name="组合 62"/>
          <p:cNvGrpSpPr/>
          <p:nvPr/>
        </p:nvGrpSpPr>
        <p:grpSpPr>
          <a:xfrm>
            <a:off x="-60960" y="2961640"/>
            <a:ext cx="3573145" cy="3573145"/>
            <a:chOff x="13128" y="245"/>
            <a:chExt cx="5627" cy="5627"/>
          </a:xfrm>
        </p:grpSpPr>
        <p:pic>
          <p:nvPicPr>
            <p:cNvPr id="64" name="图片 63" descr="千库网_美丽风筝卡通插画_元素编号119546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128" y="245"/>
              <a:ext cx="5627" cy="5627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14009" y="1018"/>
              <a:ext cx="118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翻</a:t>
              </a:r>
              <a:endPara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059430" y="-92710"/>
            <a:ext cx="3573145" cy="3573145"/>
            <a:chOff x="13128" y="245"/>
            <a:chExt cx="5627" cy="5627"/>
          </a:xfrm>
        </p:grpSpPr>
        <p:pic>
          <p:nvPicPr>
            <p:cNvPr id="70" name="图片 69" descr="千库网_美丽风筝卡通插画_元素编号119546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 flipH="1">
              <a:off x="13128" y="245"/>
              <a:ext cx="5627" cy="5627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16604" y="882"/>
              <a:ext cx="118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责</a:t>
              </a:r>
              <a:endPara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04495" y="3452495"/>
            <a:ext cx="3573145" cy="3573145"/>
            <a:chOff x="13128" y="245"/>
            <a:chExt cx="5627" cy="5627"/>
          </a:xfrm>
        </p:grpSpPr>
        <p:pic>
          <p:nvPicPr>
            <p:cNvPr id="73" name="图片 72" descr="千库网_美丽风筝卡通插画_元素编号119546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 flipH="1">
              <a:off x="13128" y="245"/>
              <a:ext cx="5627" cy="5627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16604" y="882"/>
              <a:ext cx="118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帮</a:t>
              </a:r>
              <a:endPara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006215" y="2014220"/>
            <a:ext cx="3573145" cy="3573145"/>
            <a:chOff x="13128" y="245"/>
            <a:chExt cx="5627" cy="5627"/>
          </a:xfrm>
        </p:grpSpPr>
        <p:pic>
          <p:nvPicPr>
            <p:cNvPr id="31" name="图片 30" descr="千库网_美丽风筝卡通插画_元素编号119546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128" y="245"/>
              <a:ext cx="5627" cy="5627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4009" y="1018"/>
              <a:ext cx="118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摆</a:t>
              </a:r>
              <a:endPara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617585" y="-267335"/>
            <a:ext cx="3573145" cy="3573145"/>
            <a:chOff x="13128" y="245"/>
            <a:chExt cx="5627" cy="5627"/>
          </a:xfrm>
        </p:grpSpPr>
        <p:pic>
          <p:nvPicPr>
            <p:cNvPr id="76" name="图片 75" descr="千库网_美丽风筝卡通插画_元素编号119546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 flipH="1">
              <a:off x="13128" y="245"/>
              <a:ext cx="5627" cy="5627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16642" y="1009"/>
              <a:ext cx="118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使</a:t>
              </a:r>
              <a:endPara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32575" y="1609725"/>
            <a:ext cx="3573145" cy="3573145"/>
            <a:chOff x="13128" y="245"/>
            <a:chExt cx="5627" cy="5627"/>
          </a:xfrm>
        </p:grpSpPr>
        <p:pic>
          <p:nvPicPr>
            <p:cNvPr id="24" name="图片 23" descr="千库网_美丽风筝卡通插画_元素编号119546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 flipH="1">
              <a:off x="13128" y="245"/>
              <a:ext cx="5627" cy="562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16604" y="882"/>
              <a:ext cx="118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续</a:t>
              </a:r>
              <a:endPara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 rot="5700000">
            <a:off x="8439785" y="3455035"/>
            <a:ext cx="3573145" cy="3573145"/>
            <a:chOff x="13128" y="245"/>
            <a:chExt cx="5627" cy="5627"/>
          </a:xfrm>
        </p:grpSpPr>
        <p:pic>
          <p:nvPicPr>
            <p:cNvPr id="79" name="图片 78" descr="千库网_美丽风筝卡通插画_元素编号119546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128" y="245"/>
              <a:ext cx="5627" cy="5627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 rot="15780000">
              <a:off x="14009" y="1018"/>
              <a:ext cx="118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秧</a:t>
              </a:r>
              <a:endPara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777615" y="3305810"/>
            <a:ext cx="3573145" cy="3573145"/>
            <a:chOff x="13128" y="245"/>
            <a:chExt cx="5627" cy="5627"/>
          </a:xfrm>
        </p:grpSpPr>
        <p:pic>
          <p:nvPicPr>
            <p:cNvPr id="82" name="图片 81" descr="千库网_美丽风筝卡通插画_元素编号119546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 flipH="1">
              <a:off x="13128" y="245"/>
              <a:ext cx="5627" cy="5627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16604" y="882"/>
              <a:ext cx="118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栽</a:t>
              </a:r>
              <a:endPara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 rot="1500000">
            <a:off x="6657340" y="2629535"/>
            <a:ext cx="3573145" cy="3573145"/>
            <a:chOff x="13128" y="245"/>
            <a:chExt cx="5627" cy="5627"/>
          </a:xfrm>
        </p:grpSpPr>
        <p:pic>
          <p:nvPicPr>
            <p:cNvPr id="85" name="图片 84" descr="千库网_美丽风筝卡通插画_元素编号1195463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128" y="245"/>
              <a:ext cx="5627" cy="5627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 rot="20160000">
              <a:off x="14009" y="1018"/>
              <a:ext cx="1187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责</a:t>
              </a:r>
              <a:endPara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宋体 CN Medium">
      <a:majorFont>
        <a:latin typeface="思源宋体 CN Medium"/>
        <a:ea typeface="思源宋体 CN Medium"/>
        <a:cs typeface="Arial"/>
      </a:majorFont>
      <a:minorFont>
        <a:latin typeface="思源宋体 CN Medium"/>
        <a:ea typeface="思源宋体 CN Medium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1173</Words>
  <Application>WPS 演示</Application>
  <PresentationFormat>自定义</PresentationFormat>
  <Paragraphs>224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楷体</vt:lpstr>
      <vt:lpstr>等线</vt:lpstr>
      <vt:lpstr>汉语拼音</vt:lpstr>
      <vt:lpstr>Segoe Print</vt:lpstr>
      <vt:lpstr>黑体</vt:lpstr>
      <vt:lpstr>站酷快乐体2016修订版</vt:lpstr>
      <vt:lpstr>思源宋体 CN Medium</vt:lpstr>
      <vt:lpstr>Arial Unicode MS</vt:lpstr>
      <vt:lpstr>苏州精致体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7</cp:revision>
  <cp:lastPrinted>2022-05-28T12:02:00Z</cp:lastPrinted>
  <dcterms:created xsi:type="dcterms:W3CDTF">2022-05-28T12:02:00Z</dcterms:created>
  <dcterms:modified xsi:type="dcterms:W3CDTF">2023-10-21T06:52:53Z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51B5236D31FF4354A5E7A35DA53F8B9F_12</vt:lpwstr>
  </property>
  <property fmtid="{D5CDD505-2E9C-101B-9397-08002B2CF9AE}" pid="3" name="KSOProductBuildVer">
    <vt:lpwstr>2052-12.1.0.15712</vt:lpwstr>
  </property>
</Properties>
</file>