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08" r:id="rId6"/>
    <p:sldId id="709" r:id="rId7"/>
    <p:sldId id="710" r:id="rId8"/>
    <p:sldId id="711" r:id="rId9"/>
    <p:sldId id="712" r:id="rId10"/>
    <p:sldId id="713" r:id="rId11"/>
    <p:sldId id="258" r:id="rId12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16"/>
    </p:embeddedFont>
    <p:embeddedFont>
      <p:font typeface="微软雅黑" panose="020B0503020204020204" charset="-122"/>
      <p:regular r:id="rId17"/>
    </p:embeddedFont>
  </p:embeddedFontLst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6" userDrawn="1">
          <p15:clr>
            <a:srgbClr val="A4A3A4"/>
          </p15:clr>
        </p15:guide>
        <p15:guide id="2" orient="horz" pos="498" userDrawn="1">
          <p15:clr>
            <a:srgbClr val="A4A3A4"/>
          </p15:clr>
        </p15:guide>
        <p15:guide id="3" orient="horz" pos="2946" userDrawn="1">
          <p15:clr>
            <a:srgbClr val="A4A3A4"/>
          </p15:clr>
        </p15:guide>
        <p15:guide id="4" orient="horz" pos="2898" userDrawn="1">
          <p15:clr>
            <a:srgbClr val="A4A3A4"/>
          </p15:clr>
        </p15:guide>
        <p15:guide id="5" pos="295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844" autoAdjust="0"/>
  </p:normalViewPr>
  <p:slideViewPr>
    <p:cSldViewPr snapToGrid="0">
      <p:cViewPr>
        <p:scale>
          <a:sx n="120" d="100"/>
          <a:sy n="120" d="100"/>
        </p:scale>
        <p:origin x="-1392" y="-654"/>
      </p:cViewPr>
      <p:guideLst>
        <p:guide orient="horz" pos="446"/>
        <p:guide orient="horz" pos="498"/>
        <p:guide orient="horz" pos="2946"/>
        <p:guide orient="horz" pos="2898"/>
        <p:guide pos="295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10600030101010101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10600030101010101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语文园地（一）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二年级上册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3"/>
          <p:cNvSpPr>
            <a:spLocks noChangeArrowheads="1"/>
          </p:cNvSpPr>
          <p:nvPr/>
        </p:nvSpPr>
        <p:spPr bwMode="auto">
          <a:xfrm>
            <a:off x="646167" y="1086132"/>
            <a:ext cx="3370154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一、把下列音节补充完整。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100" name="Picture 3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04749" y="1624182"/>
            <a:ext cx="3439269" cy="297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32" name="文本框 14"/>
          <p:cNvSpPr>
            <a:spLocks noChangeArrowheads="1"/>
          </p:cNvSpPr>
          <p:nvPr/>
        </p:nvSpPr>
        <p:spPr bwMode="auto">
          <a:xfrm>
            <a:off x="3904391" y="1655093"/>
            <a:ext cx="253916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t</a:t>
            </a:r>
            <a:endParaRPr lang="en-US" altLang="zh-CN" sz="24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33" name="文本框 14"/>
          <p:cNvSpPr>
            <a:spLocks noChangeArrowheads="1"/>
          </p:cNvSpPr>
          <p:nvPr/>
        </p:nvSpPr>
        <p:spPr bwMode="auto">
          <a:xfrm>
            <a:off x="5770722" y="1655093"/>
            <a:ext cx="503984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ào</a:t>
            </a:r>
            <a:endParaRPr lang="zh-CN" altLang="en-US" sz="24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34" name="文本框 14"/>
          <p:cNvSpPr>
            <a:spLocks noChangeArrowheads="1"/>
          </p:cNvSpPr>
          <p:nvPr/>
        </p:nvSpPr>
        <p:spPr bwMode="auto">
          <a:xfrm>
            <a:off x="3753491" y="2400301"/>
            <a:ext cx="479939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zh</a:t>
            </a:r>
            <a:endParaRPr lang="zh-CN" altLang="en-US" sz="24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35" name="文本框 14"/>
          <p:cNvSpPr>
            <a:spLocks noChangeArrowheads="1"/>
          </p:cNvSpPr>
          <p:nvPr/>
        </p:nvSpPr>
        <p:spPr bwMode="auto">
          <a:xfrm>
            <a:off x="5337968" y="2367302"/>
            <a:ext cx="699550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éng</a:t>
            </a:r>
            <a:endParaRPr lang="zh-CN" altLang="en-US" sz="24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36" name="文本框 14"/>
          <p:cNvSpPr>
            <a:spLocks noChangeArrowheads="1"/>
          </p:cNvSpPr>
          <p:nvPr/>
        </p:nvSpPr>
        <p:spPr bwMode="auto">
          <a:xfrm>
            <a:off x="3802921" y="3176419"/>
            <a:ext cx="699550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24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ēng</a:t>
            </a:r>
            <a:endParaRPr lang="zh-CN" altLang="en-US" sz="24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37" name="文本框 14"/>
          <p:cNvSpPr>
            <a:spLocks noChangeArrowheads="1"/>
          </p:cNvSpPr>
          <p:nvPr/>
        </p:nvSpPr>
        <p:spPr bwMode="auto">
          <a:xfrm>
            <a:off x="5408213" y="3211308"/>
            <a:ext cx="394980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24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ié</a:t>
            </a:r>
            <a:endParaRPr lang="zh-CN" altLang="en-US" sz="24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38" name="文本框 14"/>
          <p:cNvSpPr>
            <a:spLocks noChangeArrowheads="1"/>
          </p:cNvSpPr>
          <p:nvPr/>
        </p:nvSpPr>
        <p:spPr bwMode="auto">
          <a:xfrm>
            <a:off x="3993460" y="3952538"/>
            <a:ext cx="220253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24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ǐ</a:t>
            </a:r>
            <a:endParaRPr lang="zh-CN" altLang="en-US" sz="24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39" name="文本框 14"/>
          <p:cNvSpPr>
            <a:spLocks noChangeArrowheads="1"/>
          </p:cNvSpPr>
          <p:nvPr/>
        </p:nvSpPr>
        <p:spPr bwMode="auto">
          <a:xfrm>
            <a:off x="5408214" y="3952537"/>
            <a:ext cx="502382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24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ēn</a:t>
            </a:r>
            <a:endParaRPr lang="zh-CN" altLang="en-US" sz="24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2" grpId="0" bldLvl="0" autoUpdateAnimBg="0"/>
      <p:bldP spid="4133" grpId="0" bldLvl="0" autoUpdateAnimBg="0"/>
      <p:bldP spid="4134" grpId="0" bldLvl="0" autoUpdateAnimBg="0"/>
      <p:bldP spid="4135" grpId="0" bldLvl="0" autoUpdateAnimBg="0"/>
      <p:bldP spid="4136" grpId="0" bldLvl="0" autoUpdateAnimBg="0"/>
      <p:bldP spid="4137" grpId="0" bldLvl="0" autoUpdateAnimBg="0"/>
      <p:bldP spid="4138" grpId="0" bldLvl="0" autoUpdateAnimBg="0"/>
      <p:bldP spid="4139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2"/>
          <p:cNvSpPr>
            <a:spLocks noChangeArrowheads="1"/>
          </p:cNvSpPr>
          <p:nvPr/>
        </p:nvSpPr>
        <p:spPr bwMode="auto">
          <a:xfrm>
            <a:off x="683178" y="803116"/>
            <a:ext cx="7955997" cy="394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二、照样子，写一写。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平常我在池子里睡觉，在小溪里散步，在江河里奔跑，在海洋里跳舞、唱歌、开大会。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在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，在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，在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，在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我的脾气可怪了，有时候我很温和，有时候我却很暴躁。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，有时候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，有时候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3" name="文本框 16"/>
          <p:cNvSpPr>
            <a:spLocks noChangeArrowheads="1"/>
          </p:cNvSpPr>
          <p:nvPr/>
        </p:nvSpPr>
        <p:spPr bwMode="auto">
          <a:xfrm>
            <a:off x="683178" y="2622187"/>
            <a:ext cx="83099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平常我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4" name="文本框 16"/>
          <p:cNvSpPr>
            <a:spLocks noChangeArrowheads="1"/>
          </p:cNvSpPr>
          <p:nvPr/>
        </p:nvSpPr>
        <p:spPr bwMode="auto">
          <a:xfrm>
            <a:off x="1768344" y="2622187"/>
            <a:ext cx="15234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教室里写作业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5" name="文本框 16"/>
          <p:cNvSpPr>
            <a:spLocks noChangeArrowheads="1"/>
          </p:cNvSpPr>
          <p:nvPr/>
        </p:nvSpPr>
        <p:spPr bwMode="auto">
          <a:xfrm>
            <a:off x="3938168" y="2622186"/>
            <a:ext cx="129266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大树下看书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6" name="文本框 16"/>
          <p:cNvSpPr>
            <a:spLocks noChangeArrowheads="1"/>
          </p:cNvSpPr>
          <p:nvPr/>
        </p:nvSpPr>
        <p:spPr bwMode="auto">
          <a:xfrm>
            <a:off x="787953" y="3146062"/>
            <a:ext cx="15234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操场上做运动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7" name="文本框 16"/>
          <p:cNvSpPr>
            <a:spLocks noChangeArrowheads="1"/>
          </p:cNvSpPr>
          <p:nvPr/>
        </p:nvSpPr>
        <p:spPr bwMode="auto">
          <a:xfrm>
            <a:off x="2965030" y="3146061"/>
            <a:ext cx="129266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广场上跳舞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8" name="文本框 16"/>
          <p:cNvSpPr>
            <a:spLocks noChangeArrowheads="1"/>
          </p:cNvSpPr>
          <p:nvPr/>
        </p:nvSpPr>
        <p:spPr bwMode="auto">
          <a:xfrm>
            <a:off x="4730677" y="3140915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唱歌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9" name="文本框 16"/>
          <p:cNvSpPr>
            <a:spLocks noChangeArrowheads="1"/>
          </p:cNvSpPr>
          <p:nvPr/>
        </p:nvSpPr>
        <p:spPr bwMode="auto">
          <a:xfrm>
            <a:off x="5892712" y="3140914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散步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0" name="文本框 16"/>
          <p:cNvSpPr>
            <a:spLocks noChangeArrowheads="1"/>
          </p:cNvSpPr>
          <p:nvPr/>
        </p:nvSpPr>
        <p:spPr bwMode="auto">
          <a:xfrm>
            <a:off x="787952" y="4242960"/>
            <a:ext cx="83099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放学了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1" name="文本框 16"/>
          <p:cNvSpPr>
            <a:spLocks noChangeArrowheads="1"/>
          </p:cNvSpPr>
          <p:nvPr/>
        </p:nvSpPr>
        <p:spPr bwMode="auto">
          <a:xfrm>
            <a:off x="2639798" y="4254327"/>
            <a:ext cx="129266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我走路回家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12" name="文本框 16"/>
          <p:cNvSpPr>
            <a:spLocks noChangeArrowheads="1"/>
          </p:cNvSpPr>
          <p:nvPr/>
        </p:nvSpPr>
        <p:spPr bwMode="auto">
          <a:xfrm>
            <a:off x="5044679" y="4254327"/>
            <a:ext cx="129266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我坐车回家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  <p:bldP spid="25605" grpId="0"/>
      <p:bldP spid="25606" grpId="0"/>
      <p:bldP spid="25607" grpId="0"/>
      <p:bldP spid="25608" grpId="0"/>
      <p:bldP spid="25609" grpId="0"/>
      <p:bldP spid="25610" grpId="0"/>
      <p:bldP spid="25611" grpId="0"/>
      <p:bldP spid="256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2"/>
          <p:cNvSpPr>
            <a:spLocks noChangeArrowheads="1"/>
          </p:cNvSpPr>
          <p:nvPr/>
        </p:nvSpPr>
        <p:spPr bwMode="auto">
          <a:xfrm>
            <a:off x="557967" y="957243"/>
            <a:ext cx="6536531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三、按笔顺规则认真写一写。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80000"/>
              </a:lnSpc>
            </a:pP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80000"/>
              </a:lnSpc>
            </a:pP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80000"/>
              </a:lnSpc>
            </a:pP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80000"/>
              </a:lnSpc>
            </a:pP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147" name="Picture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33041" y="1804300"/>
            <a:ext cx="3321995" cy="689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9393" y="3161121"/>
            <a:ext cx="3285643" cy="68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30110" y="1828069"/>
            <a:ext cx="3301488" cy="642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30111" y="3208657"/>
            <a:ext cx="3259544" cy="642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1"/>
          <p:cNvSpPr>
            <a:spLocks noChangeArrowheads="1"/>
          </p:cNvSpPr>
          <p:nvPr/>
        </p:nvSpPr>
        <p:spPr bwMode="auto">
          <a:xfrm>
            <a:off x="565999" y="1047602"/>
            <a:ext cx="7135702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四、我会联系课文填空。</a:t>
            </a:r>
            <a:endParaRPr lang="en-US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梅花  </a:t>
            </a: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500" kern="0" dirty="0">
                <a:latin typeface="+mn-lt"/>
                <a:ea typeface="+mn-ea"/>
                <a:cs typeface="+mn-ea"/>
                <a:sym typeface="+mn-lt"/>
              </a:rPr>
              <a:t>［宋］王安石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墙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数枝梅，</a:t>
            </a: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凌寒独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遥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不是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暗香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6" name="文本框 16"/>
          <p:cNvSpPr>
            <a:spLocks noChangeArrowheads="1"/>
          </p:cNvSpPr>
          <p:nvPr/>
        </p:nvSpPr>
        <p:spPr bwMode="auto">
          <a:xfrm>
            <a:off x="4052053" y="2933738"/>
            <a:ext cx="67710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自开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8" name="文本框 16"/>
          <p:cNvSpPr>
            <a:spLocks noChangeArrowheads="1"/>
          </p:cNvSpPr>
          <p:nvPr/>
        </p:nvSpPr>
        <p:spPr bwMode="auto">
          <a:xfrm>
            <a:off x="3561953" y="3404862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知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0" name="文本框 16"/>
          <p:cNvSpPr>
            <a:spLocks noChangeArrowheads="1"/>
          </p:cNvSpPr>
          <p:nvPr/>
        </p:nvSpPr>
        <p:spPr bwMode="auto">
          <a:xfrm>
            <a:off x="3530248" y="2455220"/>
            <a:ext cx="36671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角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87" name="文本框 16"/>
          <p:cNvSpPr>
            <a:spLocks noChangeArrowheads="1"/>
          </p:cNvSpPr>
          <p:nvPr/>
        </p:nvSpPr>
        <p:spPr bwMode="auto">
          <a:xfrm>
            <a:off x="4390608" y="3410264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雪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88" name="文本框 16"/>
          <p:cNvSpPr>
            <a:spLocks noChangeArrowheads="1"/>
          </p:cNvSpPr>
          <p:nvPr/>
        </p:nvSpPr>
        <p:spPr bwMode="auto">
          <a:xfrm>
            <a:off x="3299863" y="3886790"/>
            <a:ext cx="67710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为有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89" name="文本框 16"/>
          <p:cNvSpPr>
            <a:spLocks noChangeArrowheads="1"/>
          </p:cNvSpPr>
          <p:nvPr/>
        </p:nvSpPr>
        <p:spPr bwMode="auto">
          <a:xfrm>
            <a:off x="4390608" y="3886790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来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bldLvl="0" autoUpdateAnimBg="0"/>
      <p:bldP spid="6158" grpId="0" bldLvl="0" autoUpdateAnimBg="0"/>
      <p:bldP spid="6150" grpId="0" bldLvl="0" autoUpdateAnimBg="0"/>
      <p:bldP spid="6187" grpId="0" bldLvl="0" autoUpdateAnimBg="0"/>
      <p:bldP spid="6188" grpId="0" bldLvl="0" autoUpdateAnimBg="0"/>
      <p:bldP spid="6189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9"/>
          <p:cNvSpPr>
            <a:spLocks noChangeArrowheads="1"/>
          </p:cNvSpPr>
          <p:nvPr/>
        </p:nvSpPr>
        <p:spPr bwMode="auto">
          <a:xfrm>
            <a:off x="599122" y="838006"/>
            <a:ext cx="8040053" cy="3762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五、课外拓展阅读。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zh-CN" sz="1500" kern="0" dirty="0">
                <a:latin typeface="+mn-lt"/>
                <a:ea typeface="+mn-ea"/>
                <a:cs typeface="+mn-ea"/>
                <a:sym typeface="+mn-lt"/>
              </a:rPr>
              <a:t>牛伯伯年纪大了，他的身体不好，经常失眠。他的儿女们把他送进了“音乐(yuè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atin typeface="+mn-lt"/>
                <a:ea typeface="+mn-ea"/>
                <a:cs typeface="+mn-ea"/>
                <a:sym typeface="+mn-lt"/>
              </a:rPr>
              <a:t> lè)医院”。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zh-CN" sz="1500" kern="0" dirty="0">
                <a:latin typeface="+mn-lt"/>
                <a:ea typeface="+mn-ea"/>
                <a:cs typeface="+mn-ea"/>
                <a:sym typeface="+mn-lt"/>
              </a:rPr>
              <a:t>牛伯伯躺在床上，闭上眼睛，不一会儿，病房里响起了轻柔的音乐，牛伯伯听着听着，就进入了梦乡。一觉(jiào 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1500" kern="0" dirty="0">
                <a:latin typeface="+mn-lt"/>
                <a:ea typeface="+mn-ea"/>
                <a:cs typeface="+mn-ea"/>
                <a:sym typeface="+mn-lt"/>
              </a:rPr>
              <a:t>jué)醒来，百灵鸟护士进来问：“睡得好吗？”牛伯伯高兴地说：“好长时间没有美美地睡上一觉了，你们给我施了什么魔(mó)法？”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500" kern="0" dirty="0">
                <a:latin typeface="+mn-lt"/>
                <a:ea typeface="+mn-ea"/>
                <a:cs typeface="+mn-ea"/>
                <a:sym typeface="+mn-lt"/>
              </a:rPr>
              <a:t>　　　“哪有什么魔法呀，还记得我们给你放音乐听吗？音乐能使你放松神经，促进血管、内分泌(mì)系统正常工作，对各种病都有很好的疗效呢！ ”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43" name="Rectangle 6"/>
          <p:cNvSpPr>
            <a:spLocks noChangeArrowheads="1"/>
          </p:cNvSpPr>
          <p:nvPr/>
        </p:nvSpPr>
        <p:spPr bwMode="auto">
          <a:xfrm>
            <a:off x="7274244" y="1494472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44" name="Rectangle 6"/>
          <p:cNvSpPr>
            <a:spLocks noChangeArrowheads="1"/>
          </p:cNvSpPr>
          <p:nvPr/>
        </p:nvSpPr>
        <p:spPr bwMode="auto">
          <a:xfrm>
            <a:off x="2131384" y="2871787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3" grpId="0" bldLvl="0" autoUpdateAnimBg="0"/>
      <p:bldP spid="22544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"/>
          <p:cNvSpPr>
            <a:spLocks noChangeArrowheads="1"/>
          </p:cNvSpPr>
          <p:nvPr/>
        </p:nvSpPr>
        <p:spPr bwMode="auto">
          <a:xfrm>
            <a:off x="523291" y="1065625"/>
            <a:ext cx="7652146" cy="33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495300" indent="-4953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952500" indent="-4953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409700" indent="-4953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66900" indent="-4953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324100" indent="-4953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781300" indent="-4953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238500" indent="-4953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695700" indent="-4953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152900" indent="-4953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200000"/>
              </a:lnSpc>
            </a:pPr>
            <a:r>
              <a:rPr lang="en-US" altLang="zh-CN" sz="1800" kern="0" dirty="0" smtClean="0"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sz="1800" kern="0" dirty="0" smtClean="0">
                <a:latin typeface="+mn-lt"/>
                <a:ea typeface="+mn-ea"/>
                <a:cs typeface="+mn-ea"/>
                <a:sym typeface="+mn-lt"/>
              </a:rPr>
              <a:t>这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篇短文共有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        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个自然段，第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自然段共有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        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句话。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给短文中加点的字选择正确的读音，打“√”。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我会填。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轻柔的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        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地说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地睡		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眼睛  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音乐		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梦乡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6" name="文本框 16"/>
          <p:cNvSpPr>
            <a:spLocks noChangeArrowheads="1"/>
          </p:cNvSpPr>
          <p:nvPr/>
        </p:nvSpPr>
        <p:spPr bwMode="auto">
          <a:xfrm>
            <a:off x="2507933" y="1287289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7" name="文本框 16"/>
          <p:cNvSpPr>
            <a:spLocks noChangeArrowheads="1"/>
          </p:cNvSpPr>
          <p:nvPr/>
        </p:nvSpPr>
        <p:spPr bwMode="auto">
          <a:xfrm>
            <a:off x="5820728" y="1287288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8" name="文本框 16"/>
          <p:cNvSpPr>
            <a:spLocks noChangeArrowheads="1"/>
          </p:cNvSpPr>
          <p:nvPr/>
        </p:nvSpPr>
        <p:spPr bwMode="auto">
          <a:xfrm>
            <a:off x="1449751" y="2929281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音乐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9" name="文本框 16"/>
          <p:cNvSpPr>
            <a:spLocks noChangeArrowheads="1"/>
          </p:cNvSpPr>
          <p:nvPr/>
        </p:nvSpPr>
        <p:spPr bwMode="auto">
          <a:xfrm>
            <a:off x="2885550" y="2929281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高兴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90" name="文本框 16"/>
          <p:cNvSpPr>
            <a:spLocks noChangeArrowheads="1"/>
          </p:cNvSpPr>
          <p:nvPr/>
        </p:nvSpPr>
        <p:spPr bwMode="auto">
          <a:xfrm>
            <a:off x="759325" y="3450463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美美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91" name="文本框 16"/>
          <p:cNvSpPr>
            <a:spLocks noChangeArrowheads="1"/>
          </p:cNvSpPr>
          <p:nvPr/>
        </p:nvSpPr>
        <p:spPr bwMode="auto">
          <a:xfrm>
            <a:off x="2885551" y="3460887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闭上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92" name="文本框 16"/>
          <p:cNvSpPr>
            <a:spLocks noChangeArrowheads="1"/>
          </p:cNvSpPr>
          <p:nvPr/>
        </p:nvSpPr>
        <p:spPr bwMode="auto">
          <a:xfrm>
            <a:off x="759325" y="3979623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听着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93" name="文本框 16"/>
          <p:cNvSpPr>
            <a:spLocks noChangeArrowheads="1"/>
          </p:cNvSpPr>
          <p:nvPr/>
        </p:nvSpPr>
        <p:spPr bwMode="auto">
          <a:xfrm>
            <a:off x="2885551" y="4002096"/>
            <a:ext cx="6001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进入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6" grpId="0" bldLvl="0" autoUpdateAnimBg="0"/>
      <p:bldP spid="7187" grpId="0" bldLvl="0" autoUpdateAnimBg="0"/>
      <p:bldP spid="7188" grpId="0" bldLvl="0" autoUpdateAnimBg="0"/>
      <p:bldP spid="7189" grpId="0" bldLvl="0" autoUpdateAnimBg="0"/>
      <p:bldP spid="7190" grpId="0" bldLvl="0" autoUpdateAnimBg="0"/>
      <p:bldP spid="7191" grpId="0" bldLvl="0" autoUpdateAnimBg="0"/>
      <p:bldP spid="7192" grpId="0" bldLvl="0" autoUpdateAnimBg="0"/>
      <p:bldP spid="7193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9"/>
          <p:cNvSpPr>
            <a:spLocks noChangeArrowheads="1"/>
          </p:cNvSpPr>
          <p:nvPr/>
        </p:nvSpPr>
        <p:spPr bwMode="auto">
          <a:xfrm>
            <a:off x="495301" y="939036"/>
            <a:ext cx="6098381" cy="1148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lang="en-US" altLang="zh-CN" sz="2100" kern="0" dirty="0" err="1">
                <a:latin typeface="+mn-lt"/>
                <a:ea typeface="+mn-ea"/>
                <a:cs typeface="+mn-ea"/>
                <a:sym typeface="+mn-lt"/>
              </a:rPr>
              <a:t>六、我会连线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80000"/>
              </a:lnSpc>
            </a:pPr>
            <a:endParaRPr lang="en-US" altLang="zh-CN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244" name="Picture 2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06950" y="1708952"/>
            <a:ext cx="6550819" cy="190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79" name="Line 27"/>
          <p:cNvSpPr>
            <a:spLocks noChangeShapeType="1"/>
          </p:cNvSpPr>
          <p:nvPr/>
        </p:nvSpPr>
        <p:spPr bwMode="auto">
          <a:xfrm>
            <a:off x="3574076" y="2090376"/>
            <a:ext cx="1571625" cy="1204913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3580" name="Line 28"/>
          <p:cNvSpPr>
            <a:spLocks noChangeShapeType="1"/>
          </p:cNvSpPr>
          <p:nvPr/>
        </p:nvSpPr>
        <p:spPr bwMode="auto">
          <a:xfrm flipV="1">
            <a:off x="3626463" y="2666638"/>
            <a:ext cx="1519238" cy="6810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3581" name="Line 29"/>
          <p:cNvSpPr>
            <a:spLocks noChangeShapeType="1"/>
          </p:cNvSpPr>
          <p:nvPr/>
        </p:nvSpPr>
        <p:spPr bwMode="auto">
          <a:xfrm flipV="1">
            <a:off x="3574075" y="2037988"/>
            <a:ext cx="1519238" cy="6810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举一反三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ge11s5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885</Words>
  <Application>WPS 演示</Application>
  <PresentationFormat>全屏显示(16:9)</PresentationFormat>
  <Paragraphs>126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思源黑体 CN Light</vt:lpstr>
      <vt:lpstr>思源黑体 CN Bold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2020-10-19T02:45:00Z</dcterms:created>
  <dcterms:modified xsi:type="dcterms:W3CDTF">2023-10-21T06:54:04Z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F749386FC013497A93DA16B2740E1A52_12</vt:lpwstr>
  </property>
</Properties>
</file>