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09" r:id="rId7"/>
    <p:sldId id="710" r:id="rId8"/>
    <p:sldId id="711" r:id="rId9"/>
    <p:sldId id="712" r:id="rId10"/>
    <p:sldId id="713" r:id="rId11"/>
    <p:sldId id="714" r:id="rId12"/>
    <p:sldId id="258" r:id="rId13"/>
  </p:sldIdLst>
  <p:sldSz cx="9144000" cy="5143500" type="screen16x9"/>
  <p:notesSz cx="6858000" cy="9144000"/>
  <p:embeddedFontLst>
    <p:embeddedFont>
      <p:font typeface="微软雅黑" panose="020B0503020204020204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2" userDrawn="1">
          <p15:clr>
            <a:srgbClr val="A4A3A4"/>
          </p15:clr>
        </p15:guide>
        <p15:guide id="2" orient="horz" pos="515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2522"/>
        <p:guide orient="horz" pos="515"/>
        <p:guide orient="horz" pos="2946"/>
        <p:guide orient="horz" pos="2898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 b="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语文园地（二）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语文精品课件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矩形 4098"/>
          <p:cNvSpPr>
            <a:spLocks noChangeArrowheads="1"/>
          </p:cNvSpPr>
          <p:nvPr/>
        </p:nvSpPr>
        <p:spPr bwMode="auto">
          <a:xfrm>
            <a:off x="495301" y="1126550"/>
            <a:ext cx="6983486" cy="4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一、给下面的汉字选择正确的读音，并涂上自己喜欢的颜色。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6" name="图片 409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3383" y="2018303"/>
            <a:ext cx="6624638" cy="172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椭圆 4100"/>
          <p:cNvSpPr>
            <a:spLocks noChangeArrowheads="1"/>
          </p:cNvSpPr>
          <p:nvPr/>
        </p:nvSpPr>
        <p:spPr bwMode="auto">
          <a:xfrm>
            <a:off x="1425338" y="2111648"/>
            <a:ext cx="733425" cy="681038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8" name="矩形 4101"/>
          <p:cNvSpPr>
            <a:spLocks noChangeArrowheads="1"/>
          </p:cNvSpPr>
          <p:nvPr/>
        </p:nvSpPr>
        <p:spPr bwMode="auto">
          <a:xfrm>
            <a:off x="1609275" y="2280242"/>
            <a:ext cx="34368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 dirty="0" err="1">
                <a:latin typeface="+mn-lt"/>
                <a:ea typeface="+mn-ea"/>
                <a:cs typeface="+mn-ea"/>
                <a:sym typeface="+mn-lt"/>
              </a:rPr>
              <a:t>zǐ</a:t>
            </a:r>
            <a:endParaRPr lang="en-US" altLang="zh-CN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9" name="椭圆 4102"/>
          <p:cNvSpPr>
            <a:spLocks noChangeArrowheads="1"/>
          </p:cNvSpPr>
          <p:nvPr/>
        </p:nvSpPr>
        <p:spPr bwMode="auto">
          <a:xfrm>
            <a:off x="1425338" y="3019381"/>
            <a:ext cx="733425" cy="681038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0" name="椭圆 4104"/>
          <p:cNvSpPr>
            <a:spLocks noChangeArrowheads="1"/>
          </p:cNvSpPr>
          <p:nvPr/>
        </p:nvSpPr>
        <p:spPr bwMode="auto">
          <a:xfrm>
            <a:off x="5861131" y="2123078"/>
            <a:ext cx="681038" cy="6810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1" name="椭圆 4105"/>
          <p:cNvSpPr>
            <a:spLocks noChangeArrowheads="1"/>
          </p:cNvSpPr>
          <p:nvPr/>
        </p:nvSpPr>
        <p:spPr bwMode="auto">
          <a:xfrm>
            <a:off x="5855416" y="3013666"/>
            <a:ext cx="681038" cy="681038"/>
          </a:xfrm>
          <a:prstGeom prst="ellipse">
            <a:avLst/>
          </a:prstGeom>
          <a:solidFill>
            <a:srgbClr val="A0FEB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2" name="矩形 4106"/>
          <p:cNvSpPr>
            <a:spLocks noChangeArrowheads="1"/>
          </p:cNvSpPr>
          <p:nvPr/>
        </p:nvSpPr>
        <p:spPr bwMode="auto">
          <a:xfrm>
            <a:off x="1413909" y="3170828"/>
            <a:ext cx="74603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>
                <a:latin typeface="+mn-lt"/>
                <a:ea typeface="+mn-ea"/>
                <a:cs typeface="+mn-ea"/>
                <a:sym typeface="+mn-lt"/>
              </a:rPr>
              <a:t>suān</a:t>
            </a:r>
            <a:endParaRPr lang="en-US" altLang="zh-CN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3" name="矩形 4107"/>
          <p:cNvSpPr>
            <a:spLocks noChangeArrowheads="1"/>
          </p:cNvSpPr>
          <p:nvPr/>
        </p:nvSpPr>
        <p:spPr bwMode="auto">
          <a:xfrm>
            <a:off x="6076395" y="2280242"/>
            <a:ext cx="28277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>
                <a:latin typeface="+mn-lt"/>
                <a:ea typeface="+mn-ea"/>
                <a:cs typeface="+mn-ea"/>
                <a:sym typeface="+mn-lt"/>
              </a:rPr>
              <a:t>lí</a:t>
            </a:r>
            <a:endParaRPr lang="en-US" altLang="zh-CN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84" name="矩形 4108"/>
          <p:cNvSpPr>
            <a:spLocks noChangeArrowheads="1"/>
          </p:cNvSpPr>
          <p:nvPr/>
        </p:nvSpPr>
        <p:spPr bwMode="auto">
          <a:xfrm>
            <a:off x="5919235" y="3170829"/>
            <a:ext cx="629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100" kern="0">
                <a:latin typeface="+mn-lt"/>
                <a:ea typeface="+mn-ea"/>
                <a:cs typeface="+mn-ea"/>
                <a:sym typeface="+mn-lt"/>
              </a:rPr>
              <a:t>bèn</a:t>
            </a:r>
            <a:endParaRPr lang="en-US" altLang="zh-CN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/>
      <p:bldP spid="3079" grpId="0" animBg="1"/>
      <p:bldP spid="3080" grpId="0" animBg="1"/>
      <p:bldP spid="3081" grpId="0" animBg="1"/>
      <p:bldP spid="3082" grpId="0"/>
      <p:bldP spid="3083" grpId="0"/>
      <p:bldP spid="30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1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56981" y="1714168"/>
            <a:ext cx="6338888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文本框 12"/>
          <p:cNvSpPr>
            <a:spLocks noChangeArrowheads="1"/>
          </p:cNvSpPr>
          <p:nvPr/>
        </p:nvSpPr>
        <p:spPr bwMode="auto">
          <a:xfrm>
            <a:off x="547006" y="1153088"/>
            <a:ext cx="65365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二、我会按部首查字法的要求查字典，并填空。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3" name="文本框 16"/>
          <p:cNvSpPr>
            <a:spLocks noChangeArrowheads="1"/>
          </p:cNvSpPr>
          <p:nvPr/>
        </p:nvSpPr>
        <p:spPr bwMode="auto">
          <a:xfrm>
            <a:off x="3352909" y="238111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酉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4" name="文本框 16"/>
          <p:cNvSpPr>
            <a:spLocks noChangeArrowheads="1"/>
          </p:cNvSpPr>
          <p:nvPr/>
        </p:nvSpPr>
        <p:spPr bwMode="auto">
          <a:xfrm>
            <a:off x="5052901" y="2367699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5" name="文本框 16"/>
          <p:cNvSpPr>
            <a:spLocks noChangeArrowheads="1"/>
          </p:cNvSpPr>
          <p:nvPr/>
        </p:nvSpPr>
        <p:spPr bwMode="auto">
          <a:xfrm>
            <a:off x="6690556" y="2343390"/>
            <a:ext cx="65947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suān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6" name="文本框 16"/>
          <p:cNvSpPr>
            <a:spLocks noChangeArrowheads="1"/>
          </p:cNvSpPr>
          <p:nvPr/>
        </p:nvSpPr>
        <p:spPr bwMode="auto">
          <a:xfrm>
            <a:off x="3306940" y="2892557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糸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7" name="文本框 16"/>
          <p:cNvSpPr>
            <a:spLocks noChangeArrowheads="1"/>
          </p:cNvSpPr>
          <p:nvPr/>
        </p:nvSpPr>
        <p:spPr bwMode="auto">
          <a:xfrm>
            <a:off x="5052901" y="2891574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8" name="文本框 16"/>
          <p:cNvSpPr>
            <a:spLocks noChangeArrowheads="1"/>
          </p:cNvSpPr>
          <p:nvPr/>
        </p:nvSpPr>
        <p:spPr bwMode="auto">
          <a:xfrm>
            <a:off x="6857669" y="2866693"/>
            <a:ext cx="3132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zǐ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9" name="文本框 16"/>
          <p:cNvSpPr>
            <a:spLocks noChangeArrowheads="1"/>
          </p:cNvSpPr>
          <p:nvPr/>
        </p:nvSpPr>
        <p:spPr bwMode="auto">
          <a:xfrm>
            <a:off x="3352908" y="3415688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犭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0" name="文本框 16"/>
          <p:cNvSpPr>
            <a:spLocks noChangeArrowheads="1"/>
          </p:cNvSpPr>
          <p:nvPr/>
        </p:nvSpPr>
        <p:spPr bwMode="auto">
          <a:xfrm>
            <a:off x="5052901" y="3405751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1" name="文本框 16"/>
          <p:cNvSpPr>
            <a:spLocks noChangeArrowheads="1"/>
          </p:cNvSpPr>
          <p:nvPr/>
        </p:nvSpPr>
        <p:spPr bwMode="auto">
          <a:xfrm>
            <a:off x="6812583" y="3389997"/>
            <a:ext cx="39578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hú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4" name="文本框 16"/>
          <p:cNvSpPr>
            <a:spLocks noChangeArrowheads="1"/>
          </p:cNvSpPr>
          <p:nvPr/>
        </p:nvSpPr>
        <p:spPr bwMode="auto">
          <a:xfrm>
            <a:off x="3306939" y="3976769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艹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5" name="文本框 16"/>
          <p:cNvSpPr>
            <a:spLocks noChangeArrowheads="1"/>
          </p:cNvSpPr>
          <p:nvPr/>
        </p:nvSpPr>
        <p:spPr bwMode="auto">
          <a:xfrm>
            <a:off x="5052901" y="3919928"/>
            <a:ext cx="27315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36" name="文本框 16"/>
          <p:cNvSpPr>
            <a:spLocks noChangeArrowheads="1"/>
          </p:cNvSpPr>
          <p:nvPr/>
        </p:nvSpPr>
        <p:spPr bwMode="auto">
          <a:xfrm>
            <a:off x="6780723" y="3913300"/>
            <a:ext cx="50077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táo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4" grpId="0"/>
      <p:bldP spid="5135" grpId="0"/>
      <p:bldP spid="5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2"/>
          <p:cNvSpPr>
            <a:spLocks noChangeArrowheads="1"/>
          </p:cNvSpPr>
          <p:nvPr/>
        </p:nvSpPr>
        <p:spPr bwMode="auto">
          <a:xfrm>
            <a:off x="646555" y="929166"/>
            <a:ext cx="6536531" cy="353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三、我会填。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1. 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所不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，勿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于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与朋友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而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不以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，不能成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1" name="文本框 16"/>
          <p:cNvSpPr>
            <a:spLocks noChangeArrowheads="1"/>
          </p:cNvSpPr>
          <p:nvPr/>
        </p:nvSpPr>
        <p:spPr bwMode="auto">
          <a:xfrm>
            <a:off x="1105542" y="1945647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2" name="文本框 16"/>
          <p:cNvSpPr>
            <a:spLocks noChangeArrowheads="1"/>
          </p:cNvSpPr>
          <p:nvPr/>
        </p:nvSpPr>
        <p:spPr bwMode="auto">
          <a:xfrm>
            <a:off x="2325097" y="1927107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欲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3" name="文本框 16"/>
          <p:cNvSpPr>
            <a:spLocks noChangeArrowheads="1"/>
          </p:cNvSpPr>
          <p:nvPr/>
        </p:nvSpPr>
        <p:spPr bwMode="auto">
          <a:xfrm>
            <a:off x="3425235" y="194564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施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4" name="文本框 16"/>
          <p:cNvSpPr>
            <a:spLocks noChangeArrowheads="1"/>
          </p:cNvSpPr>
          <p:nvPr/>
        </p:nvSpPr>
        <p:spPr bwMode="auto">
          <a:xfrm>
            <a:off x="4338172" y="191785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人</a:t>
            </a:r>
            <a:endParaRPr lang="zh-CN" altLang="en-US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5" name="文本框 16"/>
          <p:cNvSpPr>
            <a:spLocks noChangeArrowheads="1"/>
          </p:cNvSpPr>
          <p:nvPr/>
        </p:nvSpPr>
        <p:spPr bwMode="auto">
          <a:xfrm>
            <a:off x="1851229" y="2611152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交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6" name="文本框 16"/>
          <p:cNvSpPr>
            <a:spLocks noChangeArrowheads="1"/>
          </p:cNvSpPr>
          <p:nvPr/>
        </p:nvSpPr>
        <p:spPr bwMode="auto">
          <a:xfrm>
            <a:off x="2731926" y="261507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言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7" name="文本框 16"/>
          <p:cNvSpPr>
            <a:spLocks noChangeArrowheads="1"/>
          </p:cNvSpPr>
          <p:nvPr/>
        </p:nvSpPr>
        <p:spPr bwMode="auto">
          <a:xfrm>
            <a:off x="3644626" y="261507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有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8" name="文本框 16"/>
          <p:cNvSpPr>
            <a:spLocks noChangeArrowheads="1"/>
          </p:cNvSpPr>
          <p:nvPr/>
        </p:nvSpPr>
        <p:spPr bwMode="auto">
          <a:xfrm>
            <a:off x="4372659" y="2624861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信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9" name="文本框 16"/>
          <p:cNvSpPr>
            <a:spLocks noChangeArrowheads="1"/>
          </p:cNvSpPr>
          <p:nvPr/>
        </p:nvSpPr>
        <p:spPr bwMode="auto">
          <a:xfrm>
            <a:off x="3968840" y="3290286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方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60" name="文本框 16"/>
          <p:cNvSpPr>
            <a:spLocks noChangeArrowheads="1"/>
          </p:cNvSpPr>
          <p:nvPr/>
        </p:nvSpPr>
        <p:spPr bwMode="auto">
          <a:xfrm>
            <a:off x="1615485" y="3304575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规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61" name="文本框 16"/>
          <p:cNvSpPr>
            <a:spLocks noChangeArrowheads="1"/>
          </p:cNvSpPr>
          <p:nvPr/>
        </p:nvSpPr>
        <p:spPr bwMode="auto">
          <a:xfrm>
            <a:off x="2325097" y="3304575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矩</a:t>
            </a:r>
            <a:endParaRPr lang="en-US" altLang="zh-CN" sz="18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62" name="文本框 16"/>
          <p:cNvSpPr>
            <a:spLocks noChangeArrowheads="1"/>
          </p:cNvSpPr>
          <p:nvPr/>
        </p:nvSpPr>
        <p:spPr bwMode="auto">
          <a:xfrm>
            <a:off x="4678452" y="3270329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8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圆</a:t>
            </a:r>
            <a:endParaRPr lang="en-US" altLang="zh-CN" sz="18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基础巩固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  <p:bldP spid="6153" grpId="0"/>
      <p:bldP spid="6154" grpId="0"/>
      <p:bldP spid="6155" grpId="0"/>
      <p:bldP spid="6156" grpId="0"/>
      <p:bldP spid="6157" grpId="0"/>
      <p:bldP spid="6158" grpId="0"/>
      <p:bldP spid="6159" grpId="0"/>
      <p:bldP spid="6160" grpId="0"/>
      <p:bldP spid="6161" grpId="0"/>
      <p:bldP spid="61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7180"/>
          <p:cNvSpPr>
            <a:spLocks noChangeArrowheads="1"/>
          </p:cNvSpPr>
          <p:nvPr/>
        </p:nvSpPr>
        <p:spPr bwMode="auto">
          <a:xfrm>
            <a:off x="2509837" y="1799258"/>
            <a:ext cx="6129338" cy="239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七月茉莉花如雪，</a:t>
            </a:r>
            <a:endParaRPr lang="zh-CN" altLang="en-US" sz="1800" b="1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八月桂花满枝香。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九月菊花姿百态，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十月芙蓉正上妆。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冬月水仙案头供，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腊月寒梅斗冰霜。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9" name="直接连接符 7188"/>
          <p:cNvSpPr>
            <a:spLocks noChangeShapeType="1"/>
          </p:cNvSpPr>
          <p:nvPr/>
        </p:nvSpPr>
        <p:spPr bwMode="auto">
          <a:xfrm>
            <a:off x="3037142" y="2561181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0" name="直接连接符 7189"/>
          <p:cNvSpPr>
            <a:spLocks noChangeShapeType="1"/>
          </p:cNvSpPr>
          <p:nvPr/>
        </p:nvSpPr>
        <p:spPr bwMode="auto">
          <a:xfrm>
            <a:off x="3037142" y="2183843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1" name="直接连接符 7190"/>
          <p:cNvSpPr>
            <a:spLocks noChangeShapeType="1"/>
          </p:cNvSpPr>
          <p:nvPr/>
        </p:nvSpPr>
        <p:spPr bwMode="auto">
          <a:xfrm>
            <a:off x="3037142" y="2941270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2" name="直接连接符 7191"/>
          <p:cNvSpPr>
            <a:spLocks noChangeShapeType="1"/>
          </p:cNvSpPr>
          <p:nvPr/>
        </p:nvSpPr>
        <p:spPr bwMode="auto">
          <a:xfrm>
            <a:off x="3037142" y="3315794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3" name="直接连接符 7192"/>
          <p:cNvSpPr>
            <a:spLocks noChangeShapeType="1"/>
          </p:cNvSpPr>
          <p:nvPr/>
        </p:nvSpPr>
        <p:spPr bwMode="auto">
          <a:xfrm>
            <a:off x="3078290" y="3692222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4" name="直接连接符 7193"/>
          <p:cNvSpPr>
            <a:spLocks noChangeShapeType="1"/>
          </p:cNvSpPr>
          <p:nvPr/>
        </p:nvSpPr>
        <p:spPr bwMode="auto">
          <a:xfrm>
            <a:off x="3037142" y="4102178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5" name="直接连接符 7194"/>
          <p:cNvSpPr>
            <a:spLocks noChangeShapeType="1"/>
          </p:cNvSpPr>
          <p:nvPr/>
        </p:nvSpPr>
        <p:spPr bwMode="auto">
          <a:xfrm>
            <a:off x="5071682" y="2176364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6" name="直接连接符 7195"/>
          <p:cNvSpPr>
            <a:spLocks noChangeShapeType="1"/>
          </p:cNvSpPr>
          <p:nvPr/>
        </p:nvSpPr>
        <p:spPr bwMode="auto">
          <a:xfrm>
            <a:off x="5108258" y="260370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99" name="直接连接符 7198"/>
          <p:cNvSpPr>
            <a:spLocks noChangeShapeType="1"/>
          </p:cNvSpPr>
          <p:nvPr/>
        </p:nvSpPr>
        <p:spPr bwMode="auto">
          <a:xfrm>
            <a:off x="5108258" y="2941270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200" name="直接连接符 7199"/>
          <p:cNvSpPr>
            <a:spLocks noChangeShapeType="1"/>
          </p:cNvSpPr>
          <p:nvPr/>
        </p:nvSpPr>
        <p:spPr bwMode="auto">
          <a:xfrm>
            <a:off x="5071682" y="3321650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9681" y="1415754"/>
            <a:ext cx="4572000" cy="31162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1800" kern="0" dirty="0">
                <a:cs typeface="+mn-ea"/>
                <a:sym typeface="+mn-lt"/>
              </a:rPr>
              <a:t>                                十二月花名歌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35000"/>
              </a:lnSpc>
            </a:pPr>
            <a:r>
              <a:rPr lang="zh-CN" altLang="en-US" sz="1800" kern="0" dirty="0">
                <a:cs typeface="+mn-ea"/>
                <a:sym typeface="+mn-lt"/>
              </a:rPr>
              <a:t>正月山茶满盆开，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35000"/>
              </a:lnSpc>
            </a:pPr>
            <a:r>
              <a:rPr lang="zh-CN" altLang="en-US" sz="1800" kern="0" dirty="0">
                <a:cs typeface="+mn-ea"/>
                <a:sym typeface="+mn-lt"/>
              </a:rPr>
              <a:t>二月迎春初开放。</a:t>
            </a:r>
            <a:endParaRPr lang="en-US" altLang="zh-CN" sz="1800" kern="0" dirty="0"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800" kern="0" dirty="0">
                <a:cs typeface="+mn-ea"/>
                <a:sym typeface="+mn-lt"/>
              </a:rPr>
              <a:t>三月桃花红十里，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800" kern="0" dirty="0">
                <a:cs typeface="+mn-ea"/>
                <a:sym typeface="+mn-lt"/>
              </a:rPr>
              <a:t>四月牡丹国色香。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800" kern="0" dirty="0">
                <a:cs typeface="+mn-ea"/>
                <a:sym typeface="+mn-lt"/>
              </a:rPr>
              <a:t>五月石榴红似火，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40000"/>
              </a:lnSpc>
            </a:pPr>
            <a:r>
              <a:rPr lang="zh-CN" altLang="en-US" sz="1800" kern="0" dirty="0">
                <a:cs typeface="+mn-ea"/>
                <a:sym typeface="+mn-lt"/>
              </a:rPr>
              <a:t>六月荷花满池塘，</a:t>
            </a:r>
            <a:endParaRPr lang="zh-CN" altLang="en-US" sz="1800" kern="0" dirty="0">
              <a:cs typeface="+mn-ea"/>
              <a:sym typeface="+mn-lt"/>
            </a:endParaRPr>
          </a:p>
          <a:p>
            <a:pPr algn="ctr">
              <a:lnSpc>
                <a:spcPct val="135000"/>
              </a:lnSpc>
            </a:pPr>
            <a:endParaRPr lang="zh-CN" altLang="en-US" sz="1800" kern="0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4178" y="1032702"/>
            <a:ext cx="3139321" cy="49815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1800" kern="0" dirty="0">
                <a:cs typeface="+mn-ea"/>
                <a:sym typeface="+mn-lt"/>
              </a:rPr>
              <a:t>四、我会联系课文回答问题。</a:t>
            </a:r>
            <a:endParaRPr lang="zh-CN" altLang="en-US" sz="1800" kern="0" dirty="0">
              <a:cs typeface="+mn-ea"/>
              <a:sym typeface="+mn-lt"/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5071682" y="375393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2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5071682" y="417303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sz="12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2289"/>
          <p:cNvSpPr>
            <a:spLocks noChangeArrowheads="1"/>
          </p:cNvSpPr>
          <p:nvPr/>
        </p:nvSpPr>
        <p:spPr bwMode="auto">
          <a:xfrm>
            <a:off x="591502" y="1066399"/>
            <a:ext cx="8047673" cy="235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歌谣介绍了哪些花，请用“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——”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画出来。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50000"/>
              </a:lnSpc>
            </a:pP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2. “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石榴红似火”是说石榴花像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一样红。“茉莉花如雪”是说茉莉花像</a:t>
            </a:r>
            <a:r>
              <a:rPr lang="en-US" altLang="zh-CN" sz="2100" kern="0" dirty="0">
                <a:latin typeface="+mn-lt"/>
                <a:ea typeface="+mn-ea"/>
                <a:cs typeface="+mn-ea"/>
                <a:sym typeface="+mn-lt"/>
              </a:rPr>
              <a:t>_____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一样白。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4329861" y="218217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火</a:t>
            </a:r>
            <a:endParaRPr lang="zh-CN" altLang="en-US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300" name="文本框 16"/>
          <p:cNvSpPr>
            <a:spLocks noChangeArrowheads="1"/>
          </p:cNvSpPr>
          <p:nvPr/>
        </p:nvSpPr>
        <p:spPr bwMode="auto">
          <a:xfrm>
            <a:off x="1849279" y="2994898"/>
            <a:ext cx="4150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雪</a:t>
            </a:r>
            <a:endParaRPr lang="zh-CN" altLang="en-US" sz="21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1265"/>
          <p:cNvSpPr>
            <a:spLocks noChangeArrowheads="1"/>
          </p:cNvSpPr>
          <p:nvPr/>
        </p:nvSpPr>
        <p:spPr bwMode="auto">
          <a:xfrm>
            <a:off x="495300" y="1148584"/>
            <a:ext cx="6129338" cy="81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五、课外拓展阅读。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195" name="图片 1126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36365" y="1647655"/>
            <a:ext cx="2966495" cy="255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直接连接符 11268"/>
          <p:cNvSpPr>
            <a:spLocks noChangeShapeType="1"/>
          </p:cNvSpPr>
          <p:nvPr/>
        </p:nvSpPr>
        <p:spPr bwMode="auto">
          <a:xfrm>
            <a:off x="3681413" y="2567940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270" name="直接连接符 11269"/>
          <p:cNvSpPr>
            <a:spLocks noChangeShapeType="1"/>
          </p:cNvSpPr>
          <p:nvPr/>
        </p:nvSpPr>
        <p:spPr bwMode="auto">
          <a:xfrm>
            <a:off x="4472940" y="2567940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271" name="直接连接符 11270"/>
          <p:cNvSpPr>
            <a:spLocks noChangeShapeType="1"/>
          </p:cNvSpPr>
          <p:nvPr/>
        </p:nvSpPr>
        <p:spPr bwMode="auto">
          <a:xfrm>
            <a:off x="4712970" y="2984182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272" name="直接连接符 11271"/>
          <p:cNvSpPr>
            <a:spLocks noChangeShapeType="1"/>
          </p:cNvSpPr>
          <p:nvPr/>
        </p:nvSpPr>
        <p:spPr bwMode="auto">
          <a:xfrm>
            <a:off x="3681413" y="338899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273" name="直接连接符 11272"/>
          <p:cNvSpPr>
            <a:spLocks noChangeShapeType="1"/>
          </p:cNvSpPr>
          <p:nvPr/>
        </p:nvSpPr>
        <p:spPr bwMode="auto">
          <a:xfrm>
            <a:off x="4519612" y="338899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274" name="直接连接符 11273"/>
          <p:cNvSpPr>
            <a:spLocks noChangeShapeType="1"/>
          </p:cNvSpPr>
          <p:nvPr/>
        </p:nvSpPr>
        <p:spPr bwMode="auto">
          <a:xfrm>
            <a:off x="3681413" y="3861435"/>
            <a:ext cx="5238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"/>
          <p:cNvSpPr>
            <a:spLocks noChangeArrowheads="1"/>
          </p:cNvSpPr>
          <p:nvPr/>
        </p:nvSpPr>
        <p:spPr bwMode="auto">
          <a:xfrm>
            <a:off x="495300" y="1038627"/>
            <a:ext cx="8219836" cy="1647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1.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这首儿歌共有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         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句话。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这首儿歌共写了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         )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种植物，请用“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——”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把它们画出来。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从儿歌中找出下列词语的反义词。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2416405" y="1244762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en-US" altLang="zh-CN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2656827" y="1785711"/>
            <a:ext cx="389334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endParaRPr lang="en-US" altLang="zh-CN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221" name="图片 819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45522" y="2769870"/>
            <a:ext cx="4672831" cy="171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13653" y="3052818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白</a:t>
            </a:r>
            <a:endParaRPr lang="zh-CN" altLang="en-US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6234351" y="3052818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矮</a:t>
            </a:r>
            <a:endParaRPr lang="zh-CN" altLang="en-US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3513653" y="4043391"/>
            <a:ext cx="389334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胖</a:t>
            </a:r>
            <a:endParaRPr lang="zh-CN" altLang="en-US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01" name="Rectangle 6"/>
          <p:cNvSpPr>
            <a:spLocks noChangeArrowheads="1"/>
          </p:cNvSpPr>
          <p:nvPr/>
        </p:nvSpPr>
        <p:spPr bwMode="auto">
          <a:xfrm>
            <a:off x="6234351" y="4043391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上</a:t>
            </a:r>
            <a:endParaRPr lang="zh-CN" altLang="en-US" sz="2000" b="1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能力提升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6" grpId="0" bldLvl="0"/>
      <p:bldP spid="8198" grpId="0" bldLvl="0"/>
      <p:bldP spid="8199" grpId="0" bldLvl="0"/>
      <p:bldP spid="8200" grpId="0" bldLvl="0"/>
      <p:bldP spid="8201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9"/>
          <p:cNvSpPr>
            <a:spLocks noChangeArrowheads="1"/>
          </p:cNvSpPr>
          <p:nvPr/>
        </p:nvSpPr>
        <p:spPr bwMode="auto">
          <a:xfrm>
            <a:off x="629192" y="994172"/>
            <a:ext cx="7791390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495300" indent="-4953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六、读一读，把下列句子中意思相反的词语找出来。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AutoNum type="arabicPeriod"/>
            </a:pP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困难像弹簧，你强它就弱，你弱它就强。</a:t>
            </a:r>
            <a:endParaRPr lang="zh-CN" altLang="en-US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)——(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2.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失败乃成功之母。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)——(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3.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远看山有色，近听水无声。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)——(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)</a:t>
            </a:r>
            <a:endParaRPr lang="en-US" altLang="zh-CN" sz="18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1" name="Rectangle 6"/>
          <p:cNvSpPr>
            <a:spLocks noChangeArrowheads="1"/>
          </p:cNvSpPr>
          <p:nvPr/>
        </p:nvSpPr>
        <p:spPr bwMode="auto">
          <a:xfrm>
            <a:off x="1000239" y="2282428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强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2" name="Rectangle 6"/>
          <p:cNvSpPr>
            <a:spLocks noChangeArrowheads="1"/>
          </p:cNvSpPr>
          <p:nvPr/>
        </p:nvSpPr>
        <p:spPr bwMode="auto">
          <a:xfrm>
            <a:off x="2326052" y="2282428"/>
            <a:ext cx="389335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弱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3" name="Rectangle 6"/>
          <p:cNvSpPr>
            <a:spLocks noChangeArrowheads="1"/>
          </p:cNvSpPr>
          <p:nvPr/>
        </p:nvSpPr>
        <p:spPr bwMode="auto">
          <a:xfrm>
            <a:off x="3028468" y="2817991"/>
            <a:ext cx="68103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失败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4" name="Rectangle 6"/>
          <p:cNvSpPr>
            <a:spLocks noChangeArrowheads="1"/>
          </p:cNvSpPr>
          <p:nvPr/>
        </p:nvSpPr>
        <p:spPr bwMode="auto">
          <a:xfrm>
            <a:off x="4297915" y="2817991"/>
            <a:ext cx="68103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成功</a:t>
            </a:r>
            <a:endParaRPr lang="zh-CN" altLang="en-US" sz="20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5" name="Rectangle 6"/>
          <p:cNvSpPr>
            <a:spLocks noChangeArrowheads="1"/>
          </p:cNvSpPr>
          <p:nvPr/>
        </p:nvSpPr>
        <p:spPr bwMode="auto">
          <a:xfrm>
            <a:off x="3852621" y="3362147"/>
            <a:ext cx="785813" cy="389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远</a:t>
            </a:r>
            <a:r>
              <a:rPr lang="en-US" altLang="zh-CN" sz="21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0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有</a:t>
            </a:r>
            <a:endParaRPr lang="zh-CN" altLang="en-US" sz="20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6" name="Rectangle 6"/>
          <p:cNvSpPr>
            <a:spLocks noChangeArrowheads="1"/>
          </p:cNvSpPr>
          <p:nvPr/>
        </p:nvSpPr>
        <p:spPr bwMode="auto">
          <a:xfrm>
            <a:off x="5234832" y="3362147"/>
            <a:ext cx="104775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近</a:t>
            </a:r>
            <a:r>
              <a:rPr lang="en-US" altLang="zh-CN" sz="20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000" ker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无</a:t>
            </a:r>
            <a:endParaRPr lang="zh-CN" altLang="en-US" sz="2000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举一反三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 bldLvl="0"/>
      <p:bldP spid="10252" grpId="0" bldLvl="0"/>
      <p:bldP spid="10253" grpId="0" bldLvl="0"/>
      <p:bldP spid="10254" grpId="0" bldLvl="0"/>
      <p:bldP spid="10255" grpId="0" bldLvl="0"/>
      <p:bldP spid="10256" grpId="0" bldLvl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xqp4t1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WPS 演示</Application>
  <PresentationFormat>全屏显示(16:9)</PresentationFormat>
  <Paragraphs>154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2020-10-19T02:43:00Z</dcterms:created>
  <dcterms:modified xsi:type="dcterms:W3CDTF">2023-10-21T06:55:15Z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A5988CC7124E446491570B02E4917894_12</vt:lpwstr>
  </property>
</Properties>
</file>