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7" r:id="rId5"/>
    <p:sldId id="708" r:id="rId6"/>
    <p:sldId id="709" r:id="rId7"/>
    <p:sldId id="710" r:id="rId8"/>
    <p:sldId id="711" r:id="rId9"/>
    <p:sldId id="712" r:id="rId10"/>
    <p:sldId id="713" r:id="rId11"/>
    <p:sldId id="714" r:id="rId12"/>
    <p:sldId id="715" r:id="rId13"/>
    <p:sldId id="716" r:id="rId14"/>
    <p:sldId id="717" r:id="rId15"/>
    <p:sldId id="719" r:id="rId16"/>
    <p:sldId id="720" r:id="rId17"/>
    <p:sldId id="721" r:id="rId18"/>
    <p:sldId id="722" r:id="rId19"/>
    <p:sldId id="723" r:id="rId20"/>
    <p:sldId id="724" r:id="rId21"/>
    <p:sldId id="725" r:id="rId22"/>
    <p:sldId id="726" r:id="rId23"/>
    <p:sldId id="727" r:id="rId24"/>
    <p:sldId id="258" r:id="rId25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9"/>
    </p:embeddedFont>
    <p:embeddedFont>
      <p:font typeface="微软雅黑" panose="020B0503020204020204" charset="-122"/>
      <p:regular r:id="rId30"/>
    </p:embeddedFont>
  </p:embeddedFontLst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8" userDrawn="1">
          <p15:clr>
            <a:srgbClr val="A4A3A4"/>
          </p15:clr>
        </p15:guide>
        <p15:guide id="2" orient="horz" pos="450" userDrawn="1">
          <p15:clr>
            <a:srgbClr val="A4A3A4"/>
          </p15:clr>
        </p15:guide>
        <p15:guide id="3" orient="horz" pos="515" userDrawn="1">
          <p15:clr>
            <a:srgbClr val="A4A3A4"/>
          </p15:clr>
        </p15:guide>
        <p15:guide id="4" orient="horz" pos="2930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844" autoAdjust="0"/>
  </p:normalViewPr>
  <p:slideViewPr>
    <p:cSldViewPr snapToGrid="0">
      <p:cViewPr>
        <p:scale>
          <a:sx n="140" d="100"/>
          <a:sy n="140" d="100"/>
        </p:scale>
        <p:origin x="-804" y="-330"/>
      </p:cViewPr>
      <p:guideLst>
        <p:guide orient="horz" pos="1688"/>
        <p:guide orient="horz" pos="450"/>
        <p:guide orient="horz" pos="515"/>
        <p:guide orient="horz" pos="2930"/>
        <p:guide pos="2880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font" Target="fonts/font2.fntdata"/><Relationship Id="rId3" Type="http://schemas.openxmlformats.org/officeDocument/2006/relationships/slide" Target="slides/slide1.xml"/><Relationship Id="rId29" Type="http://schemas.openxmlformats.org/officeDocument/2006/relationships/font" Target="fonts/font1.fntdata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0128683-7D19-4139-A591-BB47985995E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2"/>
            <a:chOff x="894963" y="2284695"/>
            <a:chExt cx="6336886" cy="1797495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语文园地（三）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3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语文精品课件 二年级上册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3889514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38406" y="1027584"/>
            <a:ext cx="4417857" cy="2229966"/>
            <a:chOff x="683568" y="836712"/>
            <a:chExt cx="7560840" cy="3816424"/>
          </a:xfrm>
        </p:grpSpPr>
        <p:sp>
          <p:nvSpPr>
            <p:cNvPr id="17" name="云形标注 16"/>
            <p:cNvSpPr/>
            <p:nvPr/>
          </p:nvSpPr>
          <p:spPr>
            <a:xfrm>
              <a:off x="683568" y="836712"/>
              <a:ext cx="7560840" cy="3816424"/>
            </a:xfrm>
            <a:prstGeom prst="cloudCallout">
              <a:avLst>
                <a:gd name="adj1" fmla="val 74074"/>
                <a:gd name="adj2" fmla="val 20538"/>
              </a:avLst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 kern="0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>
              <a:off x="1043608" y="1258322"/>
              <a:ext cx="6624736" cy="26468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anchor="ctr">
              <a:spAutoFit/>
            </a:bodyPr>
            <a:lstStyle/>
            <a:p>
              <a:pPr indent="200025" eaLnBrk="0" hangingPunct="0">
                <a:lnSpc>
                  <a:spcPct val="150000"/>
                </a:lnSpc>
              </a:pPr>
              <a:r>
                <a:rPr lang="zh-CN" altLang="en-US" sz="1200" kern="0" dirty="0">
                  <a:solidFill>
                    <a:srgbClr val="0000FF"/>
                  </a:solidFill>
                  <a:cs typeface="+mn-ea"/>
                  <a:sym typeface="+mn-lt"/>
                </a:rPr>
                <a:t>  </a:t>
              </a:r>
              <a:r>
                <a:rPr lang="zh-CN" altLang="en-US" sz="1800" kern="0" dirty="0">
                  <a:solidFill>
                    <a:srgbClr val="FF0000"/>
                  </a:solidFill>
                  <a:cs typeface="+mn-ea"/>
                  <a:sym typeface="+mn-lt"/>
                </a:rPr>
                <a:t>小点拨：</a:t>
              </a:r>
              <a:r>
                <a:rPr lang="zh-CN" altLang="en-US" sz="1500" kern="0" dirty="0">
                  <a:solidFill>
                    <a:schemeClr val="bg1"/>
                  </a:solidFill>
                  <a:cs typeface="+mn-ea"/>
                  <a:sym typeface="+mn-lt"/>
                </a:rPr>
                <a:t>首先确定下自己最喜爱的玩具是什么？说出玩具的名字。把玩具的样子介绍一下。再说说你的玩具怎么来玩，有哪些玩法。注意把话说完整。</a:t>
              </a:r>
              <a:endParaRPr lang="zh-CN" altLang="en-US" sz="15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写话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6315389" y="1923162"/>
            <a:ext cx="1912982" cy="27274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6" name="矩形 4"/>
          <p:cNvSpPr>
            <a:spLocks noChangeArrowheads="1"/>
          </p:cNvSpPr>
          <p:nvPr/>
        </p:nvSpPr>
        <p:spPr bwMode="auto">
          <a:xfrm>
            <a:off x="611306" y="952290"/>
            <a:ext cx="7910988" cy="35317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rgbClr val="0000FF"/>
                </a:solidFill>
                <a:cs typeface="+mn-ea"/>
                <a:sym typeface="+mn-lt"/>
              </a:rPr>
              <a:t>习作范文：</a:t>
            </a:r>
            <a:endParaRPr lang="en-US" altLang="zh-CN" sz="15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500" kern="0" dirty="0">
                <a:solidFill>
                  <a:srgbClr val="0000FF"/>
                </a:solidFill>
                <a:cs typeface="+mn-ea"/>
                <a:sym typeface="+mn-lt"/>
              </a:rPr>
              <a:t>我最喜欢的玩具</a:t>
            </a:r>
            <a:endParaRPr lang="zh-CN" altLang="en-US" sz="15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rPr>
              <a:t>    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我有一个机器人玩具，名字叫闪光感觉机器人。它是我最喜爱的玩具。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它有一尺多高，头上有一个耳机，好像在和别人秘密谈话，它的表情很严肃，手里拿着一把枪，枪头上有一个一闪一闪的小灯，只要打开开关，小灯就会亮起来，还会发出“铛铛”的声音。它的肚子上有一个电视屏幕，可以看电视，很好玩。脚上还有蓝白相间的条纹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闪光感觉机器人的脚底下有六个小轮子，只要一按开关，它就一边走一边发出“冲啊</a:t>
            </a:r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……”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的喊声，同时，它肚子上的小电视也开始工作了。说起电视，其实是一个一直转的纸，所以才误以为是一个电视，真是有趣。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这就是我的机器人玩具，是不是很好玩。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写话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6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76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76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76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0" name="矩形 16"/>
          <p:cNvSpPr>
            <a:spLocks noChangeArrowheads="1"/>
          </p:cNvSpPr>
          <p:nvPr/>
        </p:nvSpPr>
        <p:spPr bwMode="auto">
          <a:xfrm>
            <a:off x="630613" y="1062488"/>
            <a:ext cx="3131344" cy="330090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白云 乌云 朝霞 晚霞  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雨点 霜冻 雪花 冰雹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小溪 河流 湖泊 海洋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330826" y="3878319"/>
            <a:ext cx="6054328" cy="7189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 anchor="ctr">
            <a:spAutoFit/>
          </a:bodyPr>
          <a:lstStyle/>
          <a:p>
            <a:pPr indent="200025" eaLnBrk="0" hangingPunct="0">
              <a:lnSpc>
                <a:spcPct val="150000"/>
              </a:lnSpc>
            </a:pPr>
            <a:endParaRPr lang="zh-CN" altLang="en-US" sz="1500" b="1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 indent="200025" eaLnBrk="0" hangingPunct="0">
              <a:lnSpc>
                <a:spcPct val="150000"/>
              </a:lnSpc>
            </a:pPr>
            <a:r>
              <a:rPr lang="en-US" altLang="zh-CN" sz="1500" b="1" kern="0" dirty="0">
                <a:solidFill>
                  <a:srgbClr val="0000FF"/>
                </a:solidFill>
                <a:cs typeface="+mn-ea"/>
                <a:sym typeface="+mn-lt"/>
              </a:rPr>
              <a:t>  </a:t>
            </a:r>
            <a:endParaRPr lang="zh-CN" altLang="en-US" sz="1500" b="1" kern="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5057356" y="2618557"/>
            <a:ext cx="2970609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endParaRPr lang="zh-CN" altLang="en-US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pic>
        <p:nvPicPr>
          <p:cNvPr id="28686" name="Picture 1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354763" y="1304416"/>
            <a:ext cx="814388" cy="542925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8689" name="TextBox 34"/>
          <p:cNvSpPr txBox="1">
            <a:spLocks noChangeArrowheads="1"/>
          </p:cNvSpPr>
          <p:nvPr/>
        </p:nvSpPr>
        <p:spPr bwMode="auto">
          <a:xfrm>
            <a:off x="4333038" y="1096699"/>
            <a:ext cx="4306137" cy="10387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rPr>
              <a:t>    第一组四个词语是云在不同的天气状况和不同时间的的形态和名字，晴空万里是白云，阴天下雨是乌云，早上是朝霞，晚上是晚霞，真是变化莫测。</a:t>
            </a:r>
            <a:endParaRPr lang="zh-CN" altLang="en-US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pic>
        <p:nvPicPr>
          <p:cNvPr id="28690" name="Picture 18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353274" y="2491654"/>
            <a:ext cx="810668" cy="608609"/>
          </a:xfrm>
          <a:prstGeom prst="ellipse">
            <a:avLst/>
          </a:prstGeom>
          <a:ln w="1905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8691" name="Picture 19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332458" y="3774959"/>
            <a:ext cx="805976" cy="604179"/>
          </a:xfrm>
          <a:prstGeom prst="ellipse">
            <a:avLst/>
          </a:prstGeom>
          <a:ln w="19050" cap="rnd">
            <a:solidFill>
              <a:srgbClr val="0000FF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4294612" y="2194435"/>
            <a:ext cx="4344563" cy="136191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rPr>
              <a:t>    第二组词语是自然现象，空气在空中凝聚，大气气温较高时变成雨点落下来，温度较低时变成冰雹或是雪花落下来。霜冻是指温度降到摄氏零度以下使植物遭受到冻害的天气现象。</a:t>
            </a:r>
            <a:endParaRPr lang="zh-CN" altLang="en-US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7" name="TextBox 34"/>
          <p:cNvSpPr txBox="1">
            <a:spLocks noChangeArrowheads="1"/>
          </p:cNvSpPr>
          <p:nvPr/>
        </p:nvSpPr>
        <p:spPr bwMode="auto">
          <a:xfrm>
            <a:off x="4333038" y="4002462"/>
            <a:ext cx="4052115" cy="2846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rPr>
              <a:t>第三组词语是按水域的大小，由小到大排列起来的。</a:t>
            </a:r>
            <a:endParaRPr lang="zh-CN" altLang="en-US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展示台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9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TextBox 10"/>
          <p:cNvSpPr txBox="1">
            <a:spLocks noChangeArrowheads="1"/>
          </p:cNvSpPr>
          <p:nvPr/>
        </p:nvSpPr>
        <p:spPr bwMode="auto">
          <a:xfrm>
            <a:off x="2326051" y="1511981"/>
            <a:ext cx="4737521" cy="4963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书籍是人类进步的阶梯。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——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高尔基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0731" name="AutoShape 11" descr="2Q=="/>
          <p:cNvSpPr>
            <a:spLocks noChangeAspect="1" noChangeArrowheads="1"/>
          </p:cNvSpPr>
          <p:nvPr/>
        </p:nvSpPr>
        <p:spPr bwMode="auto">
          <a:xfrm>
            <a:off x="4580512" y="2440088"/>
            <a:ext cx="228600" cy="2286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0" name="TextBox 34"/>
          <p:cNvSpPr txBox="1">
            <a:spLocks noChangeArrowheads="1"/>
          </p:cNvSpPr>
          <p:nvPr/>
        </p:nvSpPr>
        <p:spPr bwMode="auto">
          <a:xfrm>
            <a:off x="2326051" y="2065979"/>
            <a:ext cx="4737521" cy="19102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zh-CN" altLang="en-US" sz="2100" kern="0" dirty="0">
                <a:solidFill>
                  <a:srgbClr val="0000FF"/>
                </a:solidFill>
                <a:cs typeface="+mn-ea"/>
                <a:sym typeface="+mn-lt"/>
              </a:rPr>
              <a:t>关于读书的名句，我还知道</a:t>
            </a:r>
            <a:endParaRPr lang="en-US" altLang="zh-CN" sz="21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读书破万卷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,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下笔如有神。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——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杜甫</a:t>
            </a:r>
            <a:endParaRPr lang="en-US" altLang="zh-CN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书犹药也，善读之可以医愚。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——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刘向</a:t>
            </a:r>
            <a:endParaRPr lang="zh-CN" altLang="en-US" sz="2100" kern="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展示台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90208" y="1087353"/>
            <a:ext cx="2432880" cy="318548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kern="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+mn-ea"/>
                <a:sym typeface="+mn-lt"/>
              </a:rPr>
              <a:t>     </a:t>
            </a:r>
            <a:r>
              <a:rPr lang="zh-CN" altLang="en-US" sz="2100" kern="0" dirty="0">
                <a:solidFill>
                  <a:srgbClr val="0000FF"/>
                </a:solidFill>
                <a:cs typeface="+mn-ea"/>
                <a:sym typeface="+mn-lt"/>
              </a:rPr>
              <a:t>小儿垂钓</a:t>
            </a:r>
            <a:r>
              <a:rPr lang="en-US" altLang="zh-CN" sz="1800" kern="0" dirty="0">
                <a:solidFill>
                  <a:srgbClr val="0000FF"/>
                </a:solidFill>
                <a:cs typeface="+mn-ea"/>
                <a:sym typeface="+mn-lt"/>
              </a:rPr>
              <a:t> </a:t>
            </a:r>
            <a:endParaRPr lang="en-US" altLang="zh-CN" sz="18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lang="en-US" altLang="zh-CN" sz="1800" kern="0" dirty="0">
                <a:solidFill>
                  <a:srgbClr val="0000FF"/>
                </a:solidFill>
                <a:cs typeface="+mn-ea"/>
                <a:sym typeface="+mn-lt"/>
              </a:rPr>
              <a:t>[</a:t>
            </a: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唐</a:t>
            </a:r>
            <a:r>
              <a:rPr lang="en-US" altLang="zh-CN" sz="1800" kern="0" dirty="0">
                <a:solidFill>
                  <a:srgbClr val="0000FF"/>
                </a:solidFill>
                <a:cs typeface="+mn-ea"/>
                <a:sym typeface="+mn-lt"/>
              </a:rPr>
              <a:t>]</a:t>
            </a: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胡令能　</a:t>
            </a:r>
            <a:endParaRPr lang="en-US" altLang="zh-CN" sz="18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kern="0" dirty="0">
                <a:solidFill>
                  <a:srgbClr val="0000FF"/>
                </a:solidFill>
                <a:cs typeface="+mn-ea"/>
                <a:sym typeface="+mn-lt"/>
              </a:rPr>
              <a:t>蓬头稚子学垂纶，侧坐莓苔草映身。</a:t>
            </a:r>
            <a:endParaRPr lang="en-US" altLang="zh-CN" sz="24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kern="0" dirty="0">
                <a:solidFill>
                  <a:srgbClr val="0000FF"/>
                </a:solidFill>
                <a:cs typeface="+mn-ea"/>
                <a:sym typeface="+mn-lt"/>
              </a:rPr>
              <a:t>路人借问遥招手，怕得鱼惊不应人。</a:t>
            </a:r>
            <a:endParaRPr lang="en-US" altLang="zh-CN" sz="2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pic>
        <p:nvPicPr>
          <p:cNvPr id="6" name="Picture 3" descr="C:\Users\Administrator\Desktop\t0191fbb5646a382062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481906" y="1348601"/>
            <a:ext cx="2364794" cy="2924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TextBox 2"/>
          <p:cNvSpPr txBox="1">
            <a:spLocks noChangeArrowheads="1"/>
          </p:cNvSpPr>
          <p:nvPr/>
        </p:nvSpPr>
        <p:spPr bwMode="auto">
          <a:xfrm>
            <a:off x="1601671" y="1520832"/>
            <a:ext cx="5984081" cy="5310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kern="0">
                <a:solidFill>
                  <a:srgbClr val="0000FF"/>
                </a:solidFill>
                <a:cs typeface="+mn-ea"/>
                <a:sym typeface="+mn-lt"/>
              </a:rPr>
              <a:t>　　</a:t>
            </a:r>
            <a:endParaRPr lang="zh-CN" altLang="en-US" sz="30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521773" y="953681"/>
            <a:ext cx="8143875" cy="31624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100" kern="0" dirty="0">
                <a:solidFill>
                  <a:srgbClr val="0000FF"/>
                </a:solidFill>
                <a:cs typeface="+mn-ea"/>
                <a:sym typeface="+mn-lt"/>
              </a:rPr>
              <a:t>作者介绍： </a:t>
            </a:r>
            <a:endParaRPr lang="en-US" altLang="zh-CN" sz="21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胡令能，唐代诗人，年轻时以修补锅碗盆缸为生，人称“胡钉铰”。现仅存七绝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4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首。他的主要作品有：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《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小儿垂钓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》《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喜韩少府见访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》《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王昭君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》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等。皆写得十分生动传神、精妙超凡。 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2" name="TextBox 2"/>
          <p:cNvSpPr txBox="1">
            <a:spLocks noChangeArrowheads="1"/>
          </p:cNvSpPr>
          <p:nvPr/>
        </p:nvSpPr>
        <p:spPr bwMode="auto">
          <a:xfrm>
            <a:off x="1547814" y="1501380"/>
            <a:ext cx="5984081" cy="5310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kern="0">
                <a:solidFill>
                  <a:srgbClr val="0000FF"/>
                </a:solidFill>
                <a:cs typeface="+mn-ea"/>
                <a:sym typeface="+mn-lt"/>
              </a:rPr>
              <a:t>　　</a:t>
            </a:r>
            <a:endParaRPr lang="zh-CN" altLang="en-US" sz="30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582110" y="1059389"/>
            <a:ext cx="6054328" cy="34624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kern="0" dirty="0">
                <a:solidFill>
                  <a:srgbClr val="0000FF"/>
                </a:solidFill>
                <a:cs typeface="+mn-ea"/>
                <a:sym typeface="+mn-lt"/>
              </a:rPr>
              <a:t>词语解释： </a:t>
            </a:r>
            <a:endParaRPr lang="en-US" altLang="zh-CN" sz="21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</a:t>
            </a:r>
            <a:r>
              <a:rPr lang="zh-CN" altLang="en-US" sz="1500" kern="0" dirty="0">
                <a:solidFill>
                  <a:srgbClr val="FF0000"/>
                </a:solidFill>
                <a:cs typeface="+mn-ea"/>
                <a:sym typeface="+mn-lt"/>
              </a:rPr>
              <a:t> </a:t>
            </a: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蓬头：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头发乱蓬蓬的。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</a:t>
            </a: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稚子：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年龄小的孩子。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</a:t>
            </a: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垂纶：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钓鱼。纶：钓鱼用的丝线。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</a:t>
            </a: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借问：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向人打听。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</a:t>
            </a: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鱼惊：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鱼儿受到惊吓。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     应：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回应，答应。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     映：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遮映</a:t>
            </a:r>
            <a:endParaRPr lang="zh-CN" altLang="en-US" sz="2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5679946" y="1873156"/>
            <a:ext cx="1912982" cy="2727419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6" name="TextBox 2"/>
          <p:cNvSpPr txBox="1">
            <a:spLocks noChangeArrowheads="1"/>
          </p:cNvSpPr>
          <p:nvPr/>
        </p:nvSpPr>
        <p:spPr bwMode="auto">
          <a:xfrm>
            <a:off x="1547814" y="1501380"/>
            <a:ext cx="5984081" cy="5310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kern="0">
                <a:solidFill>
                  <a:srgbClr val="0000FF"/>
                </a:solidFill>
                <a:cs typeface="+mn-ea"/>
                <a:sym typeface="+mn-lt"/>
              </a:rPr>
              <a:t>　　</a:t>
            </a:r>
            <a:endParaRPr lang="zh-CN" altLang="en-US" sz="30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614839" y="1107282"/>
            <a:ext cx="8035052" cy="3947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译文： </a:t>
            </a:r>
            <a:endParaRPr lang="en-US" altLang="zh-CN" sz="2100" kern="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一个蓬头稚面的小孩学着大人钓鱼，斜着身子坐在野草丛中，野草掩映了他的身子。听到有过路的人问路，连忙远远地招了招手，害怕惊动了鱼儿，不敢回应过路人。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 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云形标注 9"/>
          <p:cNvSpPr/>
          <p:nvPr/>
        </p:nvSpPr>
        <p:spPr>
          <a:xfrm>
            <a:off x="4933356" y="2553890"/>
            <a:ext cx="2040731" cy="1009650"/>
          </a:xfrm>
          <a:prstGeom prst="cloudCallout">
            <a:avLst>
              <a:gd name="adj1" fmla="val 44568"/>
              <a:gd name="adj2" fmla="val 6054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045273" y="2553890"/>
            <a:ext cx="1857375" cy="900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800" b="1" kern="0" dirty="0">
                <a:solidFill>
                  <a:sysClr val="windowText" lastClr="000000"/>
                </a:solidFill>
                <a:cs typeface="+mn-ea"/>
                <a:sym typeface="+mn-lt"/>
              </a:rPr>
              <a:t>　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　小喇叭朗读开始了，点一点音箱，一起听。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1609" y="2968228"/>
            <a:ext cx="91916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2" name="Rectangle 1"/>
          <p:cNvSpPr>
            <a:spLocks noChangeArrowheads="1"/>
          </p:cNvSpPr>
          <p:nvPr/>
        </p:nvSpPr>
        <p:spPr bwMode="auto">
          <a:xfrm>
            <a:off x="2241352" y="853462"/>
            <a:ext cx="4661297" cy="10810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 anchor="ctr">
            <a:spAutoFit/>
          </a:bodyPr>
          <a:lstStyle/>
          <a:p>
            <a:pPr algn="ctr" eaLnBrk="0" hangingPunct="0">
              <a:lnSpc>
                <a:spcPct val="20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王二小</a:t>
            </a:r>
            <a:endParaRPr lang="en-US" altLang="zh-CN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 algn="ctr" eaLnBrk="0" hangingPunct="0">
              <a:lnSpc>
                <a:spcPct val="200000"/>
              </a:lnSpc>
            </a:pPr>
            <a:r>
              <a:rPr lang="zh-CN" altLang="zh-CN" kern="0" dirty="0">
                <a:solidFill>
                  <a:sysClr val="windowText" lastClr="000000"/>
                </a:solidFill>
                <a:cs typeface="+mn-ea"/>
                <a:sym typeface="+mn-lt"/>
              </a:rPr>
              <a:t>（原文见教材第</a:t>
            </a:r>
            <a:r>
              <a:rPr lang="en-US" altLang="zh-CN" kern="0" dirty="0">
                <a:solidFill>
                  <a:sysClr val="windowText" lastClr="000000"/>
                </a:solidFill>
                <a:cs typeface="+mn-ea"/>
                <a:sym typeface="+mn-lt"/>
              </a:rPr>
              <a:t>42</a:t>
            </a:r>
            <a:r>
              <a:rPr lang="zh-CN" altLang="en-US" kern="0" dirty="0">
                <a:solidFill>
                  <a:sysClr val="windowText" lastClr="000000"/>
                </a:solidFill>
                <a:cs typeface="+mn-ea"/>
                <a:sym typeface="+mn-lt"/>
              </a:rPr>
              <a:t>页）</a:t>
            </a:r>
            <a:endParaRPr lang="zh-CN" altLang="en-US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我爱阅读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人教二上-王二小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90543" y="2307907"/>
            <a:ext cx="1501617" cy="1501617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60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0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495300" y="1617590"/>
            <a:ext cx="9052560" cy="22852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405130" algn="just">
              <a:lnSpc>
                <a:spcPct val="200000"/>
              </a:lnSpc>
            </a:pP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放哨：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站岗或巡逻。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 indent="405130" algn="just">
              <a:lnSpc>
                <a:spcPct val="200000"/>
              </a:lnSpc>
            </a:pP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扫荡：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用武力或其他手段肃清敌人。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 indent="405130" algn="just">
              <a:lnSpc>
                <a:spcPct val="200000"/>
              </a:lnSpc>
            </a:pP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埋伏：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在估计敌人要经过的地方秘密布置兵力，伺机出击。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 indent="405130" algn="just">
              <a:lnSpc>
                <a:spcPct val="200000"/>
              </a:lnSpc>
            </a:pP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消灭：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使消灭；除掉（敌对或有害的人或事物）。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957835" y="1135383"/>
            <a:ext cx="1285542" cy="482207"/>
          </a:xfrm>
          <a:prstGeom prst="doubleWave">
            <a:avLst>
              <a:gd name="adj1" fmla="val 6500"/>
              <a:gd name="adj2" fmla="val 0"/>
            </a:avLst>
          </a:prstGeom>
          <a:gradFill rotWithShape="1">
            <a:gsLst>
              <a:gs pos="0">
                <a:srgbClr val="FFCC66">
                  <a:alpha val="50000"/>
                </a:srgbClr>
              </a:gs>
              <a:gs pos="50000">
                <a:schemeClr val="bg1"/>
              </a:gs>
              <a:gs pos="100000">
                <a:srgbClr val="FFCC66">
                  <a:alpha val="50000"/>
                </a:srgbClr>
              </a:gs>
            </a:gsLst>
            <a:lin ang="18900000" scaled="1"/>
          </a:gradFill>
          <a:ln w="9525" cmpd="sng">
            <a:solidFill>
              <a:srgbClr val="FFCC00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>
              <a:defRPr/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理解词语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我爱阅读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3" name="组合 21"/>
          <p:cNvGrpSpPr/>
          <p:nvPr/>
        </p:nvGrpSpPr>
        <p:grpSpPr bwMode="auto">
          <a:xfrm>
            <a:off x="962427" y="2301721"/>
            <a:ext cx="4345705" cy="1401932"/>
            <a:chOff x="1571604" y="1273477"/>
            <a:chExt cx="7764462" cy="1868159"/>
          </a:xfrm>
        </p:grpSpPr>
        <p:sp>
          <p:nvSpPr>
            <p:cNvPr id="21515" name="矩形 1"/>
            <p:cNvSpPr>
              <a:spLocks noChangeArrowheads="1"/>
            </p:cNvSpPr>
            <p:nvPr/>
          </p:nvSpPr>
          <p:spPr bwMode="auto">
            <a:xfrm>
              <a:off x="1571604" y="1357566"/>
              <a:ext cx="7764462" cy="178407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弹 钢 琴    练 舞 蹈     唱 京 戏</a:t>
              </a: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画 图 画    捏 泥 人     下 围 棋</a:t>
              </a: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8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滚 铁 环    荡 秋 千     滑 滑 梯</a:t>
              </a:r>
              <a:endPara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1516" name="矩形 6"/>
            <p:cNvSpPr>
              <a:spLocks noChangeArrowheads="1"/>
            </p:cNvSpPr>
            <p:nvPr/>
          </p:nvSpPr>
          <p:spPr bwMode="auto">
            <a:xfrm>
              <a:off x="1579342" y="1862951"/>
              <a:ext cx="6887845" cy="34861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                               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niē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ní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            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wéi</a:t>
              </a:r>
              <a:endParaRPr lang="en-US" altLang="zh-CN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1517" name="矩形 7"/>
            <p:cNvSpPr>
              <a:spLocks noChangeArrowheads="1"/>
            </p:cNvSpPr>
            <p:nvPr/>
          </p:nvSpPr>
          <p:spPr bwMode="auto">
            <a:xfrm>
              <a:off x="1571604" y="1273477"/>
              <a:ext cx="5836920" cy="34861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tán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gāng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qín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         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wǔ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dǎo</a:t>
              </a:r>
              <a:endParaRPr lang="en-US" altLang="zh-CN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1518" name="矩形 6"/>
            <p:cNvSpPr>
              <a:spLocks noChangeArrowheads="1"/>
            </p:cNvSpPr>
            <p:nvPr/>
          </p:nvSpPr>
          <p:spPr bwMode="auto">
            <a:xfrm>
              <a:off x="1571604" y="2412356"/>
              <a:ext cx="6929436" cy="34861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gǔn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tiě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huán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       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dàng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          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huá</a:t>
              </a:r>
              <a:r>
                <a:rPr lang="en-US" altLang="zh-CN" sz="11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           </a:t>
              </a:r>
              <a:r>
                <a:rPr lang="en-US" altLang="zh-CN" sz="1100" kern="0" dirty="0" err="1">
                  <a:solidFill>
                    <a:sysClr val="windowText" lastClr="000000"/>
                  </a:solidFill>
                  <a:cs typeface="+mn-ea"/>
                  <a:sym typeface="+mn-lt"/>
                </a:rPr>
                <a:t>tī</a:t>
              </a:r>
              <a:endParaRPr lang="en-US" altLang="zh-CN" sz="11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103617" y="2770041"/>
            <a:ext cx="1372622" cy="137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3" name="组合 52"/>
          <p:cNvGrpSpPr/>
          <p:nvPr/>
        </p:nvGrpSpPr>
        <p:grpSpPr bwMode="auto">
          <a:xfrm>
            <a:off x="5459200" y="1036705"/>
            <a:ext cx="3017039" cy="1512094"/>
            <a:chOff x="1552339" y="1052736"/>
            <a:chExt cx="5472608" cy="3960440"/>
          </a:xfrm>
        </p:grpSpPr>
        <p:sp>
          <p:nvSpPr>
            <p:cNvPr id="54" name="椭圆形标注 53"/>
            <p:cNvSpPr/>
            <p:nvPr/>
          </p:nvSpPr>
          <p:spPr>
            <a:xfrm>
              <a:off x="1552339" y="1052736"/>
              <a:ext cx="5472608" cy="3960440"/>
            </a:xfrm>
            <a:prstGeom prst="wedgeEllipseCallout">
              <a:avLst>
                <a:gd name="adj1" fmla="val 30384"/>
                <a:gd name="adj2" fmla="val 65441"/>
              </a:avLst>
            </a:prstGeom>
            <a:solidFill>
              <a:srgbClr val="00B05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531" name="矩形 4"/>
            <p:cNvSpPr>
              <a:spLocks noChangeArrowheads="1"/>
            </p:cNvSpPr>
            <p:nvPr/>
          </p:nvSpPr>
          <p:spPr bwMode="auto">
            <a:xfrm>
              <a:off x="1946665" y="1986697"/>
              <a:ext cx="4683953" cy="29504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kern="0" dirty="0">
                  <a:solidFill>
                    <a:schemeClr val="bg1"/>
                  </a:solidFill>
                  <a:cs typeface="+mn-ea"/>
                  <a:sym typeface="+mn-lt"/>
                </a:rPr>
                <a:t>小点拨：这些都是丰富多彩的课余活动项目，涵盖了琴、棋、书、画等方面都是由动词</a:t>
              </a:r>
              <a:r>
                <a:rPr lang="en-US" altLang="zh-CN" kern="0" dirty="0">
                  <a:solidFill>
                    <a:schemeClr val="bg1"/>
                  </a:solidFill>
                  <a:cs typeface="+mn-ea"/>
                  <a:sym typeface="+mn-lt"/>
                </a:rPr>
                <a:t>+</a:t>
              </a:r>
              <a:r>
                <a:rPr lang="zh-CN" altLang="en-US" kern="0" dirty="0">
                  <a:solidFill>
                    <a:schemeClr val="bg1"/>
                  </a:solidFill>
                  <a:cs typeface="+mn-ea"/>
                  <a:sym typeface="+mn-lt"/>
                </a:rPr>
                <a:t>名词组成。</a:t>
              </a:r>
              <a:endParaRPr lang="zh-CN" altLang="en-US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163383" y="2463739"/>
            <a:ext cx="1080120" cy="3063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016029" y="2785894"/>
            <a:ext cx="1080120" cy="3780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894292" y="1365884"/>
            <a:ext cx="1674186" cy="1404156"/>
            <a:chOff x="5004048" y="836712"/>
            <a:chExt cx="2232248" cy="1872208"/>
          </a:xfrm>
        </p:grpSpPr>
        <p:sp>
          <p:nvSpPr>
            <p:cNvPr id="21524" name="Rectangle 20"/>
            <p:cNvSpPr>
              <a:spLocks noChangeArrowheads="1"/>
            </p:cNvSpPr>
            <p:nvPr/>
          </p:nvSpPr>
          <p:spPr bwMode="auto">
            <a:xfrm>
              <a:off x="5076056" y="836712"/>
              <a:ext cx="2160240" cy="73866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zh-CN" altLang="en-US" sz="15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我国的传统文化，</a:t>
              </a:r>
              <a:endPara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r>
                <a:rPr lang="zh-CN" altLang="en-US" sz="15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我们要传承哦！</a:t>
              </a:r>
              <a:endPara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8" name="直接连接符 7"/>
            <p:cNvCxnSpPr>
              <a:stCxn id="21524" idx="2"/>
            </p:cNvCxnSpPr>
            <p:nvPr/>
          </p:nvCxnSpPr>
          <p:spPr>
            <a:xfrm>
              <a:off x="6156176" y="1575376"/>
              <a:ext cx="360040" cy="70149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5004048" y="1556792"/>
              <a:ext cx="1152128" cy="115212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识字加油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站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976341" y="1165517"/>
            <a:ext cx="1285542" cy="482207"/>
          </a:xfrm>
          <a:prstGeom prst="doubleWave">
            <a:avLst>
              <a:gd name="adj1" fmla="val 6500"/>
              <a:gd name="adj2" fmla="val 0"/>
            </a:avLst>
          </a:prstGeom>
          <a:gradFill rotWithShape="1">
            <a:gsLst>
              <a:gs pos="0">
                <a:srgbClr val="FFCC66">
                  <a:alpha val="50000"/>
                </a:srgbClr>
              </a:gs>
              <a:gs pos="50000">
                <a:schemeClr val="bg1"/>
              </a:gs>
              <a:gs pos="100000">
                <a:srgbClr val="FFCC66">
                  <a:alpha val="50000"/>
                </a:srgbClr>
              </a:gs>
            </a:gsLst>
            <a:lin ang="18900000" scaled="1"/>
          </a:gradFill>
          <a:ln w="9525" cmpd="sng">
            <a:solidFill>
              <a:srgbClr val="FFCC00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>
              <a:defRPr/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感知内容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24205" y="1685231"/>
            <a:ext cx="3924563" cy="28392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这是一篇记叙文，讲述了儿童团员王二在敌人面前毫不畏惧，把敌人带进了八路军的埋伏圈，而自己却壮烈牺牲在敌人抢下的故事，赞扬了他机智、勇敢，不怕牺牲的精神。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pic>
        <p:nvPicPr>
          <p:cNvPr id="37906" name="Picture 18" descr="u=2935778529,2853130275&amp;fm=27&amp;gp=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167830" y="1647724"/>
            <a:ext cx="2753916" cy="2376227"/>
          </a:xfrm>
          <a:prstGeom prst="rect">
            <a:avLst/>
          </a:prstGeom>
          <a:noFill/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我爱阅读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/>
          <p:cNvSpPr>
            <a:spLocks noChangeArrowheads="1"/>
          </p:cNvSpPr>
          <p:nvPr/>
        </p:nvSpPr>
        <p:spPr bwMode="auto">
          <a:xfrm>
            <a:off x="571421" y="1148950"/>
            <a:ext cx="1285542" cy="482207"/>
          </a:xfrm>
          <a:prstGeom prst="doubleWave">
            <a:avLst>
              <a:gd name="adj1" fmla="val 6500"/>
              <a:gd name="adj2" fmla="val 0"/>
            </a:avLst>
          </a:prstGeom>
          <a:gradFill rotWithShape="1">
            <a:gsLst>
              <a:gs pos="0">
                <a:srgbClr val="FFCC66">
                  <a:alpha val="50000"/>
                </a:srgbClr>
              </a:gs>
              <a:gs pos="50000">
                <a:schemeClr val="bg1"/>
              </a:gs>
              <a:gs pos="100000">
                <a:srgbClr val="FFCC66">
                  <a:alpha val="50000"/>
                </a:srgbClr>
              </a:gs>
            </a:gsLst>
            <a:lin ang="18900000" scaled="1"/>
          </a:gradFill>
          <a:ln w="9525" cmpd="sng">
            <a:solidFill>
              <a:srgbClr val="FFCC00"/>
            </a:solidFill>
            <a:miter lim="800000"/>
          </a:ln>
          <a:effectLst/>
        </p:spPr>
        <p:txBody>
          <a:bodyPr wrap="none" lIns="68580" tIns="34290" rIns="68580" bIns="34290" anchor="ctr"/>
          <a:lstStyle/>
          <a:p>
            <a:pPr>
              <a:defRPr/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梳理结构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2736817" y="2043161"/>
            <a:ext cx="1456168" cy="496867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2100" kern="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遇敌   带路</a:t>
            </a:r>
            <a:endParaRPr lang="zh-CN" altLang="en-US" sz="2100" kern="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2736817" y="3919010"/>
            <a:ext cx="2678906" cy="49635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</a:ln>
          <a:effectLst/>
        </p:spPr>
        <p:txBody>
          <a:bodyPr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2100" kern="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八路军消灭全部敌人 </a:t>
            </a:r>
            <a:endParaRPr lang="zh-CN" altLang="en-US" sz="2100" kern="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7"/>
          <p:cNvSpPr>
            <a:spLocks noChangeArrowheads="1"/>
          </p:cNvSpPr>
          <p:nvPr/>
        </p:nvSpPr>
        <p:spPr bwMode="auto">
          <a:xfrm>
            <a:off x="1290208" y="2515196"/>
            <a:ext cx="968054" cy="39241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kern="0">
                <a:solidFill>
                  <a:srgbClr val="FF0000"/>
                </a:solidFill>
                <a:cs typeface="+mn-ea"/>
                <a:sym typeface="+mn-lt"/>
              </a:rPr>
              <a:t>王二小</a:t>
            </a:r>
            <a:endParaRPr lang="zh-CN" altLang="en-US" kern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3" name="自选图形 8"/>
          <p:cNvSpPr/>
          <p:nvPr/>
        </p:nvSpPr>
        <p:spPr bwMode="auto">
          <a:xfrm>
            <a:off x="2308191" y="1628180"/>
            <a:ext cx="428625" cy="2499122"/>
          </a:xfrm>
          <a:prstGeom prst="leftBrace">
            <a:avLst>
              <a:gd name="adj1" fmla="val 42838"/>
              <a:gd name="adj2" fmla="val 42593"/>
            </a:avLst>
          </a:prstGeom>
          <a:noFill/>
          <a:ln w="19050">
            <a:solidFill>
              <a:srgbClr val="000000"/>
            </a:solidFill>
            <a:round/>
          </a:ln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602077" y="2584371"/>
            <a:ext cx="1490618" cy="39241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机智</a:t>
            </a:r>
            <a:r>
              <a:rPr 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 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勇敢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6" name="自选图形 8"/>
          <p:cNvSpPr/>
          <p:nvPr/>
        </p:nvSpPr>
        <p:spPr bwMode="auto">
          <a:xfrm rot="10800000">
            <a:off x="6112238" y="1573410"/>
            <a:ext cx="375047" cy="2647950"/>
          </a:xfrm>
          <a:prstGeom prst="leftBrace">
            <a:avLst>
              <a:gd name="adj1" fmla="val 42852"/>
              <a:gd name="adj2" fmla="val 53819"/>
            </a:avLst>
          </a:prstGeom>
          <a:noFill/>
          <a:ln w="19050">
            <a:solidFill>
              <a:srgbClr val="000000"/>
            </a:solidFill>
            <a:round/>
          </a:ln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736817" y="1390054"/>
            <a:ext cx="2562240" cy="49635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100" kern="0" dirty="0">
                <a:solidFill>
                  <a:srgbClr val="0D0D0D"/>
                </a:solidFill>
                <a:cs typeface="+mn-ea"/>
                <a:sym typeface="+mn-lt"/>
              </a:rPr>
              <a:t>一边放牛，一边放哨</a:t>
            </a:r>
            <a:endParaRPr lang="en-US" altLang="zh-CN" sz="2100" kern="0" dirty="0">
              <a:solidFill>
                <a:srgbClr val="0D0D0D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736817" y="2639136"/>
            <a:ext cx="3057568" cy="49635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100" kern="0" dirty="0">
                <a:solidFill>
                  <a:srgbClr val="0D0D0D"/>
                </a:solidFill>
                <a:cs typeface="+mn-ea"/>
                <a:sym typeface="+mn-lt"/>
              </a:rPr>
              <a:t>装样   将敌人带进埋伏圈</a:t>
            </a:r>
            <a:endParaRPr lang="zh-CN" altLang="en-US" sz="2100" kern="0" dirty="0">
              <a:solidFill>
                <a:srgbClr val="0D0D0D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736817" y="3239318"/>
            <a:ext cx="1490663" cy="49635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100" kern="0" dirty="0">
                <a:solidFill>
                  <a:srgbClr val="0D0D0D"/>
                </a:solidFill>
                <a:cs typeface="+mn-ea"/>
                <a:sym typeface="+mn-lt"/>
              </a:rPr>
              <a:t>被敌人杀害</a:t>
            </a:r>
            <a:endParaRPr lang="zh-CN" altLang="en-US" sz="2100" kern="0" dirty="0">
              <a:solidFill>
                <a:srgbClr val="0D0D0D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我爱阅读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  <p:bldP spid="23" grpId="0" bldLvl="0" animBg="1"/>
      <p:bldP spid="24" grpId="0" animBg="1"/>
      <p:bldP spid="26" grpId="0" bldLvl="0" animBg="1"/>
      <p:bldP spid="27" grpId="0" animBg="1"/>
      <p:bldP spid="28" grpId="0" animBg="1"/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35"/>
          <p:cNvGrpSpPr/>
          <p:nvPr/>
        </p:nvGrpSpPr>
        <p:grpSpPr>
          <a:xfrm>
            <a:off x="708746" y="1353181"/>
            <a:ext cx="822462" cy="772947"/>
            <a:chOff x="-2771523" y="594818"/>
            <a:chExt cx="1785950" cy="164307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0" name="矩形 39"/>
            <p:cNvSpPr/>
            <p:nvPr/>
          </p:nvSpPr>
          <p:spPr>
            <a:xfrm>
              <a:off x="-2771523" y="594818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41" name="直接连接符 40"/>
            <p:cNvCxnSpPr>
              <a:stCxn id="40" idx="1"/>
              <a:endCxn id="40" idx="3"/>
            </p:cNvCxnSpPr>
            <p:nvPr/>
          </p:nvCxnSpPr>
          <p:spPr>
            <a:xfrm>
              <a:off x="-2771523" y="1416355"/>
              <a:ext cx="1785950" cy="0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>
              <a:stCxn id="40" idx="0"/>
              <a:endCxn id="40" idx="2"/>
            </p:cNvCxnSpPr>
            <p:nvPr/>
          </p:nvCxnSpPr>
          <p:spPr>
            <a:xfrm>
              <a:off x="-1878548" y="594818"/>
              <a:ext cx="0" cy="1643074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00"/>
          <p:cNvGrpSpPr/>
          <p:nvPr/>
        </p:nvGrpSpPr>
        <p:grpSpPr>
          <a:xfrm>
            <a:off x="680966" y="2568225"/>
            <a:ext cx="822462" cy="783679"/>
            <a:chOff x="-2771523" y="594818"/>
            <a:chExt cx="1785950" cy="164307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4" name="矩形 43"/>
            <p:cNvSpPr/>
            <p:nvPr/>
          </p:nvSpPr>
          <p:spPr>
            <a:xfrm>
              <a:off x="-2771523" y="594818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45" name="直接连接符 44"/>
            <p:cNvCxnSpPr>
              <a:stCxn id="44" idx="1"/>
              <a:endCxn id="44" idx="3"/>
            </p:cNvCxnSpPr>
            <p:nvPr/>
          </p:nvCxnSpPr>
          <p:spPr>
            <a:xfrm>
              <a:off x="-2771523" y="1416355"/>
              <a:ext cx="1785950" cy="0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>
              <a:stCxn id="44" idx="0"/>
              <a:endCxn id="44" idx="2"/>
            </p:cNvCxnSpPr>
            <p:nvPr/>
          </p:nvCxnSpPr>
          <p:spPr>
            <a:xfrm>
              <a:off x="-1878548" y="594818"/>
              <a:ext cx="0" cy="1643074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105"/>
          <p:cNvGrpSpPr/>
          <p:nvPr/>
        </p:nvGrpSpPr>
        <p:grpSpPr>
          <a:xfrm>
            <a:off x="680802" y="3760350"/>
            <a:ext cx="835818" cy="785499"/>
            <a:chOff x="-2771523" y="594818"/>
            <a:chExt cx="1785950" cy="164307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8" name="矩形 47"/>
            <p:cNvSpPr/>
            <p:nvPr/>
          </p:nvSpPr>
          <p:spPr>
            <a:xfrm>
              <a:off x="-2771523" y="594818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49" name="直接连接符 48"/>
            <p:cNvCxnSpPr>
              <a:stCxn id="48" idx="1"/>
              <a:endCxn id="48" idx="3"/>
            </p:cNvCxnSpPr>
            <p:nvPr/>
          </p:nvCxnSpPr>
          <p:spPr>
            <a:xfrm>
              <a:off x="-2771523" y="1416355"/>
              <a:ext cx="1785950" cy="0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>
              <a:stCxn id="48" idx="0"/>
              <a:endCxn id="48" idx="2"/>
            </p:cNvCxnSpPr>
            <p:nvPr/>
          </p:nvCxnSpPr>
          <p:spPr>
            <a:xfrm>
              <a:off x="-1878548" y="594818"/>
              <a:ext cx="0" cy="1643074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10"/>
          <p:cNvGrpSpPr/>
          <p:nvPr/>
        </p:nvGrpSpPr>
        <p:grpSpPr>
          <a:xfrm>
            <a:off x="4617763" y="3773749"/>
            <a:ext cx="843143" cy="792383"/>
            <a:chOff x="-2771523" y="594818"/>
            <a:chExt cx="1785950" cy="164307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2" name="矩形 51"/>
            <p:cNvSpPr/>
            <p:nvPr/>
          </p:nvSpPr>
          <p:spPr>
            <a:xfrm>
              <a:off x="-2771523" y="594818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53" name="直接连接符 52"/>
            <p:cNvCxnSpPr>
              <a:stCxn id="52" idx="1"/>
              <a:endCxn id="52" idx="3"/>
            </p:cNvCxnSpPr>
            <p:nvPr/>
          </p:nvCxnSpPr>
          <p:spPr>
            <a:xfrm>
              <a:off x="-2771523" y="1416355"/>
              <a:ext cx="1785950" cy="0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2" idx="0"/>
              <a:endCxn id="52" idx="2"/>
            </p:cNvCxnSpPr>
            <p:nvPr/>
          </p:nvCxnSpPr>
          <p:spPr>
            <a:xfrm>
              <a:off x="-1878548" y="594818"/>
              <a:ext cx="0" cy="1643074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794293" y="876592"/>
            <a:ext cx="731611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tán</a:t>
            </a:r>
            <a:endParaRPr lang="en-US" altLang="zh-CN" sz="3000" kern="0" dirty="0" err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2537" name="TextBox 5"/>
          <p:cNvSpPr txBox="1">
            <a:spLocks noChangeArrowheads="1"/>
          </p:cNvSpPr>
          <p:nvPr/>
        </p:nvSpPr>
        <p:spPr bwMode="auto">
          <a:xfrm>
            <a:off x="1630290" y="1895757"/>
            <a:ext cx="2150269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组词：弹指  弹簧</a:t>
            </a:r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 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弹劾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538" name="TextBox 14"/>
          <p:cNvSpPr txBox="1">
            <a:spLocks noChangeArrowheads="1"/>
          </p:cNvSpPr>
          <p:nvPr/>
        </p:nvSpPr>
        <p:spPr bwMode="auto">
          <a:xfrm>
            <a:off x="1583764" y="1230393"/>
            <a:ext cx="2358629" cy="659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en-US" altLang="zh-CN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kern="0" dirty="0">
                <a:solidFill>
                  <a:sysClr val="windowText" lastClr="000000"/>
                </a:solidFill>
                <a:cs typeface="+mn-ea"/>
                <a:sym typeface="+mn-lt"/>
              </a:rPr>
              <a:t>　前鼻音，不要读成后鼻音。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539" name="TextBox 23"/>
          <p:cNvSpPr txBox="1">
            <a:spLocks noChangeArrowheads="1"/>
          </p:cNvSpPr>
          <p:nvPr/>
        </p:nvSpPr>
        <p:spPr bwMode="auto">
          <a:xfrm>
            <a:off x="694552" y="1301304"/>
            <a:ext cx="921544" cy="8989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rPr>
              <a:t>弹</a:t>
            </a:r>
            <a:endParaRPr lang="zh-CN" altLang="en-US" sz="5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881251"/>
            <a:ext cx="1109663" cy="5262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gāng</a:t>
            </a:r>
            <a:endParaRPr lang="en-US" altLang="zh-CN" sz="3000" kern="0" dirty="0" err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2541" name="TextBox 41"/>
          <p:cNvSpPr txBox="1">
            <a:spLocks noChangeArrowheads="1"/>
          </p:cNvSpPr>
          <p:nvPr/>
        </p:nvSpPr>
        <p:spPr bwMode="auto">
          <a:xfrm>
            <a:off x="5504547" y="1945345"/>
            <a:ext cx="2150269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组词：钢笔  钢铁   钢琴  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542" name="TextBox 42"/>
          <p:cNvSpPr txBox="1">
            <a:spLocks noChangeArrowheads="1"/>
          </p:cNvSpPr>
          <p:nvPr/>
        </p:nvSpPr>
        <p:spPr bwMode="auto">
          <a:xfrm>
            <a:off x="5491811" y="1290554"/>
            <a:ext cx="2607469" cy="659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en-US" altLang="zh-CN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kern="0" dirty="0">
                <a:solidFill>
                  <a:sysClr val="windowText" lastClr="000000"/>
                </a:solidFill>
                <a:cs typeface="+mn-ea"/>
                <a:sym typeface="+mn-lt"/>
              </a:rPr>
              <a:t>   后鼻音，不要读成前鼻音。</a:t>
            </a:r>
            <a:endParaRPr lang="zh-CN" altLang="en-US" sz="12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22543" name="组合 50"/>
          <p:cNvGrpSpPr/>
          <p:nvPr/>
        </p:nvGrpSpPr>
        <p:grpSpPr bwMode="auto">
          <a:xfrm>
            <a:off x="4602169" y="1352442"/>
            <a:ext cx="846800" cy="923330"/>
            <a:chOff x="4655076" y="1473964"/>
            <a:chExt cx="1265926" cy="1378669"/>
          </a:xfrm>
        </p:grpSpPr>
        <p:grpSp>
          <p:nvGrpSpPr>
            <p:cNvPr id="43" name="组合 44"/>
            <p:cNvGrpSpPr/>
            <p:nvPr/>
          </p:nvGrpSpPr>
          <p:grpSpPr>
            <a:xfrm>
              <a:off x="4655076" y="1519570"/>
              <a:ext cx="1265926" cy="1189713"/>
              <a:chOff x="-2505974" y="355288"/>
              <a:chExt cx="1785950" cy="1643074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15" name="矩形 14"/>
              <p:cNvSpPr/>
              <p:nvPr/>
            </p:nvSpPr>
            <p:spPr>
              <a:xfrm>
                <a:off x="-2505974" y="355288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6" name="直接连接符 15"/>
              <p:cNvCxnSpPr>
                <a:stCxn id="15" idx="1"/>
                <a:endCxn id="15" idx="3"/>
              </p:cNvCxnSpPr>
              <p:nvPr/>
            </p:nvCxnSpPr>
            <p:spPr>
              <a:xfrm>
                <a:off x="-2505974" y="1176826"/>
                <a:ext cx="1785950" cy="0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>
                <a:stCxn id="15" idx="0"/>
                <a:endCxn id="15" idx="2"/>
              </p:cNvCxnSpPr>
              <p:nvPr/>
            </p:nvCxnSpPr>
            <p:spPr>
              <a:xfrm>
                <a:off x="-1612999" y="355288"/>
                <a:ext cx="0" cy="1643074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566" name="TextBox 23"/>
            <p:cNvSpPr txBox="1">
              <a:spLocks noChangeArrowheads="1"/>
            </p:cNvSpPr>
            <p:nvPr/>
          </p:nvSpPr>
          <p:spPr bwMode="auto">
            <a:xfrm>
              <a:off x="4674022" y="1473964"/>
              <a:ext cx="1227942" cy="137866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54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钢</a:t>
              </a:r>
              <a:endPara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38889" y="2068936"/>
            <a:ext cx="725199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qín</a:t>
            </a:r>
            <a:endParaRPr lang="en-US" altLang="zh-CN" sz="3000" kern="0" dirty="0" err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2545" name="TextBox 56"/>
          <p:cNvSpPr txBox="1">
            <a:spLocks noChangeArrowheads="1"/>
          </p:cNvSpPr>
          <p:nvPr/>
        </p:nvSpPr>
        <p:spPr bwMode="auto">
          <a:xfrm>
            <a:off x="1516620" y="3126997"/>
            <a:ext cx="2150269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组词：钢琴  口琴   琴音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546" name="TextBox 57"/>
          <p:cNvSpPr txBox="1">
            <a:spLocks noChangeArrowheads="1"/>
          </p:cNvSpPr>
          <p:nvPr/>
        </p:nvSpPr>
        <p:spPr bwMode="auto">
          <a:xfrm>
            <a:off x="1502497" y="2442475"/>
            <a:ext cx="2250281" cy="659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en-US" altLang="zh-CN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kern="0" dirty="0">
                <a:solidFill>
                  <a:sysClr val="windowText" lastClr="000000"/>
                </a:solidFill>
                <a:cs typeface="+mn-ea"/>
                <a:sym typeface="+mn-lt"/>
              </a:rPr>
              <a:t>   前鼻音，不要读成后鼻音。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46984" y="2102594"/>
            <a:ext cx="696344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niē</a:t>
            </a:r>
            <a:endParaRPr lang="en-US" altLang="zh-CN" sz="3000" kern="0" dirty="0" err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2548" name="TextBox 71"/>
          <p:cNvSpPr txBox="1">
            <a:spLocks noChangeArrowheads="1"/>
          </p:cNvSpPr>
          <p:nvPr/>
        </p:nvSpPr>
        <p:spPr bwMode="auto">
          <a:xfrm>
            <a:off x="5515855" y="3168180"/>
            <a:ext cx="3530990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组词：捏住  捏造</a:t>
            </a:r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  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捏饺子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549" name="TextBox 72"/>
          <p:cNvSpPr txBox="1">
            <a:spLocks noChangeArrowheads="1"/>
          </p:cNvSpPr>
          <p:nvPr/>
        </p:nvSpPr>
        <p:spPr bwMode="auto">
          <a:xfrm>
            <a:off x="5441352" y="2407851"/>
            <a:ext cx="2246710" cy="7209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en-US" altLang="zh-CN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　</a:t>
            </a:r>
            <a:r>
              <a:rPr lang="zh-CN" altLang="en-US" sz="1200" kern="0" dirty="0">
                <a:solidFill>
                  <a:sysClr val="windowText" lastClr="000000"/>
                </a:solidFill>
                <a:cs typeface="+mn-ea"/>
                <a:sym typeface="+mn-lt"/>
              </a:rPr>
              <a:t>不要读成“</a:t>
            </a:r>
            <a:r>
              <a:rPr lang="en-US" altLang="zh-CN" sz="1200" kern="0" dirty="0" err="1">
                <a:solidFill>
                  <a:sysClr val="windowText" lastClr="000000"/>
                </a:solidFill>
                <a:cs typeface="+mn-ea"/>
                <a:sym typeface="+mn-lt"/>
              </a:rPr>
              <a:t>liē</a:t>
            </a:r>
            <a:r>
              <a:rPr lang="zh-CN" altLang="en-US" sz="1200" kern="0" dirty="0">
                <a:solidFill>
                  <a:sysClr val="windowText" lastClr="000000"/>
                </a:solidFill>
                <a:cs typeface="+mn-ea"/>
                <a:sym typeface="+mn-lt"/>
              </a:rPr>
              <a:t>”。</a:t>
            </a:r>
            <a:endParaRPr lang="zh-CN" altLang="en-US" sz="9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1065" y="3286218"/>
            <a:ext cx="478336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ní</a:t>
            </a:r>
            <a:endParaRPr lang="en-US" altLang="zh-CN" sz="3000" kern="0" dirty="0" err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2551" name="TextBox 74"/>
          <p:cNvSpPr txBox="1">
            <a:spLocks noChangeArrowheads="1"/>
          </p:cNvSpPr>
          <p:nvPr/>
        </p:nvSpPr>
        <p:spPr bwMode="auto">
          <a:xfrm>
            <a:off x="1630289" y="4279775"/>
            <a:ext cx="2450861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组词：泥人  泥巴  泥塑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552" name="TextBox 75"/>
          <p:cNvSpPr txBox="1">
            <a:spLocks noChangeArrowheads="1"/>
          </p:cNvSpPr>
          <p:nvPr/>
        </p:nvSpPr>
        <p:spPr bwMode="auto">
          <a:xfrm>
            <a:off x="1630289" y="3603725"/>
            <a:ext cx="2095500" cy="659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en-US" altLang="zh-CN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kern="0" dirty="0">
                <a:solidFill>
                  <a:sysClr val="windowText" lastClr="000000"/>
                </a:solidFill>
                <a:cs typeface="+mn-ea"/>
                <a:sym typeface="+mn-lt"/>
              </a:rPr>
              <a:t>　不要读成“</a:t>
            </a:r>
            <a:r>
              <a:rPr lang="en-US" altLang="zh-CN" sz="1200" kern="0" dirty="0" err="1">
                <a:solidFill>
                  <a:sysClr val="windowText" lastClr="000000"/>
                </a:solidFill>
                <a:cs typeface="+mn-ea"/>
                <a:sym typeface="+mn-lt"/>
              </a:rPr>
              <a:t>lí</a:t>
            </a:r>
            <a:r>
              <a:rPr lang="zh-CN" altLang="en-US" sz="1200" kern="0" dirty="0">
                <a:solidFill>
                  <a:sysClr val="windowText" lastClr="000000"/>
                </a:solidFill>
                <a:cs typeface="+mn-ea"/>
                <a:sym typeface="+mn-lt"/>
              </a:rPr>
              <a:t>”。</a:t>
            </a:r>
            <a:endParaRPr lang="zh-CN" altLang="en-US" sz="9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9436" y="3278742"/>
            <a:ext cx="859851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gǔn</a:t>
            </a:r>
            <a:endParaRPr lang="en-US" altLang="zh-CN" sz="3000" kern="0" dirty="0" err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2554" name="TextBox 89"/>
          <p:cNvSpPr txBox="1">
            <a:spLocks noChangeArrowheads="1"/>
          </p:cNvSpPr>
          <p:nvPr/>
        </p:nvSpPr>
        <p:spPr bwMode="auto">
          <a:xfrm>
            <a:off x="5574755" y="4302030"/>
            <a:ext cx="2150269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组词：滚石  打滚</a:t>
            </a:r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 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滚烫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555" name="TextBox 90"/>
          <p:cNvSpPr txBox="1">
            <a:spLocks noChangeArrowheads="1"/>
          </p:cNvSpPr>
          <p:nvPr/>
        </p:nvSpPr>
        <p:spPr bwMode="auto">
          <a:xfrm>
            <a:off x="5574754" y="3590851"/>
            <a:ext cx="2584847" cy="7209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en-US" altLang="zh-CN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　</a:t>
            </a:r>
            <a:r>
              <a:rPr lang="zh-CN" altLang="en-US" sz="1200" kern="0" dirty="0">
                <a:solidFill>
                  <a:sysClr val="windowText" lastClr="000000"/>
                </a:solidFill>
                <a:cs typeface="+mn-ea"/>
                <a:sym typeface="+mn-lt"/>
              </a:rPr>
              <a:t>前鼻音，不要读成后鼻音。</a:t>
            </a:r>
            <a:endParaRPr lang="zh-CN" altLang="en-US" sz="12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22556" name="组合 92"/>
          <p:cNvGrpSpPr/>
          <p:nvPr/>
        </p:nvGrpSpPr>
        <p:grpSpPr bwMode="auto">
          <a:xfrm>
            <a:off x="4612942" y="2531307"/>
            <a:ext cx="852787" cy="923330"/>
            <a:chOff x="3418472" y="1176666"/>
            <a:chExt cx="1265926" cy="1372254"/>
          </a:xfrm>
        </p:grpSpPr>
        <p:grpSp>
          <p:nvGrpSpPr>
            <p:cNvPr id="51" name="组合 93"/>
            <p:cNvGrpSpPr/>
            <p:nvPr/>
          </p:nvGrpSpPr>
          <p:grpSpPr>
            <a:xfrm>
              <a:off x="3418472" y="1209946"/>
              <a:ext cx="1265926" cy="1189713"/>
              <a:chOff x="-4250556" y="-72324"/>
              <a:chExt cx="1785950" cy="1643074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33" name="矩形 32"/>
              <p:cNvSpPr/>
              <p:nvPr/>
            </p:nvSpPr>
            <p:spPr>
              <a:xfrm>
                <a:off x="-4250556" y="-72324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4" name="直接连接符 33"/>
              <p:cNvCxnSpPr>
                <a:stCxn id="33" idx="1"/>
                <a:endCxn id="33" idx="3"/>
              </p:cNvCxnSpPr>
              <p:nvPr/>
            </p:nvCxnSpPr>
            <p:spPr>
              <a:xfrm>
                <a:off x="-4250556" y="749214"/>
                <a:ext cx="1785950" cy="0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>
                <a:stCxn id="33" idx="0"/>
                <a:endCxn id="33" idx="2"/>
              </p:cNvCxnSpPr>
              <p:nvPr/>
            </p:nvCxnSpPr>
            <p:spPr>
              <a:xfrm>
                <a:off x="-3357581" y="-72324"/>
                <a:ext cx="0" cy="1643074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564" name="TextBox 23"/>
            <p:cNvSpPr txBox="1">
              <a:spLocks noChangeArrowheads="1"/>
            </p:cNvSpPr>
            <p:nvPr/>
          </p:nvSpPr>
          <p:spPr bwMode="auto">
            <a:xfrm>
              <a:off x="3456456" y="1176666"/>
              <a:ext cx="1227942" cy="13722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54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捏</a:t>
              </a:r>
              <a:endPara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557" name="TextBox 23"/>
          <p:cNvSpPr txBox="1">
            <a:spLocks noChangeArrowheads="1"/>
          </p:cNvSpPr>
          <p:nvPr/>
        </p:nvSpPr>
        <p:spPr bwMode="auto">
          <a:xfrm>
            <a:off x="664529" y="2557032"/>
            <a:ext cx="966788" cy="8917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rPr>
              <a:t>琴</a:t>
            </a:r>
            <a:endParaRPr lang="zh-CN" altLang="en-US" sz="5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558" name="TextBox 23"/>
          <p:cNvSpPr txBox="1">
            <a:spLocks noChangeArrowheads="1"/>
          </p:cNvSpPr>
          <p:nvPr/>
        </p:nvSpPr>
        <p:spPr bwMode="auto">
          <a:xfrm>
            <a:off x="694552" y="3724365"/>
            <a:ext cx="850850" cy="9002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rPr>
              <a:t>泥</a:t>
            </a:r>
            <a:endParaRPr lang="zh-CN" altLang="en-US" sz="5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559" name="TextBox 23"/>
          <p:cNvSpPr txBox="1">
            <a:spLocks noChangeArrowheads="1"/>
          </p:cNvSpPr>
          <p:nvPr/>
        </p:nvSpPr>
        <p:spPr bwMode="auto">
          <a:xfrm>
            <a:off x="4617763" y="3760350"/>
            <a:ext cx="787558" cy="9002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rPr>
              <a:t>滚</a:t>
            </a:r>
            <a:endParaRPr lang="zh-CN" altLang="en-US" sz="5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识字加油站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8" grpId="0"/>
      <p:bldP spid="21" grpId="0"/>
      <p:bldP spid="24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识字加油站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2" name="组合 35"/>
          <p:cNvGrpSpPr/>
          <p:nvPr/>
        </p:nvGrpSpPr>
        <p:grpSpPr>
          <a:xfrm>
            <a:off x="708746" y="1353181"/>
            <a:ext cx="822462" cy="772947"/>
            <a:chOff x="-2771523" y="594818"/>
            <a:chExt cx="1785950" cy="164307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3" name="矩形 52"/>
            <p:cNvSpPr/>
            <p:nvPr/>
          </p:nvSpPr>
          <p:spPr>
            <a:xfrm>
              <a:off x="-2771523" y="594818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54" name="直接连接符 53"/>
            <p:cNvCxnSpPr>
              <a:stCxn id="53" idx="1"/>
              <a:endCxn id="53" idx="3"/>
            </p:cNvCxnSpPr>
            <p:nvPr/>
          </p:nvCxnSpPr>
          <p:spPr>
            <a:xfrm>
              <a:off x="-2771523" y="1416355"/>
              <a:ext cx="1785950" cy="0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>
              <a:stCxn id="53" idx="0"/>
              <a:endCxn id="53" idx="2"/>
            </p:cNvCxnSpPr>
            <p:nvPr/>
          </p:nvCxnSpPr>
          <p:spPr>
            <a:xfrm>
              <a:off x="-1878548" y="594818"/>
              <a:ext cx="0" cy="1643074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100"/>
          <p:cNvGrpSpPr/>
          <p:nvPr/>
        </p:nvGrpSpPr>
        <p:grpSpPr>
          <a:xfrm>
            <a:off x="680966" y="2568225"/>
            <a:ext cx="822462" cy="783679"/>
            <a:chOff x="-2771523" y="594818"/>
            <a:chExt cx="1785950" cy="164307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57" name="矩形 56"/>
            <p:cNvSpPr/>
            <p:nvPr/>
          </p:nvSpPr>
          <p:spPr>
            <a:xfrm>
              <a:off x="-2771523" y="594818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58" name="直接连接符 57"/>
            <p:cNvCxnSpPr>
              <a:stCxn id="57" idx="1"/>
              <a:endCxn id="57" idx="3"/>
            </p:cNvCxnSpPr>
            <p:nvPr/>
          </p:nvCxnSpPr>
          <p:spPr>
            <a:xfrm>
              <a:off x="-2771523" y="1416355"/>
              <a:ext cx="1785950" cy="0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>
              <a:stCxn id="57" idx="0"/>
              <a:endCxn id="57" idx="2"/>
            </p:cNvCxnSpPr>
            <p:nvPr/>
          </p:nvCxnSpPr>
          <p:spPr>
            <a:xfrm>
              <a:off x="-1878548" y="594818"/>
              <a:ext cx="0" cy="1643074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105"/>
          <p:cNvGrpSpPr/>
          <p:nvPr/>
        </p:nvGrpSpPr>
        <p:grpSpPr>
          <a:xfrm>
            <a:off x="680802" y="3760350"/>
            <a:ext cx="835818" cy="785499"/>
            <a:chOff x="-2771523" y="594818"/>
            <a:chExt cx="1785950" cy="164307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61" name="矩形 60"/>
            <p:cNvSpPr/>
            <p:nvPr/>
          </p:nvSpPr>
          <p:spPr>
            <a:xfrm>
              <a:off x="-2771523" y="594818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62" name="直接连接符 61"/>
            <p:cNvCxnSpPr>
              <a:stCxn id="61" idx="1"/>
              <a:endCxn id="61" idx="3"/>
            </p:cNvCxnSpPr>
            <p:nvPr/>
          </p:nvCxnSpPr>
          <p:spPr>
            <a:xfrm>
              <a:off x="-2771523" y="1416355"/>
              <a:ext cx="1785950" cy="0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>
              <a:stCxn id="61" idx="0"/>
              <a:endCxn id="61" idx="2"/>
            </p:cNvCxnSpPr>
            <p:nvPr/>
          </p:nvCxnSpPr>
          <p:spPr>
            <a:xfrm>
              <a:off x="-1878548" y="594818"/>
              <a:ext cx="0" cy="1643074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4"/>
          <p:cNvSpPr txBox="1"/>
          <p:nvPr/>
        </p:nvSpPr>
        <p:spPr>
          <a:xfrm>
            <a:off x="794292" y="876592"/>
            <a:ext cx="60176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tiě</a:t>
            </a:r>
            <a:endParaRPr lang="en-US" altLang="zh-CN" sz="30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9" name="TextBox 5"/>
          <p:cNvSpPr txBox="1">
            <a:spLocks noChangeArrowheads="1"/>
          </p:cNvSpPr>
          <p:nvPr/>
        </p:nvSpPr>
        <p:spPr bwMode="auto">
          <a:xfrm>
            <a:off x="1630290" y="1895757"/>
            <a:ext cx="2527415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组词：铁棒  钢铁   铁人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0" name="TextBox 14"/>
          <p:cNvSpPr txBox="1">
            <a:spLocks noChangeArrowheads="1"/>
          </p:cNvSpPr>
          <p:nvPr/>
        </p:nvSpPr>
        <p:spPr bwMode="auto">
          <a:xfrm>
            <a:off x="1583764" y="1230393"/>
            <a:ext cx="2358629" cy="720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　    三声。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1" name="TextBox 23"/>
          <p:cNvSpPr txBox="1">
            <a:spLocks noChangeArrowheads="1"/>
          </p:cNvSpPr>
          <p:nvPr/>
        </p:nvSpPr>
        <p:spPr bwMode="auto">
          <a:xfrm>
            <a:off x="694552" y="1301304"/>
            <a:ext cx="921544" cy="8989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rPr>
              <a:t>铁</a:t>
            </a:r>
            <a:endParaRPr lang="zh-CN" altLang="en-US" sz="5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2" name="TextBox 8"/>
          <p:cNvSpPr txBox="1"/>
          <p:nvPr/>
        </p:nvSpPr>
        <p:spPr>
          <a:xfrm>
            <a:off x="4615678" y="1016145"/>
            <a:ext cx="1109663" cy="5262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huán</a:t>
            </a:r>
            <a:endParaRPr lang="en-US" altLang="zh-CN" sz="30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3" name="TextBox 41"/>
          <p:cNvSpPr txBox="1">
            <a:spLocks noChangeArrowheads="1"/>
          </p:cNvSpPr>
          <p:nvPr/>
        </p:nvSpPr>
        <p:spPr bwMode="auto">
          <a:xfrm>
            <a:off x="5548224" y="2080239"/>
            <a:ext cx="2150269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组词：环绕  铁环   环卫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74" name="TextBox 42"/>
          <p:cNvSpPr txBox="1">
            <a:spLocks noChangeArrowheads="1"/>
          </p:cNvSpPr>
          <p:nvPr/>
        </p:nvSpPr>
        <p:spPr bwMode="auto">
          <a:xfrm>
            <a:off x="5509407" y="1333676"/>
            <a:ext cx="3056918" cy="10387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  三拼音节，不要丢掉“</a:t>
            </a:r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u”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2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75" name="组合 50"/>
          <p:cNvGrpSpPr/>
          <p:nvPr/>
        </p:nvGrpSpPr>
        <p:grpSpPr bwMode="auto">
          <a:xfrm>
            <a:off x="4645847" y="1487336"/>
            <a:ext cx="846800" cy="923330"/>
            <a:chOff x="4655076" y="1473964"/>
            <a:chExt cx="1265926" cy="1378668"/>
          </a:xfrm>
        </p:grpSpPr>
        <p:grpSp>
          <p:nvGrpSpPr>
            <p:cNvPr id="76" name="组合 44"/>
            <p:cNvGrpSpPr/>
            <p:nvPr/>
          </p:nvGrpSpPr>
          <p:grpSpPr>
            <a:xfrm>
              <a:off x="4655076" y="1519570"/>
              <a:ext cx="1265926" cy="1189713"/>
              <a:chOff x="-2505974" y="355288"/>
              <a:chExt cx="1785950" cy="1643074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505974" y="355288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9" name="直接连接符 78"/>
              <p:cNvCxnSpPr>
                <a:stCxn id="78" idx="1"/>
                <a:endCxn id="78" idx="3"/>
              </p:cNvCxnSpPr>
              <p:nvPr/>
            </p:nvCxnSpPr>
            <p:spPr>
              <a:xfrm>
                <a:off x="-2505974" y="1176826"/>
                <a:ext cx="1785950" cy="0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>
                <a:stCxn id="78" idx="0"/>
                <a:endCxn id="78" idx="2"/>
              </p:cNvCxnSpPr>
              <p:nvPr/>
            </p:nvCxnSpPr>
            <p:spPr>
              <a:xfrm>
                <a:off x="-1612999" y="355288"/>
                <a:ext cx="0" cy="1643074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TextBox 23"/>
            <p:cNvSpPr txBox="1">
              <a:spLocks noChangeArrowheads="1"/>
            </p:cNvSpPr>
            <p:nvPr/>
          </p:nvSpPr>
          <p:spPr bwMode="auto">
            <a:xfrm>
              <a:off x="4674022" y="1473964"/>
              <a:ext cx="1227942" cy="137866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54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环</a:t>
              </a:r>
              <a:endPara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1" name="TextBox 17"/>
          <p:cNvSpPr txBox="1"/>
          <p:nvPr/>
        </p:nvSpPr>
        <p:spPr>
          <a:xfrm>
            <a:off x="652721" y="2053780"/>
            <a:ext cx="1082669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dàng</a:t>
            </a:r>
            <a:endParaRPr lang="en-US" altLang="zh-CN" sz="30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2" name="TextBox 56"/>
          <p:cNvSpPr txBox="1">
            <a:spLocks noChangeArrowheads="1"/>
          </p:cNvSpPr>
          <p:nvPr/>
        </p:nvSpPr>
        <p:spPr bwMode="auto">
          <a:xfrm>
            <a:off x="1530284" y="3150950"/>
            <a:ext cx="2937842" cy="5309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组词：荡秋千  飘荡   浩浩荡荡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83" name="TextBox 57"/>
          <p:cNvSpPr txBox="1">
            <a:spLocks noChangeArrowheads="1"/>
          </p:cNvSpPr>
          <p:nvPr/>
        </p:nvSpPr>
        <p:spPr bwMode="auto">
          <a:xfrm>
            <a:off x="1494940" y="2411828"/>
            <a:ext cx="3134824" cy="720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  后鼻音，不要读成前鼻音。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84" name="TextBox 20"/>
          <p:cNvSpPr txBox="1"/>
          <p:nvPr/>
        </p:nvSpPr>
        <p:spPr>
          <a:xfrm>
            <a:off x="4790662" y="2903011"/>
            <a:ext cx="826188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huá</a:t>
            </a:r>
            <a:endParaRPr lang="en-US" altLang="zh-CN" sz="30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5" name="TextBox 71"/>
          <p:cNvSpPr txBox="1">
            <a:spLocks noChangeArrowheads="1"/>
          </p:cNvSpPr>
          <p:nvPr/>
        </p:nvSpPr>
        <p:spPr bwMode="auto">
          <a:xfrm>
            <a:off x="5559532" y="3968597"/>
            <a:ext cx="3530990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组词：滑冰  滑雪   滑倒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86" name="TextBox 72"/>
          <p:cNvSpPr txBox="1">
            <a:spLocks noChangeArrowheads="1"/>
          </p:cNvSpPr>
          <p:nvPr/>
        </p:nvSpPr>
        <p:spPr bwMode="auto">
          <a:xfrm>
            <a:off x="5559532" y="3254048"/>
            <a:ext cx="3063729" cy="10652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　三拼音节，不要丢掉“</a:t>
            </a:r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u”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87" name="TextBox 23"/>
          <p:cNvSpPr txBox="1"/>
          <p:nvPr/>
        </p:nvSpPr>
        <p:spPr>
          <a:xfrm>
            <a:off x="841065" y="3286218"/>
            <a:ext cx="383759" cy="53091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000" kern="0" dirty="0" err="1">
                <a:solidFill>
                  <a:srgbClr val="FF0000"/>
                </a:solidFill>
                <a:cs typeface="+mn-ea"/>
                <a:sym typeface="+mn-lt"/>
              </a:rPr>
              <a:t>tī</a:t>
            </a:r>
            <a:endParaRPr lang="en-US" altLang="zh-CN" sz="30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8" name="TextBox 74"/>
          <p:cNvSpPr txBox="1">
            <a:spLocks noChangeArrowheads="1"/>
          </p:cNvSpPr>
          <p:nvPr/>
        </p:nvSpPr>
        <p:spPr bwMode="auto">
          <a:xfrm>
            <a:off x="1630289" y="4279775"/>
            <a:ext cx="2450861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组词：梯子  悬梯    梯形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89" name="TextBox 75"/>
          <p:cNvSpPr txBox="1">
            <a:spLocks noChangeArrowheads="1"/>
          </p:cNvSpPr>
          <p:nvPr/>
        </p:nvSpPr>
        <p:spPr bwMode="auto">
          <a:xfrm>
            <a:off x="1630289" y="3603726"/>
            <a:ext cx="2095500" cy="720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易错提示：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　  一声。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93" name="组合 92"/>
          <p:cNvGrpSpPr/>
          <p:nvPr/>
        </p:nvGrpSpPr>
        <p:grpSpPr bwMode="auto">
          <a:xfrm>
            <a:off x="4656620" y="3331725"/>
            <a:ext cx="852787" cy="923330"/>
            <a:chOff x="3418472" y="1176666"/>
            <a:chExt cx="1265926" cy="1372254"/>
          </a:xfrm>
        </p:grpSpPr>
        <p:grpSp>
          <p:nvGrpSpPr>
            <p:cNvPr id="94" name="组合 93"/>
            <p:cNvGrpSpPr/>
            <p:nvPr/>
          </p:nvGrpSpPr>
          <p:grpSpPr>
            <a:xfrm>
              <a:off x="3418472" y="1209946"/>
              <a:ext cx="1265926" cy="1189713"/>
              <a:chOff x="-4250556" y="-72324"/>
              <a:chExt cx="1785950" cy="1643074"/>
            </a:xfrm>
            <a:solidFill>
              <a:schemeClr val="accent3">
                <a:lumMod val="60000"/>
                <a:lumOff val="40000"/>
              </a:schemeClr>
            </a:solidFill>
          </p:grpSpPr>
          <p:sp>
            <p:nvSpPr>
              <p:cNvPr id="96" name="矩形 95"/>
              <p:cNvSpPr/>
              <p:nvPr/>
            </p:nvSpPr>
            <p:spPr>
              <a:xfrm>
                <a:off x="-4250556" y="-72324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97" name="直接连接符 96"/>
              <p:cNvCxnSpPr>
                <a:stCxn id="96" idx="1"/>
                <a:endCxn id="96" idx="3"/>
              </p:cNvCxnSpPr>
              <p:nvPr/>
            </p:nvCxnSpPr>
            <p:spPr>
              <a:xfrm>
                <a:off x="-4250556" y="749214"/>
                <a:ext cx="1785950" cy="0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>
                <a:stCxn id="96" idx="0"/>
                <a:endCxn id="96" idx="2"/>
              </p:cNvCxnSpPr>
              <p:nvPr/>
            </p:nvCxnSpPr>
            <p:spPr>
              <a:xfrm>
                <a:off x="-3357581" y="-72324"/>
                <a:ext cx="0" cy="1643074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TextBox 23"/>
            <p:cNvSpPr txBox="1">
              <a:spLocks noChangeArrowheads="1"/>
            </p:cNvSpPr>
            <p:nvPr/>
          </p:nvSpPr>
          <p:spPr bwMode="auto">
            <a:xfrm>
              <a:off x="3456456" y="1176666"/>
              <a:ext cx="1227942" cy="137225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54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滑</a:t>
              </a:r>
              <a:endPara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9" name="TextBox 23"/>
          <p:cNvSpPr txBox="1">
            <a:spLocks noChangeArrowheads="1"/>
          </p:cNvSpPr>
          <p:nvPr/>
        </p:nvSpPr>
        <p:spPr bwMode="auto">
          <a:xfrm>
            <a:off x="664529" y="2557032"/>
            <a:ext cx="966788" cy="8917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rPr>
              <a:t>荡</a:t>
            </a:r>
            <a:endParaRPr lang="zh-CN" altLang="en-US" sz="5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00" name="TextBox 23"/>
          <p:cNvSpPr txBox="1">
            <a:spLocks noChangeArrowheads="1"/>
          </p:cNvSpPr>
          <p:nvPr/>
        </p:nvSpPr>
        <p:spPr bwMode="auto">
          <a:xfrm>
            <a:off x="694552" y="3724365"/>
            <a:ext cx="850850" cy="9002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400" kern="0" dirty="0">
                <a:solidFill>
                  <a:sysClr val="windowText" lastClr="000000"/>
                </a:solidFill>
                <a:cs typeface="+mn-ea"/>
                <a:sym typeface="+mn-lt"/>
              </a:rPr>
              <a:t>梯</a:t>
            </a:r>
            <a:endParaRPr lang="zh-CN" altLang="en-US" sz="5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72" grpId="0"/>
      <p:bldP spid="81" grpId="0"/>
      <p:bldP spid="84" grpId="0"/>
      <p:bldP spid="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>
            <a:spLocks noChangeArrowheads="1"/>
          </p:cNvSpPr>
          <p:nvPr/>
        </p:nvSpPr>
        <p:spPr bwMode="auto">
          <a:xfrm>
            <a:off x="667787" y="920942"/>
            <a:ext cx="8101169" cy="265457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200000"/>
              </a:lnSpc>
              <a:defRPr/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   比一比，填一填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      园    圆                      只   支 </a:t>
            </a:r>
            <a:endParaRPr lang="en-US" altLang="zh-CN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花</a:t>
            </a:r>
            <a:r>
              <a:rPr lang="en-US" sz="2100" kern="0" dirty="0">
                <a:latin typeface="+mn-lt"/>
                <a:ea typeface="+mn-ea"/>
                <a:cs typeface="+mn-ea"/>
                <a:sym typeface="+mn-lt"/>
              </a:rPr>
              <a:t>               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桌</a:t>
            </a:r>
            <a:r>
              <a:rPr lang="en-US" sz="2100" kern="0" dirty="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一</a:t>
            </a:r>
            <a:r>
              <a:rPr lang="en-US" sz="2100" kern="0" dirty="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笔</a:t>
            </a:r>
            <a:r>
              <a:rPr lang="en-US" sz="2100" kern="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一</a:t>
            </a:r>
            <a:r>
              <a:rPr lang="en-US" sz="2100" kern="0" dirty="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2100" kern="0" dirty="0">
                <a:latin typeface="+mn-lt"/>
                <a:ea typeface="+mn-ea"/>
                <a:cs typeface="+mn-ea"/>
                <a:sym typeface="+mn-lt"/>
              </a:rPr>
              <a:t>鸭</a:t>
            </a: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buBlip>
                <a:blip r:embed="rId1"/>
              </a:buBlip>
              <a:defRPr/>
            </a:pPr>
            <a:endParaRPr lang="zh-CN" altLang="en-US" sz="21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586" name="矩形 16"/>
          <p:cNvSpPr>
            <a:spLocks noChangeArrowheads="1"/>
          </p:cNvSpPr>
          <p:nvPr/>
        </p:nvSpPr>
        <p:spPr bwMode="auto">
          <a:xfrm>
            <a:off x="669635" y="3007807"/>
            <a:ext cx="5346594" cy="12638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进</a:t>
            </a:r>
            <a:r>
              <a:rPr 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近</a:t>
            </a:r>
            <a:r>
              <a:rPr 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        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带</a:t>
            </a:r>
            <a:r>
              <a:rPr 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戴 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远</a:t>
            </a:r>
            <a:r>
              <a:rPr 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     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出</a:t>
            </a:r>
            <a:r>
              <a:rPr 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  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领</a:t>
            </a:r>
            <a:r>
              <a:rPr lang="en-US" altLang="zh-CN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</a:t>
            </a:r>
            <a:r>
              <a:rPr 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 </a:t>
            </a:r>
            <a:r>
              <a:rPr lang="zh-CN" alt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爱</a:t>
            </a:r>
            <a:r>
              <a:rPr lang="en-US" sz="2100" kern="0" dirty="0">
                <a:solidFill>
                  <a:sysClr val="windowText" lastClr="000000"/>
                </a:solidFill>
                <a:cs typeface="+mn-ea"/>
                <a:sym typeface="+mn-lt"/>
              </a:rPr>
              <a:t> </a:t>
            </a:r>
            <a:endParaRPr lang="zh-CN" altLang="en-US" sz="21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pic>
        <p:nvPicPr>
          <p:cNvPr id="24593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8051" y="2338854"/>
            <a:ext cx="486054" cy="51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1101584" y="2401522"/>
            <a:ext cx="415018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园</a:t>
            </a:r>
            <a:endParaRPr lang="zh-CN" altLang="en-US" sz="21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28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4641" y="2338854"/>
            <a:ext cx="486054" cy="51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1"/>
          <p:cNvSpPr>
            <a:spLocks noChangeArrowheads="1"/>
          </p:cNvSpPr>
          <p:nvPr/>
        </p:nvSpPr>
        <p:spPr bwMode="auto">
          <a:xfrm>
            <a:off x="1650159" y="2405344"/>
            <a:ext cx="415018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圆</a:t>
            </a:r>
            <a:endParaRPr lang="zh-CN" altLang="en-US" sz="21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31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8867" y="2386455"/>
            <a:ext cx="486054" cy="51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21"/>
          <p:cNvSpPr>
            <a:spLocks noChangeArrowheads="1"/>
          </p:cNvSpPr>
          <p:nvPr/>
        </p:nvSpPr>
        <p:spPr bwMode="auto">
          <a:xfrm>
            <a:off x="3104385" y="2464191"/>
            <a:ext cx="415018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支</a:t>
            </a:r>
            <a:endParaRPr lang="zh-CN" altLang="en-US" sz="21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34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3093" y="2338854"/>
            <a:ext cx="486054" cy="51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21"/>
          <p:cNvSpPr>
            <a:spLocks noChangeArrowheads="1"/>
          </p:cNvSpPr>
          <p:nvPr/>
        </p:nvSpPr>
        <p:spPr bwMode="auto">
          <a:xfrm>
            <a:off x="4557383" y="2433857"/>
            <a:ext cx="415018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只</a:t>
            </a:r>
            <a:endParaRPr lang="zh-CN" altLang="en-US" sz="21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38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533" y="3815381"/>
            <a:ext cx="486054" cy="51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1078051" y="3881872"/>
            <a:ext cx="415018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近</a:t>
            </a:r>
            <a:endParaRPr lang="zh-CN" altLang="en-US" sz="21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41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64105" y="3817390"/>
            <a:ext cx="486054" cy="51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21"/>
          <p:cNvSpPr>
            <a:spLocks noChangeArrowheads="1"/>
          </p:cNvSpPr>
          <p:nvPr/>
        </p:nvSpPr>
        <p:spPr bwMode="auto">
          <a:xfrm>
            <a:off x="1598979" y="3883881"/>
            <a:ext cx="415018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进</a:t>
            </a:r>
            <a:endParaRPr lang="zh-CN" altLang="en-US" sz="21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44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1602" y="3815381"/>
            <a:ext cx="486054" cy="51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Rectangle 21"/>
          <p:cNvSpPr>
            <a:spLocks noChangeArrowheads="1"/>
          </p:cNvSpPr>
          <p:nvPr/>
        </p:nvSpPr>
        <p:spPr bwMode="auto">
          <a:xfrm>
            <a:off x="2737120" y="3881872"/>
            <a:ext cx="415018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带</a:t>
            </a:r>
            <a:endParaRPr lang="zh-CN" altLang="en-US" sz="21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47" name="图片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2447" y="3801977"/>
            <a:ext cx="486054" cy="51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Rectangle 21"/>
          <p:cNvSpPr>
            <a:spLocks noChangeArrowheads="1"/>
          </p:cNvSpPr>
          <p:nvPr/>
        </p:nvSpPr>
        <p:spPr bwMode="auto">
          <a:xfrm>
            <a:off x="4077965" y="3881872"/>
            <a:ext cx="415018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戴</a:t>
            </a:r>
            <a:endParaRPr lang="zh-CN" altLang="en-US" sz="21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7" grpId="0"/>
      <p:bldP spid="29" grpId="0"/>
      <p:bldP spid="32" grpId="0"/>
      <p:bldP spid="36" grpId="0"/>
      <p:bldP spid="39" grpId="0"/>
      <p:bldP spid="42" grpId="0"/>
      <p:bldP spid="45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4"/>
          <p:cNvSpPr>
            <a:spLocks noChangeArrowheads="1"/>
          </p:cNvSpPr>
          <p:nvPr/>
        </p:nvSpPr>
        <p:spPr bwMode="auto">
          <a:xfrm>
            <a:off x="647700" y="1260478"/>
            <a:ext cx="7848600" cy="31162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464185">
              <a:lnSpc>
                <a:spcPct val="120000"/>
              </a:lnSpc>
            </a:pPr>
            <a:r>
              <a:rPr lang="zh-CN" altLang="en-US" sz="1500" kern="0" dirty="0">
                <a:solidFill>
                  <a:srgbClr val="FF0000"/>
                </a:solidFill>
                <a:cs typeface="+mn-ea"/>
                <a:sym typeface="+mn-lt"/>
              </a:rPr>
              <a:t>点拨：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 </a:t>
            </a:r>
            <a:r>
              <a:rPr lang="zh-CN" altLang="en-US" sz="1500" kern="0" dirty="0">
                <a:solidFill>
                  <a:schemeClr val="accent5"/>
                </a:solidFill>
                <a:cs typeface="+mn-ea"/>
                <a:sym typeface="+mn-lt"/>
              </a:rPr>
              <a:t>“园”和“圆”都读</a:t>
            </a:r>
            <a:r>
              <a:rPr lang="en-US" altLang="zh-CN" sz="1500" kern="0" dirty="0" err="1">
                <a:solidFill>
                  <a:schemeClr val="accent5"/>
                </a:solidFill>
                <a:cs typeface="+mn-ea"/>
                <a:sym typeface="+mn-lt"/>
              </a:rPr>
              <a:t>yuán</a:t>
            </a:r>
            <a:r>
              <a:rPr lang="zh-CN" altLang="en-US" sz="1500" kern="0" dirty="0">
                <a:solidFill>
                  <a:schemeClr val="accent5"/>
                </a:solidFill>
                <a:cs typeface="+mn-ea"/>
                <a:sym typeface="+mn-lt"/>
              </a:rPr>
              <a:t>。“园”特指地方，如，花园、幼儿园；“圆”是指物体的形状是圆形的。</a:t>
            </a:r>
            <a:endParaRPr lang="en-US" altLang="zh-CN" sz="1500" kern="0" dirty="0">
              <a:solidFill>
                <a:schemeClr val="accent5"/>
              </a:solidFill>
              <a:cs typeface="+mn-ea"/>
              <a:sym typeface="+mn-lt"/>
            </a:endParaRPr>
          </a:p>
          <a:p>
            <a:pPr indent="464185">
              <a:lnSpc>
                <a:spcPct val="120000"/>
              </a:lnSpc>
            </a:pPr>
            <a:endParaRPr lang="en-US" altLang="zh-CN" sz="1500" kern="0" dirty="0">
              <a:solidFill>
                <a:schemeClr val="accent5"/>
              </a:solidFill>
              <a:cs typeface="+mn-ea"/>
              <a:sym typeface="+mn-lt"/>
            </a:endParaRPr>
          </a:p>
          <a:p>
            <a:pPr indent="464185">
              <a:lnSpc>
                <a:spcPct val="120000"/>
              </a:lnSpc>
            </a:pPr>
            <a:r>
              <a:rPr lang="zh-CN" altLang="en-US" sz="1500" kern="0" dirty="0">
                <a:solidFill>
                  <a:srgbClr val="7030A0"/>
                </a:solidFill>
                <a:cs typeface="+mn-ea"/>
                <a:sym typeface="+mn-lt"/>
              </a:rPr>
              <a:t>“只”和“支”字形、读音都不同。“只”被用作体型较小的动物的量词，如一只鸡、一只兔等。“支”被用作是杆状物体的量词，如一支笔，一支红缨枪等。   </a:t>
            </a:r>
            <a:endParaRPr lang="en-US" altLang="zh-CN" sz="1500" kern="0" dirty="0">
              <a:solidFill>
                <a:srgbClr val="7030A0"/>
              </a:solidFill>
              <a:cs typeface="+mn-ea"/>
              <a:sym typeface="+mn-lt"/>
            </a:endParaRPr>
          </a:p>
          <a:p>
            <a:pPr indent="464185">
              <a:lnSpc>
                <a:spcPct val="120000"/>
              </a:lnSpc>
            </a:pPr>
            <a:endParaRPr lang="en-US" altLang="zh-CN" sz="1500" kern="0" dirty="0">
              <a:solidFill>
                <a:srgbClr val="7030A0"/>
              </a:solidFill>
              <a:cs typeface="+mn-ea"/>
              <a:sym typeface="+mn-lt"/>
            </a:endParaRPr>
          </a:p>
          <a:p>
            <a:pPr indent="464185">
              <a:lnSpc>
                <a:spcPct val="120000"/>
              </a:lnSpc>
            </a:pPr>
            <a:r>
              <a:rPr lang="zh-CN" altLang="en-US" sz="1500" kern="0" dirty="0">
                <a:solidFill>
                  <a:srgbClr val="00B050"/>
                </a:solidFill>
                <a:cs typeface="+mn-ea"/>
                <a:sym typeface="+mn-lt"/>
              </a:rPr>
              <a:t>“进”和“近”都读</a:t>
            </a:r>
            <a:r>
              <a:rPr lang="en-US" altLang="zh-CN" sz="1500" kern="0" dirty="0" err="1">
                <a:solidFill>
                  <a:srgbClr val="00B050"/>
                </a:solidFill>
                <a:cs typeface="+mn-ea"/>
                <a:sym typeface="+mn-lt"/>
              </a:rPr>
              <a:t>jìn</a:t>
            </a:r>
            <a:r>
              <a:rPr lang="zh-CN" altLang="en-US" sz="1500" kern="0" dirty="0">
                <a:solidFill>
                  <a:srgbClr val="00B050"/>
                </a:solidFill>
                <a:cs typeface="+mn-ea"/>
                <a:sym typeface="+mn-lt"/>
              </a:rPr>
              <a:t>。“进”是动词，表示由外而里的动作，如进门、进屋；“近”是形容词，表示距离或是时间短，如近处、最近。</a:t>
            </a:r>
            <a:endParaRPr lang="en-US" altLang="zh-CN" sz="1500" kern="0" dirty="0">
              <a:solidFill>
                <a:srgbClr val="00B050"/>
              </a:solidFill>
              <a:cs typeface="+mn-ea"/>
              <a:sym typeface="+mn-lt"/>
            </a:endParaRPr>
          </a:p>
          <a:p>
            <a:pPr indent="464185">
              <a:lnSpc>
                <a:spcPct val="120000"/>
              </a:lnSpc>
            </a:pPr>
            <a:endParaRPr lang="en-US" altLang="zh-CN" sz="1500" kern="0" dirty="0">
              <a:solidFill>
                <a:srgbClr val="00B050"/>
              </a:solidFill>
              <a:cs typeface="+mn-ea"/>
              <a:sym typeface="+mn-lt"/>
            </a:endParaRPr>
          </a:p>
          <a:p>
            <a:pPr indent="464185">
              <a:lnSpc>
                <a:spcPct val="120000"/>
              </a:lnSpc>
            </a:pPr>
            <a:r>
              <a:rPr lang="zh-CN" altLang="en-US" sz="1500" kern="0" dirty="0">
                <a:solidFill>
                  <a:srgbClr val="C00000"/>
                </a:solidFill>
                <a:cs typeface="+mn-ea"/>
                <a:sym typeface="+mn-lt"/>
              </a:rPr>
              <a:t>“带”和“戴”都读</a:t>
            </a:r>
            <a:r>
              <a:rPr lang="en-US" altLang="zh-CN" sz="1500" kern="0" dirty="0" err="1">
                <a:solidFill>
                  <a:srgbClr val="C00000"/>
                </a:solidFill>
                <a:cs typeface="+mn-ea"/>
                <a:sym typeface="+mn-lt"/>
              </a:rPr>
              <a:t>dài</a:t>
            </a:r>
            <a:r>
              <a:rPr lang="zh-CN" altLang="en-US" sz="1500" kern="0" dirty="0">
                <a:solidFill>
                  <a:srgbClr val="C00000"/>
                </a:solidFill>
                <a:cs typeface="+mn-ea"/>
                <a:sym typeface="+mn-lt"/>
              </a:rPr>
              <a:t>。“带”的意思是率领，引导；“戴”的意思是尊奉，推崇，拥护。</a:t>
            </a:r>
            <a:endParaRPr lang="zh-CN" altLang="en-US" sz="1500" kern="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>
            <a:spLocks noChangeArrowheads="1"/>
          </p:cNvSpPr>
          <p:nvPr/>
        </p:nvSpPr>
        <p:spPr bwMode="auto">
          <a:xfrm>
            <a:off x="563950" y="1020706"/>
            <a:ext cx="5375672" cy="37433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  <a:defRPr/>
            </a:pPr>
            <a:r>
              <a:rPr lang="zh-CN" altLang="en-US" sz="1500" kern="0" dirty="0">
                <a:latin typeface="+mn-lt"/>
                <a:ea typeface="+mn-ea"/>
                <a:cs typeface="+mn-ea"/>
                <a:sym typeface="+mn-lt"/>
              </a:rPr>
              <a:t>读一读，想一想，用加点的词语写句子。</a:t>
            </a:r>
            <a:endParaRPr lang="zh-CN" altLang="en-US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5610" name="组合 14"/>
          <p:cNvGrpSpPr/>
          <p:nvPr/>
        </p:nvGrpSpPr>
        <p:grpSpPr bwMode="auto">
          <a:xfrm>
            <a:off x="495301" y="1331221"/>
            <a:ext cx="5250656" cy="2377574"/>
            <a:chOff x="1428750" y="1803785"/>
            <a:chExt cx="7000875" cy="3169051"/>
          </a:xfrm>
        </p:grpSpPr>
        <p:sp>
          <p:nvSpPr>
            <p:cNvPr id="25615" name="矩形 6"/>
            <p:cNvSpPr>
              <a:spLocks noChangeArrowheads="1"/>
            </p:cNvSpPr>
            <p:nvPr/>
          </p:nvSpPr>
          <p:spPr bwMode="auto">
            <a:xfrm>
              <a:off x="1428750" y="1803785"/>
              <a:ext cx="7000875" cy="316905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zh-CN" altLang="en-US" sz="15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◇官员们一边看一边议论。</a:t>
              </a:r>
              <a:endPara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>
                <a:lnSpc>
                  <a:spcPct val="250000"/>
                </a:lnSpc>
              </a:pPr>
              <a:r>
                <a:rPr lang="zh-CN" altLang="en-US" sz="15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◇爸爸一边刮胡子，一边逗露西玩。</a:t>
              </a:r>
              <a:endPara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>
                <a:lnSpc>
                  <a:spcPct val="250000"/>
                </a:lnSpc>
              </a:pPr>
              <a:r>
                <a:rPr lang="zh-CN" altLang="en-US" sz="15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◇ 老师一边说，一边拿着笔在纸上写。</a:t>
              </a:r>
              <a:endPara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  <a:p>
              <a:pPr>
                <a:lnSpc>
                  <a:spcPct val="250000"/>
                </a:lnSpc>
              </a:pPr>
              <a:endPara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5616" name="矩形 9"/>
            <p:cNvSpPr>
              <a:spLocks noChangeArrowheads="1"/>
            </p:cNvSpPr>
            <p:nvPr/>
          </p:nvSpPr>
          <p:spPr bwMode="auto">
            <a:xfrm>
              <a:off x="2488627" y="1958712"/>
              <a:ext cx="1892300" cy="7583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en-US" altLang="zh-CN" sz="1500" kern="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.   .      .   .</a:t>
              </a:r>
              <a:endPara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109551" y="4209098"/>
            <a:ext cx="5840015" cy="3727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kern="0">
                <a:solidFill>
                  <a:srgbClr val="0000FF"/>
                </a:solidFill>
                <a:cs typeface="+mn-ea"/>
                <a:sym typeface="+mn-lt"/>
              </a:rPr>
              <a:t>    </a:t>
            </a:r>
            <a:endParaRPr lang="zh-CN" altLang="en-US" sz="1500" b="1" kern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5612" name="矩形 9"/>
          <p:cNvSpPr>
            <a:spLocks noChangeArrowheads="1"/>
          </p:cNvSpPr>
          <p:nvPr/>
        </p:nvSpPr>
        <p:spPr bwMode="auto">
          <a:xfrm>
            <a:off x="1121911" y="2312944"/>
            <a:ext cx="1718072" cy="29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.   .                 .   .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5613" name="矩形 9"/>
          <p:cNvSpPr>
            <a:spLocks noChangeArrowheads="1"/>
          </p:cNvSpPr>
          <p:nvPr/>
        </p:nvSpPr>
        <p:spPr bwMode="auto">
          <a:xfrm>
            <a:off x="1165622" y="2951768"/>
            <a:ext cx="2203847" cy="29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.   .          .   .</a:t>
            </a:r>
            <a:endParaRPr lang="zh-CN" altLang="en-US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5614" name="文本框 2"/>
          <p:cNvSpPr txBox="1">
            <a:spLocks noChangeArrowheads="1"/>
          </p:cNvSpPr>
          <p:nvPr/>
        </p:nvSpPr>
        <p:spPr bwMode="auto">
          <a:xfrm>
            <a:off x="2572232" y="1964270"/>
            <a:ext cx="876300" cy="238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1100" kern="0">
                <a:solidFill>
                  <a:sysClr val="windowText" lastClr="000000"/>
                </a:solidFill>
                <a:cs typeface="+mn-ea"/>
                <a:sym typeface="+mn-lt"/>
              </a:rPr>
              <a:t> dòu</a:t>
            </a:r>
            <a:endParaRPr lang="en-US" altLang="zh-CN" sz="11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 bwMode="auto">
          <a:xfrm>
            <a:off x="4651493" y="1665839"/>
            <a:ext cx="3618310" cy="1889522"/>
            <a:chOff x="1552339" y="1052736"/>
            <a:chExt cx="5472608" cy="3960440"/>
          </a:xfrm>
        </p:grpSpPr>
        <p:sp>
          <p:nvSpPr>
            <p:cNvPr id="54" name="椭圆形标注 53"/>
            <p:cNvSpPr/>
            <p:nvPr/>
          </p:nvSpPr>
          <p:spPr>
            <a:xfrm>
              <a:off x="1552339" y="1052736"/>
              <a:ext cx="5472608" cy="3960440"/>
            </a:xfrm>
            <a:prstGeom prst="wedgeEllipseCallout">
              <a:avLst>
                <a:gd name="adj1" fmla="val -42427"/>
                <a:gd name="adj2" fmla="val 44500"/>
              </a:avLst>
            </a:prstGeom>
            <a:solidFill>
              <a:srgbClr val="00B05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5620" name="矩形 4"/>
            <p:cNvSpPr>
              <a:spLocks noChangeArrowheads="1"/>
            </p:cNvSpPr>
            <p:nvPr/>
          </p:nvSpPr>
          <p:spPr bwMode="auto">
            <a:xfrm>
              <a:off x="2049357" y="1506895"/>
              <a:ext cx="4478571" cy="286424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kern="0" dirty="0">
                  <a:solidFill>
                    <a:srgbClr val="FF0000"/>
                  </a:solidFill>
                  <a:cs typeface="+mn-ea"/>
                  <a:sym typeface="+mn-lt"/>
                </a:rPr>
                <a:t>  </a:t>
              </a:r>
              <a:r>
                <a:rPr lang="zh-CN" altLang="en-US" sz="1500" kern="0" dirty="0">
                  <a:solidFill>
                    <a:srgbClr val="FF0000"/>
                  </a:solidFill>
                  <a:cs typeface="+mn-ea"/>
                  <a:sym typeface="+mn-lt"/>
                </a:rPr>
                <a:t>小点拨：</a:t>
              </a:r>
              <a:r>
                <a:rPr lang="zh-CN" altLang="en-US" sz="1500" kern="0" dirty="0">
                  <a:solidFill>
                    <a:schemeClr val="bg1"/>
                  </a:solidFill>
                  <a:cs typeface="+mn-ea"/>
                  <a:sym typeface="+mn-lt"/>
                </a:rPr>
                <a:t>一边</a:t>
              </a:r>
              <a:r>
                <a:rPr lang="en-US" altLang="zh-CN" sz="1500" kern="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500" kern="0" dirty="0">
                  <a:solidFill>
                    <a:schemeClr val="bg1"/>
                  </a:solidFill>
                  <a:cs typeface="+mn-ea"/>
                  <a:sym typeface="+mn-lt"/>
                </a:rPr>
                <a:t>一边</a:t>
              </a:r>
              <a:r>
                <a:rPr lang="en-US" altLang="zh-CN" sz="1500" kern="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  <a:r>
                <a:rPr lang="zh-CN" altLang="en-US" sz="1500" kern="0" dirty="0">
                  <a:solidFill>
                    <a:schemeClr val="bg1"/>
                  </a:solidFill>
                  <a:cs typeface="+mn-ea"/>
                  <a:sym typeface="+mn-lt"/>
                </a:rPr>
                <a:t>表示同一时间做两个动作，这两个动作没有主次之分。两个动作有关联，可以同时做。 </a:t>
              </a:r>
              <a:endParaRPr lang="zh-CN" altLang="en-US" sz="1500" kern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3558658" y="3137897"/>
            <a:ext cx="1601064" cy="160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95300" y="1123431"/>
            <a:ext cx="5840016" cy="28392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    </a:t>
            </a:r>
            <a:r>
              <a:rPr lang="zh-CN" altLang="en-US" sz="1800" kern="0" dirty="0">
                <a:solidFill>
                  <a:srgbClr val="FF0000"/>
                </a:solidFill>
                <a:cs typeface="+mn-ea"/>
                <a:sym typeface="+mn-lt"/>
              </a:rPr>
              <a:t>写一写</a:t>
            </a:r>
            <a:endParaRPr lang="zh-CN" altLang="en-US" sz="1800" kern="0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   姐姐一边唱歌一边跳舞。</a:t>
            </a:r>
            <a:endParaRPr lang="en-US" altLang="zh-CN" sz="18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1800" kern="0" dirty="0">
                <a:solidFill>
                  <a:srgbClr val="0000FF"/>
                </a:solidFill>
                <a:cs typeface="+mn-ea"/>
                <a:sym typeface="+mn-lt"/>
              </a:rPr>
              <a:t>   </a:t>
            </a: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我一边看书一边写字。</a:t>
            </a:r>
            <a:endParaRPr lang="en-US" altLang="zh-CN" sz="18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1800" kern="0" dirty="0">
                <a:solidFill>
                  <a:srgbClr val="0000FF"/>
                </a:solidFill>
                <a:cs typeface="+mn-ea"/>
                <a:sym typeface="+mn-lt"/>
              </a:rPr>
              <a:t>   </a:t>
            </a: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一边走路一边玩手机可不是好习惯。</a:t>
            </a:r>
            <a:endParaRPr lang="en-US" altLang="zh-CN" sz="1800" kern="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1800" kern="0" dirty="0">
                <a:solidFill>
                  <a:srgbClr val="0000FF"/>
                </a:solidFill>
                <a:cs typeface="+mn-ea"/>
                <a:sym typeface="+mn-lt"/>
              </a:rPr>
              <a:t>   </a:t>
            </a:r>
            <a:r>
              <a:rPr lang="zh-CN" altLang="en-US" sz="1800" kern="0" dirty="0">
                <a:solidFill>
                  <a:srgbClr val="0000FF"/>
                </a:solidFill>
                <a:cs typeface="+mn-ea"/>
                <a:sym typeface="+mn-lt"/>
              </a:rPr>
              <a:t>妈妈经常一边炒菜一边唱歌。</a:t>
            </a:r>
            <a:endParaRPr lang="en-US" altLang="zh-CN" sz="1800" kern="0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5316468" y="1695345"/>
            <a:ext cx="2037696" cy="2905230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utoUpdateAnimBg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TextBox 1"/>
          <p:cNvSpPr txBox="1">
            <a:spLocks noChangeArrowheads="1"/>
          </p:cNvSpPr>
          <p:nvPr/>
        </p:nvSpPr>
        <p:spPr bwMode="auto">
          <a:xfrm>
            <a:off x="495300" y="1542126"/>
            <a:ext cx="8294370" cy="8508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每个人都有自己喜欢的玩具，你最喜爱的玩具是什么？它是什么样子的？它好玩在哪里？先和同学交流，再写下来。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pic>
        <p:nvPicPr>
          <p:cNvPr id="26633" name="Picture 5" descr="C:\Users\Administrator\AppData\Roaming\Tencent\Users\541737432\QQ\WinTemp\RichOle\8EH1RBL({4R7L8[Q@%H(H2U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61583" y="2585769"/>
            <a:ext cx="3965096" cy="178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625204" y="3161110"/>
            <a:ext cx="6000750" cy="4334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kern="0" dirty="0">
                <a:solidFill>
                  <a:srgbClr val="0000FF"/>
                </a:solidFill>
                <a:cs typeface="+mn-ea"/>
                <a:sym typeface="+mn-lt"/>
              </a:rPr>
              <a:t>    </a:t>
            </a: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8673" y="972960"/>
            <a:ext cx="677108" cy="49635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kern="0" dirty="0">
                <a:solidFill>
                  <a:srgbClr val="FF0000"/>
                </a:solidFill>
                <a:cs typeface="+mn-ea"/>
                <a:sym typeface="+mn-lt"/>
              </a:rPr>
              <a:t>内容</a:t>
            </a:r>
            <a:endParaRPr lang="zh-CN" altLang="en-US" sz="2100" kern="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写话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zujvwdr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2745</Words>
  <Application>WPS 演示</Application>
  <PresentationFormat>全屏显示(16:9)</PresentationFormat>
  <Paragraphs>334</Paragraphs>
  <Slides>22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Wingdings</vt:lpstr>
      <vt:lpstr>思源黑体 CN Light</vt:lpstr>
      <vt:lpstr>思源黑体 CN Bold</vt:lpstr>
      <vt:lpstr>微软雅黑</vt:lpstr>
      <vt:lpstr>Arial Unicode MS</vt:lpstr>
      <vt:lpstr>黑体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2020-10-19T02:45:00Z</dcterms:created>
  <dcterms:modified xsi:type="dcterms:W3CDTF">2023-10-21T06:56:32Z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499780790E4B43688891086889C29B93_12</vt:lpwstr>
  </property>
</Properties>
</file>