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09" r:id="rId7"/>
    <p:sldId id="710" r:id="rId8"/>
    <p:sldId id="711" r:id="rId9"/>
    <p:sldId id="712" r:id="rId10"/>
    <p:sldId id="713" r:id="rId11"/>
    <p:sldId id="714" r:id="rId12"/>
    <p:sldId id="715" r:id="rId13"/>
    <p:sldId id="716" r:id="rId14"/>
    <p:sldId id="258" r:id="rId15"/>
  </p:sldIdLst>
  <p:sldSz cx="9144000" cy="5143500" type="screen16x9"/>
  <p:notesSz cx="6858000" cy="9144000"/>
  <p:embeddedFontLst>
    <p:embeddedFont>
      <p:font typeface="微软雅黑" panose="020B0503020204020204" charset="-122"/>
      <p:regular r:id="rId19"/>
    </p:embeddedFont>
  </p:embeddedFontLst>
  <p:custDataLst>
    <p:tags r:id="rId2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898" userDrawn="1">
          <p15:clr>
            <a:srgbClr val="A4A3A4"/>
          </p15:clr>
        </p15:guide>
        <p15:guide id="4" pos="312" userDrawn="1">
          <p15:clr>
            <a:srgbClr val="A4A3A4"/>
          </p15:clr>
        </p15:guide>
        <p15:guide id="5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9538" autoAdjust="0"/>
  </p:normalViewPr>
  <p:slideViewPr>
    <p:cSldViewPr snapToGrid="0">
      <p:cViewPr>
        <p:scale>
          <a:sx n="130" d="100"/>
          <a:sy n="130" d="100"/>
        </p:scale>
        <p:origin x="-1074" y="-474"/>
      </p:cViewPr>
      <p:guideLst>
        <p:guide orient="horz" pos="2198"/>
        <p:guide orient="horz" pos="498"/>
        <p:guide orient="horz" pos="2898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语文园地（六）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/>
          <p:nvPr/>
        </p:nvSpPr>
        <p:spPr>
          <a:xfrm>
            <a:off x="681882" y="1097561"/>
            <a:ext cx="7957293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71475" indent="-371475">
              <a:lnSpc>
                <a:spcPct val="200000"/>
              </a:lnSpc>
              <a:defRPr/>
            </a:pP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3. 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小山羊吃了哪边山上的草？      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(        )</a:t>
            </a:r>
            <a:endParaRPr lang="en-US" altLang="zh-CN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A. 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南山。 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				B.  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北山。 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C. 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南山和北山都吃了。 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	D. 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一山都没有吃到。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4. 我想对小山羊说：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______________________________________</a:t>
            </a:r>
            <a:endParaRPr lang="en-US" altLang="zh-CN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4307034" y="1259737"/>
            <a:ext cx="35169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D</a:t>
            </a:r>
            <a:endParaRPr lang="en-US" altLang="zh-CN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987346" y="2683925"/>
            <a:ext cx="7651829" cy="4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70000"/>
              </a:lnSpc>
            </a:pPr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                           </a:t>
            </a:r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做事不能三心二意，不然只能一无所获</a:t>
            </a:r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/>
          <p:nvPr/>
        </p:nvSpPr>
        <p:spPr>
          <a:xfrm>
            <a:off x="759282" y="1860433"/>
            <a:ext cx="6391275" cy="198054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71475" indent="-371475">
              <a:lnSpc>
                <a:spcPct val="18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七、照样子，写出带有人名的四字词语。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70000"/>
              </a:lnSpc>
              <a:defRPr/>
            </a:pP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__________________________________________</a:t>
            </a:r>
            <a:endParaRPr lang="en-US" altLang="zh-CN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70000"/>
              </a:lnSpc>
              <a:defRPr/>
            </a:pP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__________________________________________</a:t>
            </a:r>
            <a:endParaRPr lang="en-US" altLang="zh-CN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70000"/>
              </a:lnSpc>
              <a:defRPr/>
            </a:pPr>
            <a:endParaRPr lang="en-US" altLang="zh-CN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856689" y="2254645"/>
            <a:ext cx="5178341" cy="94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70000"/>
              </a:lnSpc>
            </a:pPr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嫦娥奔月、后羿射日、女娲补天、荆轲刺秦</a:t>
            </a:r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70000"/>
              </a:lnSpc>
            </a:pPr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夸父追日、毛遂自荐、塞翁失马、孔融让梨</a:t>
            </a:r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…… 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29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21808" y="2088730"/>
            <a:ext cx="1203188" cy="1117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举一反三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09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07567" y="17825"/>
            <a:ext cx="2035969" cy="55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4098"/>
          <p:cNvSpPr>
            <a:spLocks noChangeArrowheads="1"/>
          </p:cNvSpPr>
          <p:nvPr/>
        </p:nvSpPr>
        <p:spPr bwMode="auto">
          <a:xfrm>
            <a:off x="613333" y="1041483"/>
            <a:ext cx="8025842" cy="300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一、我会选择正确的字，组词填空。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二、我会给加点的字选择正确的读音，打“√”。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1. 我们重(chónɡ    zhònɡ)新把复习的重(chónɡ    zhònɡ)点整理了一遍。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6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0208" y="1557760"/>
            <a:ext cx="5604743" cy="140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1605314" y="1882629"/>
            <a:ext cx="720738" cy="70108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2388112" y="1882629"/>
            <a:ext cx="697988" cy="70108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4103213" y="1882628"/>
            <a:ext cx="749414" cy="6798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5815264" y="1865796"/>
            <a:ext cx="612119" cy="69667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 flipV="1">
            <a:off x="5717659" y="1885314"/>
            <a:ext cx="824867" cy="67716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 flipV="1">
            <a:off x="4092579" y="1882628"/>
            <a:ext cx="883458" cy="6798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 flipV="1">
            <a:off x="1526383" y="1882628"/>
            <a:ext cx="1672787" cy="70108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6169" name="Rectangle 6"/>
          <p:cNvSpPr>
            <a:spLocks noChangeArrowheads="1"/>
          </p:cNvSpPr>
          <p:nvPr/>
        </p:nvSpPr>
        <p:spPr bwMode="auto">
          <a:xfrm>
            <a:off x="1822495" y="3692263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5672075" y="3664417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9" grpId="0" bldLvl="0"/>
      <p:bldP spid="1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2"/>
          <p:cNvSpPr>
            <a:spLocks noChangeArrowheads="1"/>
          </p:cNvSpPr>
          <p:nvPr/>
        </p:nvSpPr>
        <p:spPr bwMode="auto">
          <a:xfrm>
            <a:off x="500718" y="953200"/>
            <a:ext cx="8146874" cy="353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2.  种(zhǒnɡ   zhònɡ)子撒进地里之后，农民伯伯开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始耕种 (zhǒnɡ   zhònɡ)了。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3. 能干(ɡān        ɡàn)的值日生把教室打扫得很干(ɡān     ɡàn)净。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4. 洪水带来的灾难(nán      nàn)，让人们的生活过得很困难(nán     nàn)。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5.  老师要在教(jiāo      jiào)室里教(jiāo      jiào )同学们读书。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68768" y="2652958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70096" y="1282058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41490" y="1945727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323035" y="3319217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534339" y="2719067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866311" y="4092521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070716" y="4017869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534150" y="3319217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√</a:t>
            </a:r>
            <a:endParaRPr lang="en-US" altLang="zh-CN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7" grpId="0" bldLvl="0"/>
      <p:bldP spid="8" grpId="0" bldLvl="0"/>
      <p:bldP spid="9" grpId="0" bldLvl="0"/>
      <p:bldP spid="10" grpId="0" bldLvl="0"/>
      <p:bldP spid="12" grpId="0" bldLvl="0"/>
      <p:bldP spid="13" grpId="0" bldLvl="0"/>
      <p:bldP spid="14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2"/>
          <p:cNvSpPr>
            <a:spLocks noChangeArrowheads="1"/>
          </p:cNvSpPr>
          <p:nvPr/>
        </p:nvSpPr>
        <p:spPr bwMode="auto">
          <a:xfrm>
            <a:off x="626617" y="1045627"/>
            <a:ext cx="6536531" cy="313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9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三、我会给下列句子加上标点符号，再读一读。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9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1. 一阵秋风吹过         树叶像蝴蝶一样飘落下来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9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2.   我们去公园玩       公园里花真多呀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9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 3.  这棵树的叶子真奇怪      是什么树呢 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90000"/>
              </a:lnSpc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4. 今天的天气真好呀 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60203" y="1864775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5124" name="文本框 16"/>
          <p:cNvSpPr>
            <a:spLocks noChangeArrowheads="1"/>
          </p:cNvSpPr>
          <p:nvPr/>
        </p:nvSpPr>
        <p:spPr bwMode="auto">
          <a:xfrm>
            <a:off x="2724498" y="1864775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33268" y="1856440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文本框 16"/>
          <p:cNvSpPr>
            <a:spLocks noChangeArrowheads="1"/>
          </p:cNvSpPr>
          <p:nvPr/>
        </p:nvSpPr>
        <p:spPr bwMode="auto">
          <a:xfrm>
            <a:off x="6246366" y="1855250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59037" y="2479138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文本框 16"/>
          <p:cNvSpPr>
            <a:spLocks noChangeArrowheads="1"/>
          </p:cNvSpPr>
          <p:nvPr/>
        </p:nvSpPr>
        <p:spPr bwMode="auto">
          <a:xfrm>
            <a:off x="2924522" y="247913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86709" y="2470803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5" name="文本框 16"/>
          <p:cNvSpPr>
            <a:spLocks noChangeArrowheads="1"/>
          </p:cNvSpPr>
          <p:nvPr/>
        </p:nvSpPr>
        <p:spPr bwMode="auto">
          <a:xfrm>
            <a:off x="5199806" y="2522000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！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76984" y="3093500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>
            <a:spLocks noChangeArrowheads="1"/>
          </p:cNvSpPr>
          <p:nvPr/>
        </p:nvSpPr>
        <p:spPr bwMode="auto">
          <a:xfrm>
            <a:off x="3642468" y="3093500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33155" y="3085165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9" name="文本框 16"/>
          <p:cNvSpPr>
            <a:spLocks noChangeArrowheads="1"/>
          </p:cNvSpPr>
          <p:nvPr/>
        </p:nvSpPr>
        <p:spPr bwMode="auto">
          <a:xfrm>
            <a:off x="5346254" y="3136364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44787" y="3699528"/>
            <a:ext cx="366713" cy="3667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1" name="文本框 16"/>
          <p:cNvSpPr>
            <a:spLocks noChangeArrowheads="1"/>
          </p:cNvSpPr>
          <p:nvPr/>
        </p:nvSpPr>
        <p:spPr bwMode="auto">
          <a:xfrm>
            <a:off x="3157884" y="3750725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！</a:t>
            </a:r>
            <a:endParaRPr lang="zh-CN" altLang="en-US" sz="2100" b="1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11" grpId="0"/>
      <p:bldP spid="13" grpId="0"/>
      <p:bldP spid="15" grpId="0"/>
      <p:bldP spid="17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63625" y="1952070"/>
            <a:ext cx="6731794" cy="190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矩形 12289"/>
          <p:cNvSpPr>
            <a:spLocks noChangeArrowheads="1"/>
          </p:cNvSpPr>
          <p:nvPr/>
        </p:nvSpPr>
        <p:spPr bwMode="auto">
          <a:xfrm>
            <a:off x="523269" y="1131079"/>
            <a:ext cx="6129338" cy="245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四、我会给下列汉字加上偏旁变成新字。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10000"/>
              </a:lnSpc>
            </a:pP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1375543" y="2243772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蚂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3" name="文本框 16"/>
          <p:cNvSpPr>
            <a:spLocks noChangeArrowheads="1"/>
          </p:cNvSpPr>
          <p:nvPr/>
        </p:nvSpPr>
        <p:spPr bwMode="auto">
          <a:xfrm>
            <a:off x="1930375" y="2003266"/>
            <a:ext cx="3976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吗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6" name="文本框 16"/>
          <p:cNvSpPr>
            <a:spLocks noChangeArrowheads="1"/>
          </p:cNvSpPr>
          <p:nvPr/>
        </p:nvSpPr>
        <p:spPr bwMode="auto">
          <a:xfrm>
            <a:off x="3873475" y="230687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把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7" name="文本框 16"/>
          <p:cNvSpPr>
            <a:spLocks noChangeArrowheads="1"/>
          </p:cNvSpPr>
          <p:nvPr/>
        </p:nvSpPr>
        <p:spPr bwMode="auto">
          <a:xfrm>
            <a:off x="4411637" y="200326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吧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0" name="文本框 16"/>
          <p:cNvSpPr>
            <a:spLocks noChangeArrowheads="1"/>
          </p:cNvSpPr>
          <p:nvPr/>
        </p:nvSpPr>
        <p:spPr bwMode="auto">
          <a:xfrm>
            <a:off x="4972422" y="230687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爸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16"/>
          <p:cNvSpPr>
            <a:spLocks noChangeArrowheads="1"/>
          </p:cNvSpPr>
          <p:nvPr/>
        </p:nvSpPr>
        <p:spPr bwMode="auto">
          <a:xfrm>
            <a:off x="2439962" y="2254489"/>
            <a:ext cx="39886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妈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16"/>
          <p:cNvSpPr>
            <a:spLocks noChangeArrowheads="1"/>
          </p:cNvSpPr>
          <p:nvPr/>
        </p:nvSpPr>
        <p:spPr bwMode="auto">
          <a:xfrm>
            <a:off x="6357118" y="229735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放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16"/>
          <p:cNvSpPr>
            <a:spLocks noChangeArrowheads="1"/>
          </p:cNvSpPr>
          <p:nvPr/>
        </p:nvSpPr>
        <p:spPr bwMode="auto">
          <a:xfrm>
            <a:off x="6895281" y="1994932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仿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6"/>
          <p:cNvSpPr>
            <a:spLocks noChangeArrowheads="1"/>
          </p:cNvSpPr>
          <p:nvPr/>
        </p:nvSpPr>
        <p:spPr bwMode="auto">
          <a:xfrm>
            <a:off x="7454875" y="2297352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访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16"/>
          <p:cNvSpPr>
            <a:spLocks noChangeArrowheads="1"/>
          </p:cNvSpPr>
          <p:nvPr/>
        </p:nvSpPr>
        <p:spPr bwMode="auto">
          <a:xfrm>
            <a:off x="1375543" y="3409395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泡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16"/>
          <p:cNvSpPr>
            <a:spLocks noChangeArrowheads="1"/>
          </p:cNvSpPr>
          <p:nvPr/>
        </p:nvSpPr>
        <p:spPr bwMode="auto">
          <a:xfrm>
            <a:off x="1913706" y="310697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抱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16"/>
          <p:cNvSpPr>
            <a:spLocks noChangeArrowheads="1"/>
          </p:cNvSpPr>
          <p:nvPr/>
        </p:nvSpPr>
        <p:spPr bwMode="auto">
          <a:xfrm>
            <a:off x="2474491" y="3409395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炮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6"/>
          <p:cNvSpPr>
            <a:spLocks noChangeArrowheads="1"/>
          </p:cNvSpPr>
          <p:nvPr/>
        </p:nvSpPr>
        <p:spPr bwMode="auto">
          <a:xfrm>
            <a:off x="3865141" y="344035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清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6"/>
          <p:cNvSpPr>
            <a:spLocks noChangeArrowheads="1"/>
          </p:cNvSpPr>
          <p:nvPr/>
        </p:nvSpPr>
        <p:spPr bwMode="auto">
          <a:xfrm>
            <a:off x="4403303" y="3085545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情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6"/>
          <p:cNvSpPr>
            <a:spLocks noChangeArrowheads="1"/>
          </p:cNvSpPr>
          <p:nvPr/>
        </p:nvSpPr>
        <p:spPr bwMode="auto">
          <a:xfrm>
            <a:off x="4964087" y="344035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晴</a:t>
            </a:r>
            <a:endParaRPr lang="zh-CN" altLang="en-US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5123" grpId="0"/>
      <p:bldP spid="5126" grpId="0"/>
      <p:bldP spid="5127" grpId="0"/>
      <p:bldP spid="5130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2289"/>
          <p:cNvSpPr>
            <a:spLocks noChangeArrowheads="1"/>
          </p:cNvSpPr>
          <p:nvPr/>
        </p:nvSpPr>
        <p:spPr bwMode="auto">
          <a:xfrm>
            <a:off x="580090" y="988747"/>
            <a:ext cx="8059085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五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、我会联系课文回答问题。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鲁班造锯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相传鲁班是我国古代有名的工匠和发明家，木工用的锯，就是他发明的。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有一回，鲁班领着大家建造一座宫殿，需要很多大木料，于是他让徒弟们上山去砍树。当时还没有锯，砍树全靠斧子，一天砍不了几棵。鲁班很着急，就亲自上山去看。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2289"/>
          <p:cNvSpPr>
            <a:spLocks noChangeArrowheads="1"/>
          </p:cNvSpPr>
          <p:nvPr/>
        </p:nvSpPr>
        <p:spPr bwMode="auto">
          <a:xfrm>
            <a:off x="601039" y="1108507"/>
            <a:ext cx="8038136" cy="31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山很陡，鲁班抓住树根和杂草，一步一步往上爬。忽然，他的手指被一根小草划破了，流出血来。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一根小草怎么会这样厉害？鲁班仔细一看，发现小草的叶子边上有许多小齿。他在手指上试了试，一拉就是一道口子。这可提醒了鲁班，他想：如果用铁打一把有齿的工具，在树上来回拉，不是比用斧子砍快得多吗？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鲁班马上回去打了一把，拿到山上一试，果然又快又省力。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鲁班就这样发明了锯。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     后来，人们不断改进，制造出了各种各样的锯。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2289"/>
          <p:cNvSpPr>
            <a:spLocks noChangeArrowheads="1"/>
          </p:cNvSpPr>
          <p:nvPr/>
        </p:nvSpPr>
        <p:spPr bwMode="auto">
          <a:xfrm>
            <a:off x="597453" y="1071705"/>
            <a:ext cx="8041723" cy="386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1. 短文共有(        )个自然段。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鲁班被小草划破手后，他产生了什么样的想法？请在文中用“ ——”画出来。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3. 我会填。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一(        )宫殿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一(         )小草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一(         )口子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4. 你从这个故事中受到了什么启发？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_________________________________________________________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2056432" y="1281684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1035845" y="2918523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座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3145632" y="2918523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根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6"/>
          <p:cNvSpPr>
            <a:spLocks noChangeArrowheads="1"/>
          </p:cNvSpPr>
          <p:nvPr/>
        </p:nvSpPr>
        <p:spPr bwMode="auto">
          <a:xfrm>
            <a:off x="5188269" y="2918523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道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16"/>
          <p:cNvSpPr>
            <a:spLocks noChangeArrowheads="1"/>
          </p:cNvSpPr>
          <p:nvPr/>
        </p:nvSpPr>
        <p:spPr bwMode="auto">
          <a:xfrm>
            <a:off x="666032" y="3809506"/>
            <a:ext cx="685560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细致的观察、丰富的想象和认真的实验，是通向成功的捷径。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2289"/>
          <p:cNvSpPr>
            <a:spLocks noChangeArrowheads="1"/>
          </p:cNvSpPr>
          <p:nvPr/>
        </p:nvSpPr>
        <p:spPr bwMode="auto">
          <a:xfrm>
            <a:off x="495300" y="1017328"/>
            <a:ext cx="8143875" cy="355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六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、课外拓展阅读。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小山羊吃草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　　一只小山羊去吃草，这山望着那山好。跑上北山望南山，看到南山草儿茂。登上南山望北山，觉得还是北山好。南山北山跑不停，肚子饿得咕咕叫。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1. 小山羊认为哪边的草好？  (        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A. 南山。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B. 北山。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C. 拿不定主意。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D. 都不好。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与“望”意思相近的词是  (        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A. 看。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B. 瞧。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C. 瞅。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D. 远。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3611404" y="2623920"/>
            <a:ext cx="2923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3624629" y="3780437"/>
            <a:ext cx="30040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A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jnao1u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1587</Words>
  <Application>WPS 演示</Application>
  <PresentationFormat>全屏显示(16:9)</PresentationFormat>
  <Paragraphs>178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5</cp:revision>
  <dcterms:created xsi:type="dcterms:W3CDTF">2020-10-19T02:43:00Z</dcterms:created>
  <dcterms:modified xsi:type="dcterms:W3CDTF">2023-10-21T07:00:21Z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97F22307637C4A70A5E9260C39508CE4_12</vt:lpwstr>
  </property>
</Properties>
</file>