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3"/>
    <p:sldId id="707" r:id="rId5"/>
    <p:sldId id="708" r:id="rId6"/>
    <p:sldId id="710" r:id="rId7"/>
    <p:sldId id="711" r:id="rId8"/>
    <p:sldId id="712" r:id="rId9"/>
    <p:sldId id="713" r:id="rId10"/>
    <p:sldId id="714" r:id="rId11"/>
    <p:sldId id="715" r:id="rId12"/>
    <p:sldId id="258" r:id="rId13"/>
  </p:sldIdLst>
  <p:sldSz cx="9144000" cy="5143500" type="screen16x9"/>
  <p:notesSz cx="6858000" cy="9144000"/>
  <p:embeddedFontLst>
    <p:embeddedFont>
      <p:font typeface="微软雅黑" panose="020B0503020204020204" pitchFamily="34" charset="-122"/>
      <p:regular r:id="rId17"/>
    </p:embeddedFont>
  </p:embeddedFontLst>
  <p:custDataLst>
    <p:tags r:id="rId18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0" userDrawn="1">
          <p15:clr>
            <a:srgbClr val="A4A3A4"/>
          </p15:clr>
        </p15:guide>
        <p15:guide id="2" orient="horz" pos="498" userDrawn="1">
          <p15:clr>
            <a:srgbClr val="A4A3A4"/>
          </p15:clr>
        </p15:guide>
        <p15:guide id="3" orient="horz" pos="2946" userDrawn="1">
          <p15:clr>
            <a:srgbClr val="A4A3A4"/>
          </p15:clr>
        </p15:guide>
        <p15:guide id="4" orient="horz" pos="2913" userDrawn="1">
          <p15:clr>
            <a:srgbClr val="A4A3A4"/>
          </p15:clr>
        </p15:guide>
        <p15:guide id="5" pos="312" userDrawn="1">
          <p15:clr>
            <a:srgbClr val="A4A3A4"/>
          </p15:clr>
        </p15:guide>
        <p15:guide id="6" pos="54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4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35" autoAdjust="0"/>
    <p:restoredTop sz="94660"/>
  </p:normalViewPr>
  <p:slideViewPr>
    <p:cSldViewPr snapToGrid="0">
      <p:cViewPr>
        <p:scale>
          <a:sx n="120" d="100"/>
          <a:sy n="120" d="100"/>
        </p:scale>
        <p:origin x="-1374" y="-654"/>
      </p:cViewPr>
      <p:guideLst>
        <p:guide orient="horz" pos="450"/>
        <p:guide orient="horz" pos="498"/>
        <p:guide orient="horz" pos="2946"/>
        <p:guide orient="horz" pos="2913"/>
        <p:guide pos="312"/>
        <p:guide pos="544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font" Target="fonts/font1.fntdata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fld id="{384D4971-EEA0-43C2-9182-D43410F72C2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 flipH="1">
            <a:off x="-1" y="1"/>
            <a:ext cx="3460615" cy="74543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B0800000000000000" pitchFamily="34" charset="-122"/>
              <a:sym typeface="+mn-lt"/>
            </a:endParaRPr>
          </a:p>
        </p:txBody>
      </p:sp>
      <p:sp>
        <p:nvSpPr>
          <p:cNvPr id="10" name="矩形 9"/>
          <p:cNvSpPr/>
          <p:nvPr userDrawn="1"/>
        </p:nvSpPr>
        <p:spPr>
          <a:xfrm flipH="1">
            <a:off x="7528891" y="4968402"/>
            <a:ext cx="1615109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B0800000000000000" pitchFamily="34" charset="-122"/>
              <a:sym typeface="+mn-lt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254364" y="198467"/>
            <a:ext cx="207168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2400">
                <a:solidFill>
                  <a:srgbClr val="2AB48A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pPr lvl="0"/>
            <a:r>
              <a:rPr lang="en-US" altLang="zh-CN" dirty="0"/>
              <a:t>01   </a:t>
            </a:r>
            <a:r>
              <a:rPr lang="zh-CN" altLang="en-US" dirty="0"/>
              <a:t>输入标题</a:t>
            </a:r>
            <a:endParaRPr lang="zh-CN" altLang="en-US" dirty="0"/>
          </a:p>
        </p:txBody>
      </p:sp>
      <p:sp>
        <p:nvSpPr>
          <p:cNvPr id="13" name="矩形: 圆角 12"/>
          <p:cNvSpPr/>
          <p:nvPr userDrawn="1"/>
        </p:nvSpPr>
        <p:spPr>
          <a:xfrm>
            <a:off x="485775" y="952500"/>
            <a:ext cx="8172450" cy="3705225"/>
          </a:xfrm>
          <a:prstGeom prst="roundRect">
            <a:avLst>
              <a:gd name="adj" fmla="val 6851"/>
            </a:avLst>
          </a:prstGeom>
          <a:noFill/>
          <a:ln>
            <a:solidFill>
              <a:srgbClr val="2AB4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1348124"/>
            <a:chOff x="894963" y="2284695"/>
            <a:chExt cx="6336886" cy="1797497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语文园地（七）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46398" y="3470315"/>
              <a:ext cx="5808814" cy="6118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部编版语文课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件 二年级上册</a:t>
              </a:r>
              <a:endParaRPr lang="en-US" altLang="zh-CN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819" y="626993"/>
            <a:ext cx="2917136" cy="3889514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882071"/>
            <a:chOff x="894963" y="2284695"/>
            <a:chExt cx="6336886" cy="1176094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谢谢各位倾听！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819" y="626993"/>
            <a:ext cx="2917136" cy="3889514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4120"/>
          <p:cNvSpPr>
            <a:spLocks noChangeArrowheads="1"/>
          </p:cNvSpPr>
          <p:nvPr/>
        </p:nvSpPr>
        <p:spPr bwMode="auto">
          <a:xfrm>
            <a:off x="512295" y="996923"/>
            <a:ext cx="6362700" cy="88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一、我会认，也会连。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65000"/>
              </a:lnSpc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   </a:t>
            </a:r>
            <a:endParaRPr lang="en-US" altLang="zh-CN" sz="1800" kern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076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326051" y="1531740"/>
            <a:ext cx="4148945" cy="2897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组合 9"/>
          <p:cNvGrpSpPr/>
          <p:nvPr/>
        </p:nvGrpSpPr>
        <p:grpSpPr bwMode="auto">
          <a:xfrm>
            <a:off x="2473497" y="2363320"/>
            <a:ext cx="3635038" cy="1482025"/>
            <a:chOff x="1568" y="4850"/>
            <a:chExt cx="10251" cy="4179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2843" y="4935"/>
              <a:ext cx="8976" cy="1455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05" y="4850"/>
              <a:ext cx="5384" cy="1612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3650" y="7112"/>
              <a:ext cx="3000" cy="1917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5832" y="4850"/>
              <a:ext cx="5657" cy="154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1568" y="7049"/>
              <a:ext cx="8491" cy="1602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7970" y="7049"/>
              <a:ext cx="2640" cy="165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基础巩固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358231" y="1647094"/>
            <a:ext cx="6142911" cy="2847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文本框 12"/>
          <p:cNvSpPr>
            <a:spLocks noChangeArrowheads="1"/>
          </p:cNvSpPr>
          <p:nvPr/>
        </p:nvSpPr>
        <p:spPr bwMode="auto">
          <a:xfrm>
            <a:off x="633413" y="1125986"/>
            <a:ext cx="6355556" cy="1264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二、我会按部首查字法的要求查字典，并填空。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42" name="文本框 16"/>
          <p:cNvSpPr>
            <a:spLocks noChangeArrowheads="1"/>
          </p:cNvSpPr>
          <p:nvPr/>
        </p:nvSpPr>
        <p:spPr bwMode="auto">
          <a:xfrm>
            <a:off x="2827913" y="2212530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丨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43" name="文本框 16"/>
          <p:cNvSpPr>
            <a:spLocks noChangeArrowheads="1"/>
          </p:cNvSpPr>
          <p:nvPr/>
        </p:nvSpPr>
        <p:spPr bwMode="auto">
          <a:xfrm>
            <a:off x="4296116" y="2204091"/>
            <a:ext cx="27315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47" name="文本框 16"/>
          <p:cNvSpPr>
            <a:spLocks noChangeArrowheads="1"/>
          </p:cNvSpPr>
          <p:nvPr/>
        </p:nvSpPr>
        <p:spPr bwMode="auto">
          <a:xfrm>
            <a:off x="5536767" y="2204091"/>
            <a:ext cx="73161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shēn</a:t>
            </a:r>
            <a:r>
              <a:rPr lang="en-US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48" name="文本框 16"/>
          <p:cNvSpPr>
            <a:spLocks noChangeArrowheads="1"/>
          </p:cNvSpPr>
          <p:nvPr/>
        </p:nvSpPr>
        <p:spPr bwMode="auto">
          <a:xfrm>
            <a:off x="6633202" y="2224400"/>
            <a:ext cx="66388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申请</a:t>
            </a:r>
            <a:r>
              <a:rPr lang="en-US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16"/>
          <p:cNvSpPr>
            <a:spLocks noChangeArrowheads="1"/>
          </p:cNvSpPr>
          <p:nvPr/>
        </p:nvSpPr>
        <p:spPr bwMode="auto">
          <a:xfrm>
            <a:off x="2797832" y="2699567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丿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文本框 16"/>
          <p:cNvSpPr>
            <a:spLocks noChangeArrowheads="1"/>
          </p:cNvSpPr>
          <p:nvPr/>
        </p:nvSpPr>
        <p:spPr bwMode="auto">
          <a:xfrm>
            <a:off x="4253056" y="2675826"/>
            <a:ext cx="27315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文本框 16"/>
          <p:cNvSpPr>
            <a:spLocks noChangeArrowheads="1"/>
          </p:cNvSpPr>
          <p:nvPr/>
        </p:nvSpPr>
        <p:spPr bwMode="auto">
          <a:xfrm>
            <a:off x="5550851" y="2654581"/>
            <a:ext cx="62581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dān</a:t>
            </a:r>
            <a:r>
              <a:rPr lang="en-US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文本框 16"/>
          <p:cNvSpPr>
            <a:spLocks noChangeArrowheads="1"/>
          </p:cNvSpPr>
          <p:nvPr/>
        </p:nvSpPr>
        <p:spPr bwMode="auto">
          <a:xfrm>
            <a:off x="6648904" y="2675826"/>
            <a:ext cx="66388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丹青</a:t>
            </a:r>
            <a:r>
              <a:rPr lang="en-US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文本框 16"/>
          <p:cNvSpPr>
            <a:spLocks noChangeArrowheads="1"/>
          </p:cNvSpPr>
          <p:nvPr/>
        </p:nvSpPr>
        <p:spPr bwMode="auto">
          <a:xfrm>
            <a:off x="2861441" y="3177618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丶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文本框 16"/>
          <p:cNvSpPr>
            <a:spLocks noChangeArrowheads="1"/>
          </p:cNvSpPr>
          <p:nvPr/>
        </p:nvSpPr>
        <p:spPr bwMode="auto">
          <a:xfrm>
            <a:off x="4290963" y="3131979"/>
            <a:ext cx="27315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文本框 16"/>
          <p:cNvSpPr>
            <a:spLocks noChangeArrowheads="1"/>
          </p:cNvSpPr>
          <p:nvPr/>
        </p:nvSpPr>
        <p:spPr bwMode="auto">
          <a:xfrm>
            <a:off x="5530156" y="3105071"/>
            <a:ext cx="78771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nóng</a:t>
            </a:r>
            <a:r>
              <a:rPr lang="en-US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文本框 16"/>
          <p:cNvSpPr>
            <a:spLocks noChangeArrowheads="1"/>
          </p:cNvSpPr>
          <p:nvPr/>
        </p:nvSpPr>
        <p:spPr bwMode="auto">
          <a:xfrm>
            <a:off x="6671675" y="3137160"/>
            <a:ext cx="60016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农业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文本框 16"/>
          <p:cNvSpPr>
            <a:spLocks noChangeArrowheads="1"/>
          </p:cNvSpPr>
          <p:nvPr/>
        </p:nvSpPr>
        <p:spPr bwMode="auto">
          <a:xfrm>
            <a:off x="2861441" y="3601358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攵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文本框 16"/>
          <p:cNvSpPr>
            <a:spLocks noChangeArrowheads="1"/>
          </p:cNvSpPr>
          <p:nvPr/>
        </p:nvSpPr>
        <p:spPr bwMode="auto">
          <a:xfrm>
            <a:off x="4279165" y="3601358"/>
            <a:ext cx="27315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7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文本框 16"/>
          <p:cNvSpPr>
            <a:spLocks noChangeArrowheads="1"/>
          </p:cNvSpPr>
          <p:nvPr/>
        </p:nvSpPr>
        <p:spPr bwMode="auto">
          <a:xfrm>
            <a:off x="5568777" y="3584546"/>
            <a:ext cx="62581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gǎn</a:t>
            </a:r>
            <a:r>
              <a:rPr lang="en-US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文本框 16"/>
          <p:cNvSpPr>
            <a:spLocks noChangeArrowheads="1"/>
          </p:cNvSpPr>
          <p:nvPr/>
        </p:nvSpPr>
        <p:spPr bwMode="auto">
          <a:xfrm>
            <a:off x="6657027" y="3614301"/>
            <a:ext cx="66388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勇敢</a:t>
            </a:r>
            <a:r>
              <a:rPr lang="en-US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文本框 16"/>
          <p:cNvSpPr>
            <a:spLocks noChangeArrowheads="1"/>
          </p:cNvSpPr>
          <p:nvPr/>
        </p:nvSpPr>
        <p:spPr bwMode="auto">
          <a:xfrm>
            <a:off x="2814244" y="4086628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丿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文本框 16"/>
          <p:cNvSpPr>
            <a:spLocks noChangeArrowheads="1"/>
          </p:cNvSpPr>
          <p:nvPr/>
        </p:nvSpPr>
        <p:spPr bwMode="auto">
          <a:xfrm>
            <a:off x="4279165" y="4078950"/>
            <a:ext cx="27315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文本框 16"/>
          <p:cNvSpPr>
            <a:spLocks noChangeArrowheads="1"/>
          </p:cNvSpPr>
          <p:nvPr/>
        </p:nvSpPr>
        <p:spPr bwMode="auto">
          <a:xfrm>
            <a:off x="5472446" y="4052948"/>
            <a:ext cx="879087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shēng</a:t>
            </a:r>
            <a:r>
              <a:rPr lang="en-US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文本框 16"/>
          <p:cNvSpPr>
            <a:spLocks noChangeArrowheads="1"/>
          </p:cNvSpPr>
          <p:nvPr/>
        </p:nvSpPr>
        <p:spPr bwMode="auto">
          <a:xfrm>
            <a:off x="6656483" y="4082521"/>
            <a:ext cx="66388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上升</a:t>
            </a:r>
            <a:r>
              <a:rPr lang="en-US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基础巩固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2" grpId="0" bldLvl="0"/>
      <p:bldP spid="5143" grpId="0" bldLvl="0"/>
      <p:bldP spid="5147" grpId="0" bldLvl="0"/>
      <p:bldP spid="5148" grpId="0" bldLvl="0"/>
      <p:bldP spid="3" grpId="0" bldLvl="0"/>
      <p:bldP spid="4" grpId="0" bldLvl="0"/>
      <p:bldP spid="5" grpId="0" bldLvl="0"/>
      <p:bldP spid="6" grpId="0" bldLvl="0"/>
      <p:bldP spid="7" grpId="0" bldLvl="0"/>
      <p:bldP spid="8" grpId="0" bldLvl="0"/>
      <p:bldP spid="9" grpId="0" bldLvl="0"/>
      <p:bldP spid="10" grpId="0" bldLvl="0"/>
      <p:bldP spid="11" grpId="0" bldLvl="0"/>
      <p:bldP spid="12" grpId="0" bldLvl="0"/>
      <p:bldP spid="13" grpId="0" bldLvl="0"/>
      <p:bldP spid="14" grpId="0" bldLvl="0"/>
      <p:bldP spid="15" grpId="0" bldLvl="0"/>
      <p:bldP spid="16" grpId="0" bldLvl="0"/>
      <p:bldP spid="17" grpId="0" bldLvl="0"/>
      <p:bldP spid="18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12"/>
          <p:cNvSpPr>
            <a:spLocks noChangeArrowheads="1"/>
          </p:cNvSpPr>
          <p:nvPr/>
        </p:nvSpPr>
        <p:spPr bwMode="auto">
          <a:xfrm>
            <a:off x="1593158" y="1362531"/>
            <a:ext cx="6669644" cy="3162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50000"/>
              </a:lnSpc>
            </a:pP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云(        )雾散</a:t>
            </a:r>
            <a:r>
              <a:rPr lang="en-US" altLang="zh-CN" sz="2100" kern="0" dirty="0">
                <a:latin typeface="+mn-lt"/>
                <a:ea typeface="+mn-ea"/>
                <a:cs typeface="+mn-ea"/>
                <a:sym typeface="+mn-lt"/>
              </a:rPr>
              <a:t>			</a:t>
            </a: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(        )雾缭绕</a:t>
            </a: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50000"/>
              </a:lnSpc>
            </a:pP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微风(        )(        )</a:t>
            </a:r>
            <a:r>
              <a:rPr lang="en-US" altLang="zh-CN" sz="2100" kern="0" dirty="0">
                <a:latin typeface="+mn-lt"/>
                <a:ea typeface="+mn-ea"/>
                <a:cs typeface="+mn-ea"/>
                <a:sym typeface="+mn-lt"/>
              </a:rPr>
              <a:t>		</a:t>
            </a: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冰(        )雪(        )</a:t>
            </a: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50000"/>
              </a:lnSpc>
            </a:pP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(        )(        )交加 </a:t>
            </a:r>
            <a:r>
              <a:rPr lang="en-US" altLang="zh-CN" sz="2100" kern="0" dirty="0">
                <a:latin typeface="+mn-lt"/>
                <a:ea typeface="+mn-ea"/>
                <a:cs typeface="+mn-ea"/>
                <a:sym typeface="+mn-lt"/>
              </a:rPr>
              <a:t>		</a:t>
            </a: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鹅毛(        )(        )</a:t>
            </a: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50000"/>
              </a:lnSpc>
            </a:pP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寒(        )刺骨 </a:t>
            </a:r>
            <a:r>
              <a:rPr lang="en-US" altLang="zh-CN" sz="2100" kern="0" dirty="0">
                <a:latin typeface="+mn-lt"/>
                <a:ea typeface="+mn-ea"/>
                <a:cs typeface="+mn-ea"/>
                <a:sym typeface="+mn-lt"/>
              </a:rPr>
              <a:t>			</a:t>
            </a: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(        )(        )雷鸣</a:t>
            </a: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349" name="文本框 16"/>
          <p:cNvSpPr>
            <a:spLocks noChangeArrowheads="1"/>
          </p:cNvSpPr>
          <p:nvPr/>
        </p:nvSpPr>
        <p:spPr bwMode="auto">
          <a:xfrm>
            <a:off x="2118202" y="1700996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开</a:t>
            </a:r>
            <a:endParaRPr lang="zh-CN" altLang="en-US" sz="21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356" name="文本框 16"/>
          <p:cNvSpPr>
            <a:spLocks noChangeArrowheads="1"/>
          </p:cNvSpPr>
          <p:nvPr/>
        </p:nvSpPr>
        <p:spPr bwMode="auto">
          <a:xfrm>
            <a:off x="5291240" y="1700996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云</a:t>
            </a:r>
            <a:endParaRPr lang="zh-CN" altLang="en-US" sz="21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357" name="文本框 16"/>
          <p:cNvSpPr>
            <a:spLocks noChangeArrowheads="1"/>
          </p:cNvSpPr>
          <p:nvPr/>
        </p:nvSpPr>
        <p:spPr bwMode="auto">
          <a:xfrm>
            <a:off x="2386041" y="2510606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习</a:t>
            </a:r>
            <a:endParaRPr lang="zh-CN" altLang="en-US" sz="21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358" name="文本框 16"/>
          <p:cNvSpPr>
            <a:spLocks noChangeArrowheads="1"/>
          </p:cNvSpPr>
          <p:nvPr/>
        </p:nvSpPr>
        <p:spPr bwMode="auto">
          <a:xfrm>
            <a:off x="3178924" y="2534987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习</a:t>
            </a:r>
            <a:endParaRPr lang="zh-CN" altLang="en-US" sz="21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359" name="文本框 16"/>
          <p:cNvSpPr>
            <a:spLocks noChangeArrowheads="1"/>
          </p:cNvSpPr>
          <p:nvPr/>
        </p:nvSpPr>
        <p:spPr bwMode="auto">
          <a:xfrm>
            <a:off x="5588147" y="2534987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天</a:t>
            </a:r>
            <a:endParaRPr lang="zh-CN" altLang="en-US" sz="21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360" name="文本框 16"/>
          <p:cNvSpPr>
            <a:spLocks noChangeArrowheads="1"/>
          </p:cNvSpPr>
          <p:nvPr/>
        </p:nvSpPr>
        <p:spPr bwMode="auto">
          <a:xfrm>
            <a:off x="6582219" y="2510606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地</a:t>
            </a:r>
            <a:endParaRPr lang="zh-CN" altLang="en-US" sz="21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361" name="文本框 16"/>
          <p:cNvSpPr>
            <a:spLocks noChangeArrowheads="1"/>
          </p:cNvSpPr>
          <p:nvPr/>
        </p:nvSpPr>
        <p:spPr bwMode="auto">
          <a:xfrm>
            <a:off x="1818504" y="3320217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风</a:t>
            </a:r>
            <a:endParaRPr lang="zh-CN" altLang="en-US" sz="21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362" name="文本框 16"/>
          <p:cNvSpPr>
            <a:spLocks noChangeArrowheads="1"/>
          </p:cNvSpPr>
          <p:nvPr/>
        </p:nvSpPr>
        <p:spPr bwMode="auto">
          <a:xfrm>
            <a:off x="2634671" y="3320217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雨</a:t>
            </a:r>
            <a:endParaRPr lang="zh-CN" altLang="en-US" sz="21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363" name="文本框 16"/>
          <p:cNvSpPr>
            <a:spLocks noChangeArrowheads="1"/>
          </p:cNvSpPr>
          <p:nvPr/>
        </p:nvSpPr>
        <p:spPr bwMode="auto">
          <a:xfrm>
            <a:off x="5792394" y="3320217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大</a:t>
            </a:r>
            <a:endParaRPr lang="zh-CN" altLang="en-US" sz="21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364" name="文本框 16"/>
          <p:cNvSpPr>
            <a:spLocks noChangeArrowheads="1"/>
          </p:cNvSpPr>
          <p:nvPr/>
        </p:nvSpPr>
        <p:spPr bwMode="auto">
          <a:xfrm>
            <a:off x="6582218" y="3320217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雪</a:t>
            </a:r>
            <a:endParaRPr lang="zh-CN" altLang="en-US" sz="21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365" name="文本框 16"/>
          <p:cNvSpPr>
            <a:spLocks noChangeArrowheads="1"/>
          </p:cNvSpPr>
          <p:nvPr/>
        </p:nvSpPr>
        <p:spPr bwMode="auto">
          <a:xfrm>
            <a:off x="2118202" y="4154747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风</a:t>
            </a:r>
            <a:endParaRPr lang="zh-CN" altLang="en-US" sz="21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框 16"/>
          <p:cNvSpPr>
            <a:spLocks noChangeArrowheads="1"/>
          </p:cNvSpPr>
          <p:nvPr/>
        </p:nvSpPr>
        <p:spPr bwMode="auto">
          <a:xfrm>
            <a:off x="5235315" y="4154747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电</a:t>
            </a:r>
            <a:endParaRPr lang="zh-CN" altLang="en-US" sz="21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16"/>
          <p:cNvSpPr>
            <a:spLocks noChangeArrowheads="1"/>
          </p:cNvSpPr>
          <p:nvPr/>
        </p:nvSpPr>
        <p:spPr bwMode="auto">
          <a:xfrm>
            <a:off x="6097772" y="4154747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闪</a:t>
            </a:r>
            <a:endParaRPr lang="zh-CN" altLang="en-US" sz="21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基础巩固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4703" y="877157"/>
            <a:ext cx="3100849" cy="59381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90000"/>
              </a:lnSpc>
            </a:pPr>
            <a:r>
              <a:rPr lang="zh-CN" altLang="en-US" sz="2100" kern="0" dirty="0">
                <a:cs typeface="+mn-ea"/>
                <a:sym typeface="+mn-lt"/>
              </a:rPr>
              <a:t>三</a:t>
            </a:r>
            <a:r>
              <a:rPr lang="zh-CN" altLang="zh-CN" sz="2100" kern="0" dirty="0">
                <a:cs typeface="+mn-ea"/>
                <a:sym typeface="+mn-lt"/>
              </a:rPr>
              <a:t>、我会补充四字词语。</a:t>
            </a:r>
            <a:endParaRPr lang="zh-CN" altLang="zh-CN" sz="2100" kern="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9" grpId="0" bldLvl="0"/>
      <p:bldP spid="14356" grpId="0" bldLvl="0"/>
      <p:bldP spid="14357" grpId="0" bldLvl="0"/>
      <p:bldP spid="14358" grpId="0" bldLvl="0"/>
      <p:bldP spid="14359" grpId="0" bldLvl="0"/>
      <p:bldP spid="14360" grpId="0" bldLvl="0"/>
      <p:bldP spid="14361" grpId="0" bldLvl="0"/>
      <p:bldP spid="14362" grpId="0" bldLvl="0"/>
      <p:bldP spid="14363" grpId="0" bldLvl="0"/>
      <p:bldP spid="14364" grpId="0" bldLvl="0"/>
      <p:bldP spid="14365" grpId="0" bldLvl="0"/>
      <p:bldP spid="2" grpId="0" bldLvl="0"/>
      <p:bldP spid="3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文本框 12"/>
          <p:cNvSpPr>
            <a:spLocks noChangeArrowheads="1"/>
          </p:cNvSpPr>
          <p:nvPr/>
        </p:nvSpPr>
        <p:spPr bwMode="auto">
          <a:xfrm>
            <a:off x="977047" y="1505137"/>
            <a:ext cx="6536531" cy="31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60000"/>
              </a:lnSpc>
            </a:pP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数九歌 </a:t>
            </a: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60000"/>
              </a:lnSpc>
            </a:pP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一九二九</a:t>
            </a:r>
            <a:r>
              <a:rPr lang="en-US" altLang="zh-CN" sz="2100" kern="0" dirty="0">
                <a:latin typeface="+mn-lt"/>
                <a:ea typeface="+mn-ea"/>
                <a:cs typeface="+mn-ea"/>
                <a:sym typeface="+mn-lt"/>
              </a:rPr>
              <a:t>____  ____  ____</a:t>
            </a: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，</a:t>
            </a: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60000"/>
              </a:lnSpc>
            </a:pP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三九四九</a:t>
            </a:r>
            <a:r>
              <a:rPr lang="en-US" altLang="zh-CN" sz="2100" kern="0" dirty="0">
                <a:latin typeface="+mn-lt"/>
                <a:ea typeface="+mn-ea"/>
                <a:cs typeface="+mn-ea"/>
                <a:sym typeface="+mn-lt"/>
              </a:rPr>
              <a:t>____  ____  ____</a:t>
            </a: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，</a:t>
            </a: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60000"/>
              </a:lnSpc>
            </a:pP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五九六九，</a:t>
            </a:r>
            <a:r>
              <a:rPr lang="en-US" altLang="zh-CN" sz="2100" kern="0" dirty="0">
                <a:latin typeface="+mn-lt"/>
                <a:ea typeface="+mn-ea"/>
                <a:cs typeface="+mn-ea"/>
                <a:sym typeface="+mn-lt"/>
              </a:rPr>
              <a:t>____  ____  ____  ____</a:t>
            </a: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，</a:t>
            </a: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60000"/>
              </a:lnSpc>
            </a:pP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七九</a:t>
            </a:r>
            <a:r>
              <a:rPr lang="en-US" altLang="zh-CN" sz="2100" kern="0" dirty="0">
                <a:latin typeface="+mn-lt"/>
                <a:ea typeface="+mn-ea"/>
                <a:cs typeface="+mn-ea"/>
                <a:sym typeface="+mn-lt"/>
              </a:rPr>
              <a:t>____  ____</a:t>
            </a: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，八九雁来，</a:t>
            </a: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60000"/>
              </a:lnSpc>
            </a:pP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九九加一九，耕牛遍地走。</a:t>
            </a: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349" name="文本框 16"/>
          <p:cNvSpPr>
            <a:spLocks noChangeArrowheads="1"/>
          </p:cNvSpPr>
          <p:nvPr/>
        </p:nvSpPr>
        <p:spPr bwMode="auto">
          <a:xfrm>
            <a:off x="2130293" y="2089301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不</a:t>
            </a:r>
            <a:endParaRPr lang="zh-CN" altLang="en-US" sz="21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357" name="文本框 16"/>
          <p:cNvSpPr>
            <a:spLocks noChangeArrowheads="1"/>
          </p:cNvSpPr>
          <p:nvPr/>
        </p:nvSpPr>
        <p:spPr bwMode="auto">
          <a:xfrm>
            <a:off x="2940037" y="2045537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1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出</a:t>
            </a:r>
            <a:endParaRPr lang="zh-CN" altLang="zh-CN" sz="21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358" name="文本框 16"/>
          <p:cNvSpPr>
            <a:spLocks noChangeArrowheads="1"/>
          </p:cNvSpPr>
          <p:nvPr/>
        </p:nvSpPr>
        <p:spPr bwMode="auto">
          <a:xfrm>
            <a:off x="3693448" y="2089301"/>
            <a:ext cx="43338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手</a:t>
            </a:r>
            <a:endParaRPr lang="zh-CN" altLang="en-US" sz="21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361" name="文本框 16"/>
          <p:cNvSpPr>
            <a:spLocks noChangeArrowheads="1"/>
          </p:cNvSpPr>
          <p:nvPr/>
        </p:nvSpPr>
        <p:spPr bwMode="auto">
          <a:xfrm>
            <a:off x="2186626" y="2609122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冰</a:t>
            </a:r>
            <a:endParaRPr lang="zh-CN" altLang="en-US" sz="21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362" name="文本框 16"/>
          <p:cNvSpPr>
            <a:spLocks noChangeArrowheads="1"/>
          </p:cNvSpPr>
          <p:nvPr/>
        </p:nvSpPr>
        <p:spPr bwMode="auto">
          <a:xfrm>
            <a:off x="2976011" y="2611503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上</a:t>
            </a:r>
            <a:endParaRPr lang="zh-CN" altLang="en-US" sz="21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365" name="文本框 16"/>
          <p:cNvSpPr>
            <a:spLocks noChangeArrowheads="1"/>
          </p:cNvSpPr>
          <p:nvPr/>
        </p:nvSpPr>
        <p:spPr bwMode="auto">
          <a:xfrm>
            <a:off x="3711818" y="2611503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走</a:t>
            </a:r>
            <a:endParaRPr lang="zh-CN" altLang="en-US" sz="21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16"/>
          <p:cNvSpPr>
            <a:spLocks noChangeArrowheads="1"/>
          </p:cNvSpPr>
          <p:nvPr/>
        </p:nvSpPr>
        <p:spPr bwMode="auto">
          <a:xfrm>
            <a:off x="2451488" y="3102398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沿</a:t>
            </a:r>
            <a:endParaRPr lang="zh-CN" altLang="en-US" sz="21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文本框 16"/>
          <p:cNvSpPr>
            <a:spLocks noChangeArrowheads="1"/>
          </p:cNvSpPr>
          <p:nvPr/>
        </p:nvSpPr>
        <p:spPr bwMode="auto">
          <a:xfrm>
            <a:off x="3240873" y="3102398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河</a:t>
            </a:r>
            <a:endParaRPr lang="zh-CN" altLang="en-US" sz="21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文本框 16"/>
          <p:cNvSpPr>
            <a:spLocks noChangeArrowheads="1"/>
          </p:cNvSpPr>
          <p:nvPr/>
        </p:nvSpPr>
        <p:spPr bwMode="auto">
          <a:xfrm>
            <a:off x="3977869" y="3102398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看</a:t>
            </a:r>
            <a:endParaRPr lang="zh-CN" altLang="en-US" sz="21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文本框 16"/>
          <p:cNvSpPr>
            <a:spLocks noChangeArrowheads="1"/>
          </p:cNvSpPr>
          <p:nvPr/>
        </p:nvSpPr>
        <p:spPr bwMode="auto">
          <a:xfrm>
            <a:off x="4695816" y="3102398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柳</a:t>
            </a:r>
            <a:endParaRPr lang="zh-CN" altLang="en-US" sz="21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文本框 16"/>
          <p:cNvSpPr>
            <a:spLocks noChangeArrowheads="1"/>
          </p:cNvSpPr>
          <p:nvPr/>
        </p:nvSpPr>
        <p:spPr bwMode="auto">
          <a:xfrm>
            <a:off x="1660914" y="3639377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河</a:t>
            </a:r>
            <a:endParaRPr lang="zh-CN" altLang="en-US" sz="21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文本框 16"/>
          <p:cNvSpPr>
            <a:spLocks noChangeArrowheads="1"/>
          </p:cNvSpPr>
          <p:nvPr/>
        </p:nvSpPr>
        <p:spPr bwMode="auto">
          <a:xfrm>
            <a:off x="2451488" y="3641758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开</a:t>
            </a:r>
            <a:endParaRPr lang="zh-CN" altLang="en-US" sz="21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基础巩固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85158" y="918824"/>
            <a:ext cx="3100849" cy="52110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60000"/>
              </a:lnSpc>
            </a:pPr>
            <a:r>
              <a:rPr lang="zh-CN" altLang="en-US" sz="2100" kern="0" dirty="0">
                <a:cs typeface="+mn-ea"/>
                <a:sym typeface="+mn-lt"/>
              </a:rPr>
              <a:t>四、我会联系课文填空。</a:t>
            </a:r>
            <a:endParaRPr lang="zh-CN" altLang="en-US" sz="2100" kern="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9" grpId="0" bldLvl="0"/>
      <p:bldP spid="14357" grpId="0" bldLvl="0"/>
      <p:bldP spid="14358" grpId="0" bldLvl="0"/>
      <p:bldP spid="14361" grpId="0" bldLvl="0"/>
      <p:bldP spid="14362" grpId="0" bldLvl="0"/>
      <p:bldP spid="14365" grpId="0" bldLvl="0"/>
      <p:bldP spid="3" grpId="0" bldLvl="0"/>
      <p:bldP spid="4" grpId="0" bldLvl="0"/>
      <p:bldP spid="5" grpId="0" bldLvl="0"/>
      <p:bldP spid="6" grpId="0" bldLvl="0"/>
      <p:bldP spid="7" grpId="0" bldLvl="0"/>
      <p:bldP spid="8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12"/>
          <p:cNvSpPr>
            <a:spLocks noChangeArrowheads="1"/>
          </p:cNvSpPr>
          <p:nvPr/>
        </p:nvSpPr>
        <p:spPr bwMode="auto">
          <a:xfrm>
            <a:off x="1376363" y="1491868"/>
            <a:ext cx="6391275" cy="297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分不清是鸭还是霞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天空飘着一片霞，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水上游来一群鸭。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霞是五彩霞，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鸭是麻花鸭。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麻花鸭游进五彩霞，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五彩霞网住麻花鸭。 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2" name="直接连接符 1"/>
          <p:cNvCxnSpPr/>
          <p:nvPr/>
        </p:nvCxnSpPr>
        <p:spPr>
          <a:xfrm>
            <a:off x="3533277" y="3995102"/>
            <a:ext cx="1947409" cy="1111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V="1">
            <a:off x="3576638" y="4404360"/>
            <a:ext cx="1990725" cy="47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能力提升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95300" y="1050616"/>
            <a:ext cx="3139321" cy="43582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kern="0" dirty="0">
                <a:cs typeface="+mn-ea"/>
                <a:sym typeface="+mn-lt"/>
              </a:rPr>
              <a:t>五</a:t>
            </a:r>
            <a:r>
              <a:rPr lang="zh-CN" altLang="zh-CN" sz="1800" kern="0" dirty="0">
                <a:cs typeface="+mn-ea"/>
                <a:sym typeface="+mn-lt"/>
              </a:rPr>
              <a:t>、我会联系课文回答问题。</a:t>
            </a:r>
            <a:endParaRPr lang="zh-CN" altLang="zh-CN" sz="1800" kern="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12"/>
          <p:cNvSpPr>
            <a:spLocks noChangeArrowheads="1"/>
          </p:cNvSpPr>
          <p:nvPr/>
        </p:nvSpPr>
        <p:spPr bwMode="auto">
          <a:xfrm>
            <a:off x="778328" y="1018631"/>
            <a:ext cx="8228817" cy="346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zh-CN" sz="2100" kern="0" dirty="0">
                <a:latin typeface="+mn-lt"/>
                <a:ea typeface="+mn-ea"/>
                <a:cs typeface="+mn-ea"/>
                <a:sym typeface="+mn-lt"/>
              </a:rPr>
              <a:t>乐坏了鸭，</a:t>
            </a:r>
            <a:endParaRPr lang="zh-CN" altLang="zh-CN" sz="2100" kern="0" dirty="0"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zh-CN" sz="2100" kern="0" dirty="0">
                <a:latin typeface="+mn-lt"/>
                <a:ea typeface="+mn-ea"/>
                <a:cs typeface="+mn-ea"/>
                <a:sym typeface="+mn-lt"/>
              </a:rPr>
              <a:t>拍碎了霞，</a:t>
            </a:r>
            <a:endParaRPr lang="zh-CN" altLang="zh-CN" sz="2100" kern="0" dirty="0"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zh-CN" sz="2100" kern="0" dirty="0">
                <a:latin typeface="+mn-lt"/>
                <a:ea typeface="+mn-ea"/>
                <a:cs typeface="+mn-ea"/>
                <a:sym typeface="+mn-lt"/>
              </a:rPr>
              <a:t>分不清是鸭还是霞。</a:t>
            </a: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1. 这首诗歌共有(        )句话。</a:t>
            </a: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2. 我会填。</a:t>
            </a: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   一(       )霞 </a:t>
            </a:r>
            <a:r>
              <a:rPr lang="en-US" altLang="zh-CN" sz="2100" kern="0" dirty="0">
                <a:latin typeface="+mn-lt"/>
                <a:ea typeface="+mn-ea"/>
                <a:cs typeface="+mn-ea"/>
                <a:sym typeface="+mn-lt"/>
              </a:rPr>
              <a:t>				</a:t>
            </a: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一(        )鸭</a:t>
            </a: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3. 为什么分不清是鸭还是霞？请把相关句子用“——”画出来。</a:t>
            </a: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390" name="文本框 16"/>
          <p:cNvSpPr>
            <a:spLocks noChangeArrowheads="1"/>
          </p:cNvSpPr>
          <p:nvPr/>
        </p:nvSpPr>
        <p:spPr bwMode="auto">
          <a:xfrm>
            <a:off x="3009836" y="2565208"/>
            <a:ext cx="289182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endParaRPr lang="en-US" altLang="zh-CN" sz="20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397" name="文本框 16"/>
          <p:cNvSpPr>
            <a:spLocks noChangeArrowheads="1"/>
          </p:cNvSpPr>
          <p:nvPr/>
        </p:nvSpPr>
        <p:spPr bwMode="auto">
          <a:xfrm>
            <a:off x="1470497" y="3581101"/>
            <a:ext cx="394980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片</a:t>
            </a:r>
            <a:endParaRPr lang="zh-CN" altLang="en-US" sz="20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398" name="文本框 16"/>
          <p:cNvSpPr>
            <a:spLocks noChangeArrowheads="1"/>
          </p:cNvSpPr>
          <p:nvPr/>
        </p:nvSpPr>
        <p:spPr bwMode="auto">
          <a:xfrm>
            <a:off x="5417531" y="3581101"/>
            <a:ext cx="394980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群</a:t>
            </a:r>
            <a:endParaRPr lang="zh-CN" altLang="en-US" sz="20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能力提升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bldLvl="0"/>
      <p:bldP spid="16397" grpId="0" bldLvl="0"/>
      <p:bldP spid="16398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9"/>
          <p:cNvSpPr>
            <a:spLocks noChangeArrowheads="1"/>
          </p:cNvSpPr>
          <p:nvPr/>
        </p:nvSpPr>
        <p:spPr bwMode="auto">
          <a:xfrm>
            <a:off x="652357" y="1038827"/>
            <a:ext cx="8150104" cy="3393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六</a:t>
            </a: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、课外拓展阅读。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 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       今天是六月一日，是小白兔的生日。兔妈妈给小白兔举行了一个生日晚会。许多小动物都前来向它祝贺，送来了好多东西，小猴送桃子，母鸡送鸡蛋，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小猫送鱼，小牛送奶，大家一起唱歌，祝小白兔生日快乐。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1. (        )月(       )日是小白兔的生日。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2. 来给小白兔祝贺生日的都有谁？请用“——”画出来。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3. 小白兔收到的礼物有：(           )、(          )、(        )和(        )。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4. 这段短文共有(        )句话。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278" name="文本框 16"/>
          <p:cNvSpPr>
            <a:spLocks noChangeArrowheads="1"/>
          </p:cNvSpPr>
          <p:nvPr/>
        </p:nvSpPr>
        <p:spPr bwMode="auto">
          <a:xfrm>
            <a:off x="1133915" y="2735444"/>
            <a:ext cx="472679" cy="414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六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284" name="文本框 16"/>
          <p:cNvSpPr>
            <a:spLocks noChangeArrowheads="1"/>
          </p:cNvSpPr>
          <p:nvPr/>
        </p:nvSpPr>
        <p:spPr bwMode="auto">
          <a:xfrm>
            <a:off x="2030947" y="2730638"/>
            <a:ext cx="458391" cy="414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一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 bwMode="auto">
          <a:xfrm>
            <a:off x="719921" y="2278554"/>
            <a:ext cx="6683545" cy="444055"/>
            <a:chOff x="-3910" y="3532"/>
            <a:chExt cx="14033" cy="934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6095" y="3637"/>
              <a:ext cx="1215" cy="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908" y="3532"/>
              <a:ext cx="1215" cy="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-3910" y="4463"/>
              <a:ext cx="1215" cy="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-1649" y="4460"/>
              <a:ext cx="1215" cy="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16"/>
          <p:cNvSpPr>
            <a:spLocks noChangeArrowheads="1"/>
          </p:cNvSpPr>
          <p:nvPr/>
        </p:nvSpPr>
        <p:spPr bwMode="auto">
          <a:xfrm>
            <a:off x="3366836" y="3554743"/>
            <a:ext cx="819150" cy="414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桃子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文本框 16"/>
          <p:cNvSpPr>
            <a:spLocks noChangeArrowheads="1"/>
          </p:cNvSpPr>
          <p:nvPr/>
        </p:nvSpPr>
        <p:spPr bwMode="auto">
          <a:xfrm>
            <a:off x="4451303" y="3568482"/>
            <a:ext cx="820340" cy="414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sz="18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鸡蛋</a:t>
            </a:r>
            <a:endParaRPr lang="zh-CN" altLang="en-US" sz="18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文本框 16"/>
          <p:cNvSpPr>
            <a:spLocks noChangeArrowheads="1"/>
          </p:cNvSpPr>
          <p:nvPr/>
        </p:nvSpPr>
        <p:spPr bwMode="auto">
          <a:xfrm>
            <a:off x="5485036" y="3554743"/>
            <a:ext cx="819150" cy="414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鱼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文本框 16"/>
          <p:cNvSpPr>
            <a:spLocks noChangeArrowheads="1"/>
          </p:cNvSpPr>
          <p:nvPr/>
        </p:nvSpPr>
        <p:spPr bwMode="auto">
          <a:xfrm>
            <a:off x="6415218" y="3554743"/>
            <a:ext cx="819150" cy="414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奶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文本框 16"/>
          <p:cNvSpPr>
            <a:spLocks noChangeArrowheads="1"/>
          </p:cNvSpPr>
          <p:nvPr/>
        </p:nvSpPr>
        <p:spPr bwMode="auto">
          <a:xfrm>
            <a:off x="2547686" y="3956626"/>
            <a:ext cx="819150" cy="412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en-US" altLang="zh-CN" sz="18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endParaRPr lang="en-US" altLang="zh-CN" sz="18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能力提升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8" grpId="0" bldLvl="0"/>
      <p:bldP spid="11284" grpId="0" bldLvl="0"/>
      <p:bldP spid="10" grpId="0" bldLvl="0"/>
      <p:bldP spid="11" grpId="0" bldLvl="0"/>
      <p:bldP spid="12" grpId="0" bldLvl="0"/>
      <p:bldP spid="13" grpId="0" bldLvl="0"/>
      <p:bldP spid="14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框 9"/>
          <p:cNvSpPr>
            <a:spLocks noChangeArrowheads="1"/>
          </p:cNvSpPr>
          <p:nvPr/>
        </p:nvSpPr>
        <p:spPr bwMode="auto">
          <a:xfrm>
            <a:off x="774247" y="567703"/>
            <a:ext cx="7864928" cy="3947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endParaRPr lang="en-US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七、我会猜自然现象。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			     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1. 谜面：像云不似云，像烟不似烟，风吹可飘动，日出始散开。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谜底：(        )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2. 谜面：一种鲜花真奇怪，到了冬天开起来，岁岁不留花种子，年年花开飘世界。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谜底：(        )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278" name="文本框 16"/>
          <p:cNvSpPr>
            <a:spLocks noChangeArrowheads="1"/>
          </p:cNvSpPr>
          <p:nvPr/>
        </p:nvSpPr>
        <p:spPr bwMode="auto">
          <a:xfrm>
            <a:off x="1668435" y="2336648"/>
            <a:ext cx="703660" cy="452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sz="20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雾</a:t>
            </a:r>
            <a:endParaRPr lang="zh-CN" altLang="en-US" sz="20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284" name="文本框 16"/>
          <p:cNvSpPr>
            <a:spLocks noChangeArrowheads="1"/>
          </p:cNvSpPr>
          <p:nvPr/>
        </p:nvSpPr>
        <p:spPr bwMode="auto">
          <a:xfrm>
            <a:off x="1668435" y="3987197"/>
            <a:ext cx="426244" cy="452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sz="20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雪</a:t>
            </a:r>
            <a:endParaRPr lang="zh-CN" altLang="en-US" sz="20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举一反三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8" grpId="0" bldLvl="0"/>
      <p:bldP spid="11284" grpId="0" bldLvl="0"/>
    </p:bldLst>
  </p:timing>
</p:sld>
</file>

<file path=ppt/tags/tag1.xml><?xml version="1.0" encoding="utf-8"?>
<p:tagLst xmlns:p="http://schemas.openxmlformats.org/presentationml/2006/main">
  <p:tag name="ISLIDE.GUIDESSETTING" val="{&quot;Id&quot;:null,&quot;Name&quot;:&quot;正常&quot;,&quot;HeaderHeight&quot;:14.0,&quot;FooterHeight&quot;:9.0,&quot;SideMargin&quot;:5.5,&quot;TopMargin&quot;:0.0,&quot;BottomMargin&quot;:0.0,&quot;IntervalMargin&quot;:1.5,&quot;SettingType&quot;:&quot;System&quot;}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qn4xx2rb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1011</Words>
  <Application>WPS 演示</Application>
  <PresentationFormat>全屏显示(16:9)</PresentationFormat>
  <Paragraphs>197</Paragraphs>
  <Slides>10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1" baseType="lpstr">
      <vt:lpstr>Arial</vt:lpstr>
      <vt:lpstr>宋体</vt:lpstr>
      <vt:lpstr>Wingdings</vt:lpstr>
      <vt:lpstr>思源黑体 CN Light</vt:lpstr>
      <vt:lpstr>思源黑体 CN Bold</vt:lpstr>
      <vt:lpstr>黑体</vt:lpstr>
      <vt:lpstr>微软雅黑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罗</cp:lastModifiedBy>
  <cp:revision>4</cp:revision>
  <dcterms:created xsi:type="dcterms:W3CDTF">2020-10-19T02:43:00Z</dcterms:created>
  <dcterms:modified xsi:type="dcterms:W3CDTF">2023-10-21T07:01:37Z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F168014C616B4960A40DA50317C559D3_12</vt:lpwstr>
  </property>
</Properties>
</file>