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8" r:id="rId5"/>
    <p:sldId id="709" r:id="rId6"/>
    <p:sldId id="710" r:id="rId7"/>
    <p:sldId id="711" r:id="rId8"/>
    <p:sldId id="712" r:id="rId9"/>
    <p:sldId id="258" r:id="rId10"/>
  </p:sldIdLst>
  <p:sldSz cx="9144000" cy="5143500" type="screen16x9"/>
  <p:notesSz cx="6858000" cy="9144000"/>
  <p:embeddedFontLst>
    <p:embeddedFont>
      <p:font typeface="微软雅黑" panose="020B0503020204020204" charset="-122"/>
      <p:regular r:id="rId14"/>
    </p:embeddedFont>
  </p:embeddedFontLst>
  <p:custDataLst>
    <p:tags r:id="rId1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0" userDrawn="1">
          <p15:clr>
            <a:srgbClr val="A4A3A4"/>
          </p15:clr>
        </p15:guide>
        <p15:guide id="2" orient="horz" pos="497" userDrawn="1">
          <p15:clr>
            <a:srgbClr val="A4A3A4"/>
          </p15:clr>
        </p15:guide>
        <p15:guide id="3" orient="horz" pos="2946" userDrawn="1">
          <p15:clr>
            <a:srgbClr val="A4A3A4"/>
          </p15:clr>
        </p15:guide>
        <p15:guide id="4" orient="horz" pos="2898" userDrawn="1">
          <p15:clr>
            <a:srgbClr val="A4A3A4"/>
          </p15:clr>
        </p15:guide>
        <p15:guide id="5" pos="312" userDrawn="1">
          <p15:clr>
            <a:srgbClr val="A4A3A4"/>
          </p15:clr>
        </p15:guide>
        <p15:guide id="6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>
        <p:scale>
          <a:sx n="110" d="100"/>
          <a:sy n="110" d="100"/>
        </p:scale>
        <p:origin x="-1644" y="-804"/>
      </p:cViewPr>
      <p:guideLst>
        <p:guide orient="horz" pos="450"/>
        <p:guide orient="horz" pos="497"/>
        <p:guide orient="horz" pos="2946"/>
        <p:guide orient="horz" pos="2898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2"/>
            <a:chOff x="894963" y="2284695"/>
            <a:chExt cx="6336886" cy="1797495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语文园地（八）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3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二年级上册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11"/>
          <p:cNvSpPr txBox="1">
            <a:spLocks noChangeArrowheads="1"/>
          </p:cNvSpPr>
          <p:nvPr/>
        </p:nvSpPr>
        <p:spPr bwMode="auto">
          <a:xfrm>
            <a:off x="611447" y="927840"/>
            <a:ext cx="8455468" cy="3978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endParaRPr lang="zh-CN" altLang="en-US" sz="2000" b="1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猜猜下面词语的读音，再选择合适的放在句子里读一读。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啪         唰             吱呀                  叮当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嘟嘟嘟             咚咚咚                   哗啦哗啦                    叽叽喳喳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大家都睡着了，突然响起</a:t>
            </a:r>
            <a:r>
              <a:rPr lang="zh-CN" altLang="en-US" sz="1800" u="sng" kern="0" dirty="0">
                <a:latin typeface="+mn-lt"/>
                <a:ea typeface="+mn-ea"/>
                <a:cs typeface="+mn-ea"/>
                <a:sym typeface="+mn-lt"/>
              </a:rPr>
              <a:t>____________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的敲门声。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r>
              <a:rPr lang="zh-CN" altLang="en-US" sz="1800" u="sng" kern="0" dirty="0">
                <a:latin typeface="+mn-lt"/>
                <a:ea typeface="+mn-ea"/>
                <a:cs typeface="+mn-ea"/>
                <a:sym typeface="+mn-lt"/>
              </a:rPr>
              <a:t>____________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，雨不停地下着。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endParaRPr lang="zh-CN" altLang="en-US" sz="1800" u="sng" kern="0" dirty="0">
              <a:latin typeface="+mn-lt"/>
              <a:ea typeface="+mn-ea"/>
              <a:cs typeface="+mn-ea"/>
              <a:sym typeface="+mn-lt"/>
            </a:endParaRPr>
          </a:p>
          <a:p>
            <a:pPr defTabSz="914400"/>
            <a:endParaRPr lang="zh-CN" altLang="en-US" sz="1800" u="sng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1" kern="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b="1" kern="0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图片 1" descr="领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49118" y="1207903"/>
            <a:ext cx="3654425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65414" y="4010118"/>
            <a:ext cx="5708650" cy="39241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zh-CN" altLang="en-US" sz="2100" kern="0" dirty="0">
                <a:solidFill>
                  <a:srgbClr val="7030A0"/>
                </a:solidFill>
                <a:latin typeface="+mn-lt"/>
                <a:ea typeface="+mn-ea"/>
                <a:cs typeface="+mn-ea"/>
                <a:sym typeface="+mn-lt"/>
              </a:rPr>
              <a:t>有的字左右两边宽窄大致相等</a:t>
            </a:r>
            <a:endParaRPr lang="zh-CN" altLang="en-US" sz="2100" kern="0" dirty="0">
              <a:solidFill>
                <a:srgbClr val="7030A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9461" name="图片 1" descr="群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3892" y="1246003"/>
            <a:ext cx="367506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书写提示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0987" y="3951447"/>
            <a:ext cx="5013325" cy="39241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zh-CN" altLang="en-US" sz="2100" kern="0">
                <a:solidFill>
                  <a:srgbClr val="7030A0"/>
                </a:solidFill>
                <a:latin typeface="+mn-lt"/>
                <a:ea typeface="+mn-ea"/>
                <a:cs typeface="+mn-ea"/>
                <a:sym typeface="+mn-lt"/>
              </a:rPr>
              <a:t>先看后写，减少修改次数。</a:t>
            </a:r>
            <a:endParaRPr lang="zh-CN" altLang="en-US" sz="2100" kern="0">
              <a:solidFill>
                <a:srgbClr val="7030A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483" name="图片 2" descr="船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23975" y="1353958"/>
            <a:ext cx="335597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1" descr="朗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19611" y="1334909"/>
            <a:ext cx="3384550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书写提示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图片 1" descr="而风格风格风帆股份翻到放到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55201" y="1158825"/>
            <a:ext cx="728980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80357" y="3962120"/>
            <a:ext cx="6713537" cy="39241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/>
            <a:r>
              <a:rPr lang="zh-CN" altLang="en-US" sz="2100" kern="0" dirty="0">
                <a:solidFill>
                  <a:srgbClr val="7030A0"/>
                </a:solidFill>
                <a:latin typeface="+mn-lt"/>
                <a:ea typeface="+mn-ea"/>
                <a:cs typeface="+mn-ea"/>
                <a:sym typeface="+mn-lt"/>
              </a:rPr>
              <a:t>含有动物名称的成语你还知道哪些呢？说一说吧！</a:t>
            </a:r>
            <a:endParaRPr lang="zh-CN" altLang="en-US" sz="2100" kern="0" dirty="0">
              <a:solidFill>
                <a:srgbClr val="7030A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kern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b="1" kern="0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b="1" kern="0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64041" y="1592605"/>
            <a:ext cx="7615918" cy="235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ct val="250000"/>
              </a:lnSpc>
            </a:pP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          </a:t>
            </a:r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《称赞》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这一短篇童话，语言简练，含意深邃。告诉我们</a:t>
            </a:r>
            <a:r>
              <a:rPr lang="zh-CN" altLang="en-US" sz="2100" kern="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称赞能带给我们勇气和自信，能带给我们成功和喜悦，能带给我们那么多的欢乐！</a:t>
            </a:r>
            <a:endParaRPr lang="zh-CN" altLang="en-US" sz="2100" kern="0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kern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kern="0" dirty="0">
                <a:latin typeface="+mn-lt"/>
                <a:ea typeface="+mn-ea"/>
                <a:cs typeface="+mn-ea"/>
                <a:sym typeface="+mn-lt"/>
              </a:rPr>
              <a:t>我爱阅读</a:t>
            </a:r>
            <a:endParaRPr lang="zh-CN" altLang="en-US" kern="0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hxnuzt5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WPS 演示</Application>
  <PresentationFormat>全屏显示(16:9)</PresentationFormat>
  <Paragraphs>44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4</cp:revision>
  <dcterms:created xsi:type="dcterms:W3CDTF">2020-10-19T02:44:00Z</dcterms:created>
  <dcterms:modified xsi:type="dcterms:W3CDTF">2023-10-21T07:02:49Z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A63A46C129F44D758EAA4F14042C94DF_12</vt:lpwstr>
  </property>
</Properties>
</file>