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0"/>
  </p:notesMasterIdLst>
  <p:sldIdLst>
    <p:sldId id="256" r:id="rId3"/>
    <p:sldId id="274" r:id="rId4"/>
    <p:sldId id="278" r:id="rId5"/>
    <p:sldId id="275" r:id="rId6"/>
    <p:sldId id="279" r:id="rId7"/>
    <p:sldId id="280" r:id="rId8"/>
    <p:sldId id="281" r:id="rId9"/>
    <p:sldId id="282" r:id="rId11"/>
    <p:sldId id="288" r:id="rId12"/>
    <p:sldId id="286" r:id="rId13"/>
    <p:sldId id="284" r:id="rId14"/>
    <p:sldId id="287" r:id="rId15"/>
    <p:sldId id="285" r:id="rId16"/>
    <p:sldId id="283" r:id="rId17"/>
    <p:sldId id="277" r:id="rId18"/>
    <p:sldId id="307" r:id="rId19"/>
    <p:sldId id="308" r:id="rId20"/>
    <p:sldId id="302" r:id="rId21"/>
    <p:sldId id="276" r:id="rId22"/>
    <p:sldId id="289" r:id="rId23"/>
    <p:sldId id="301" r:id="rId24"/>
  </p:sldIdLst>
  <p:sldSz cx="12192000" cy="6858000"/>
  <p:notesSz cx="6858000" cy="9144000"/>
  <p:custDataLst>
    <p:tags r:id="rId29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Administrator" initials="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D1914"/>
    <a:srgbClr val="10243F"/>
    <a:srgbClr val="FFFFFF"/>
    <a:srgbClr val="FF900D"/>
    <a:srgbClr val="51C1FF"/>
    <a:srgbClr val="519760"/>
    <a:srgbClr val="DBEBE0"/>
    <a:srgbClr val="BED0E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532" autoAdjust="0"/>
    <p:restoredTop sz="95633" autoAdjust="0"/>
  </p:normalViewPr>
  <p:slideViewPr>
    <p:cSldViewPr>
      <p:cViewPr>
        <p:scale>
          <a:sx n="100" d="100"/>
          <a:sy n="100" d="100"/>
        </p:scale>
        <p:origin x="-744" y="-318"/>
      </p:cViewPr>
      <p:guideLst>
        <p:guide orient="horz" pos="2159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5" cy="72005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9" Type="http://schemas.openxmlformats.org/officeDocument/2006/relationships/tags" Target="tags/tag1.xml"/><Relationship Id="rId28" Type="http://schemas.openxmlformats.org/officeDocument/2006/relationships/commentAuthors" Target="commentAuthors.xml"/><Relationship Id="rId27" Type="http://schemas.openxmlformats.org/officeDocument/2006/relationships/tableStyles" Target="tableStyles.xml"/><Relationship Id="rId26" Type="http://schemas.openxmlformats.org/officeDocument/2006/relationships/viewProps" Target="viewProps.xml"/><Relationship Id="rId25" Type="http://schemas.openxmlformats.org/officeDocument/2006/relationships/presProps" Target="presProps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noProof="1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noProof="1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2052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7" name="备注占位符 4"/>
          <p:cNvSpPr>
            <a:spLocks noGrp="1" noChangeArrowheads="1"/>
          </p:cNvSpPr>
          <p:nvPr>
            <p:ph type="body" sz="quarter" idx="9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noProof="1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>
            <a:lvl1pPr algn="r">
              <a:defRPr sz="1200"/>
            </a:lvl1pPr>
          </a:lstStyle>
          <a:p>
            <a:fld id="{B4EE2D93-BFB5-4582-9A28-417BD706A95C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幻灯片图像占位符 1"/>
          <p:cNvSpPr>
            <a:spLocks noGrp="1" noRot="1" noChangeArrowheads="1" noTextEdit="1"/>
          </p:cNvSpPr>
          <p:nvPr>
            <p:ph type="sldImg" idx="4294967295"/>
          </p:nvPr>
        </p:nvSpPr>
        <p:spPr>
          <a:ln>
            <a:miter lim="800000"/>
          </a:ln>
        </p:spPr>
      </p:sp>
      <p:sp>
        <p:nvSpPr>
          <p:cNvPr id="10242" name="文本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endParaRPr lang="zh-CN" alt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幻灯片图像占位符 1"/>
          <p:cNvSpPr>
            <a:spLocks noGrp="1" noRot="1" noChangeArrowheads="1" noTextEdit="1"/>
          </p:cNvSpPr>
          <p:nvPr>
            <p:ph type="sldImg" idx="4294967295"/>
          </p:nvPr>
        </p:nvSpPr>
        <p:spPr>
          <a:ln>
            <a:miter lim="800000"/>
          </a:ln>
        </p:spPr>
      </p:sp>
      <p:sp>
        <p:nvSpPr>
          <p:cNvPr id="23554" name="文本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endParaRPr lang="zh-CN" alt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4" Type="http://schemas.openxmlformats.org/officeDocument/2006/relationships/theme" Target="../theme/theme1.xml"/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2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3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4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5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4.jpeg"/><Relationship Id="rId1" Type="http://schemas.openxmlformats.org/officeDocument/2006/relationships/image" Target="../media/image16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7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8.jpeg"/><Relationship Id="rId1" Type="http://schemas.openxmlformats.org/officeDocument/2006/relationships/image" Target="../media/image4.jpeg"/></Relationships>
</file>

<file path=ppt/slides/_rels/slide19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20.png"/><Relationship Id="rId1" Type="http://schemas.openxmlformats.org/officeDocument/2006/relationships/image" Target="../media/image19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4.jpeg"/><Relationship Id="rId1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5.png"/><Relationship Id="rId1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5.png"/><Relationship Id="rId1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1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98" name="组合 2"/>
          <p:cNvGrpSpPr/>
          <p:nvPr/>
        </p:nvGrpSpPr>
        <p:grpSpPr bwMode="auto">
          <a:xfrm>
            <a:off x="5591965" y="2564940"/>
            <a:ext cx="4987925" cy="1938338"/>
            <a:chOff x="5152" y="4926"/>
            <a:chExt cx="7857" cy="3052"/>
          </a:xfrm>
        </p:grpSpPr>
        <p:sp>
          <p:nvSpPr>
            <p:cNvPr id="4099" name="TextBox 6"/>
            <p:cNvSpPr txBox="1">
              <a:spLocks noChangeArrowheads="1"/>
            </p:cNvSpPr>
            <p:nvPr/>
          </p:nvSpPr>
          <p:spPr bwMode="auto">
            <a:xfrm>
              <a:off x="5152" y="4926"/>
              <a:ext cx="7857" cy="30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zh-CN" altLang="en-US" sz="7200" b="1" dirty="0">
                  <a:solidFill>
                    <a:srgbClr val="953735"/>
                  </a:solidFill>
                  <a:latin typeface="方正卡通简体" charset="-122"/>
                  <a:ea typeface="方正卡通简体" charset="-122"/>
                </a:rPr>
                <a:t>口语交际</a:t>
              </a:r>
              <a:endParaRPr lang="zh-CN" altLang="en-US" sz="7200" b="1" dirty="0">
                <a:solidFill>
                  <a:srgbClr val="953735"/>
                </a:solidFill>
                <a:latin typeface="方正卡通简体" charset="-122"/>
                <a:ea typeface="方正卡通简体" charset="-122"/>
              </a:endParaRPr>
            </a:p>
            <a:p>
              <a:pPr algn="ctr" eaLnBrk="1" hangingPunct="1"/>
              <a:r>
                <a:rPr lang="zh-CN" altLang="en-US" sz="36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  </a:t>
              </a:r>
              <a:r>
                <a:rPr lang="zh-CN" altLang="en-US" sz="4800" b="1" dirty="0">
                  <a:solidFill>
                    <a:srgbClr val="953735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我的暑假生活</a:t>
              </a:r>
              <a:endParaRPr lang="zh-CN" altLang="en-US" sz="4800" b="1" dirty="0">
                <a:solidFill>
                  <a:srgbClr val="953735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6" name="直接连接符 5"/>
            <p:cNvCxnSpPr/>
            <p:nvPr/>
          </p:nvCxnSpPr>
          <p:spPr>
            <a:xfrm flipV="1">
              <a:off x="5947" y="6636"/>
              <a:ext cx="6267" cy="40"/>
            </a:xfrm>
            <a:prstGeom prst="line">
              <a:avLst/>
            </a:prstGeom>
            <a:ln w="38100">
              <a:solidFill>
                <a:schemeClr val="accent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3" name="图片 1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-31750" y="-4763"/>
            <a:ext cx="12255500" cy="68675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文本框 12"/>
          <p:cNvSpPr txBox="1"/>
          <p:nvPr/>
        </p:nvSpPr>
        <p:spPr>
          <a:xfrm>
            <a:off x="7897813" y="4098925"/>
            <a:ext cx="2500312" cy="10144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zh-CN" altLang="en-US" sz="6000" b="1" noProof="1">
                <a:solidFill>
                  <a:schemeClr val="accent3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旅游</a:t>
            </a:r>
            <a:endParaRPr lang="zh-CN" altLang="en-US" sz="6000" b="1" noProof="1">
              <a:solidFill>
                <a:schemeClr val="accent3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图片 1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-1588" y="-3175"/>
            <a:ext cx="12226926" cy="6850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文本框 12"/>
          <p:cNvSpPr txBox="1"/>
          <p:nvPr/>
        </p:nvSpPr>
        <p:spPr>
          <a:xfrm>
            <a:off x="1920875" y="728663"/>
            <a:ext cx="4087813" cy="101441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zh-CN" altLang="en-US" sz="6000" b="1" noProof="1">
                <a:solidFill>
                  <a:schemeClr val="accent3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爬山</a:t>
            </a:r>
            <a:endParaRPr lang="zh-CN" altLang="en-US" sz="6000" b="1" noProof="1">
              <a:solidFill>
                <a:schemeClr val="accent3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1" name="图片 1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6350" y="-6350"/>
            <a:ext cx="12209463" cy="685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文本框 12"/>
          <p:cNvSpPr txBox="1"/>
          <p:nvPr/>
        </p:nvSpPr>
        <p:spPr>
          <a:xfrm>
            <a:off x="7215188" y="5438775"/>
            <a:ext cx="4087812" cy="10160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zh-CN" altLang="en-US" sz="6000" b="1" noProof="1">
                <a:solidFill>
                  <a:schemeClr val="accent3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做家务</a:t>
            </a:r>
            <a:endParaRPr lang="zh-CN" altLang="en-US" sz="6000" b="1" noProof="1">
              <a:solidFill>
                <a:schemeClr val="accent3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图片 4"/>
          <p:cNvPicPr>
            <a:picLocks noChangeAspect="1" noChangeArrowheads="1"/>
          </p:cNvPicPr>
          <p:nvPr/>
        </p:nvPicPr>
        <p:blipFill>
          <a:blip r:embed="rId1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5817" b="5869"/>
          <a:stretch>
            <a:fillRect/>
          </a:stretch>
        </p:blipFill>
        <p:spPr bwMode="auto">
          <a:xfrm>
            <a:off x="1169988" y="414338"/>
            <a:ext cx="11110912" cy="6459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文本框 12"/>
          <p:cNvSpPr txBox="1"/>
          <p:nvPr/>
        </p:nvSpPr>
        <p:spPr>
          <a:xfrm>
            <a:off x="322263" y="846138"/>
            <a:ext cx="4025900" cy="8302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zh-CN" altLang="en-US" sz="4800" b="1" noProof="1">
                <a:solidFill>
                  <a:schemeClr val="accent3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参加志愿活动</a:t>
            </a:r>
            <a:endParaRPr lang="zh-CN" altLang="en-US" sz="4800" b="1" noProof="1">
              <a:solidFill>
                <a:schemeClr val="accent3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图片 2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-26988" y="46038"/>
            <a:ext cx="12218988" cy="6765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文本框 12"/>
          <p:cNvSpPr txBox="1"/>
          <p:nvPr/>
        </p:nvSpPr>
        <p:spPr>
          <a:xfrm>
            <a:off x="450850" y="325438"/>
            <a:ext cx="4086225" cy="101441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zh-CN" altLang="en-US" sz="6000" b="1" noProof="1">
                <a:solidFill>
                  <a:schemeClr val="accent3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参加兴趣班</a:t>
            </a:r>
            <a:endParaRPr lang="zh-CN" altLang="en-US" sz="6000" b="1" noProof="1">
              <a:solidFill>
                <a:schemeClr val="accent3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圆角矩形 55"/>
          <p:cNvSpPr/>
          <p:nvPr/>
        </p:nvSpPr>
        <p:spPr>
          <a:xfrm>
            <a:off x="2133600" y="1127125"/>
            <a:ext cx="7924800" cy="5178425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noProof="1"/>
          </a:p>
        </p:txBody>
      </p:sp>
      <p:sp>
        <p:nvSpPr>
          <p:cNvPr id="18434" name="文本框 2"/>
          <p:cNvSpPr txBox="1">
            <a:spLocks noChangeArrowheads="1"/>
          </p:cNvSpPr>
          <p:nvPr/>
        </p:nvSpPr>
        <p:spPr bwMode="auto">
          <a:xfrm>
            <a:off x="2743200" y="1270000"/>
            <a:ext cx="6705600" cy="4892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742950" indent="-7429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30000"/>
              </a:lnSpc>
              <a:buFont typeface="Wingdings" panose="05000000000000000000" pitchFamily="2" charset="2"/>
              <a:buChar char=""/>
            </a:pPr>
            <a:r>
              <a:rPr lang="zh-CN" altLang="en-US" sz="4000" b="1" dirty="0">
                <a:solidFill>
                  <a:srgbClr val="10243F"/>
                </a:solidFill>
                <a:latin typeface="楷体_GB2312" charset="-122"/>
                <a:ea typeface="楷体_GB2312" charset="-122"/>
              </a:rPr>
              <a:t>选择别人</a:t>
            </a:r>
            <a:r>
              <a:rPr lang="zh-CN" altLang="en-US" sz="4000" b="1" dirty="0">
                <a:solidFill>
                  <a:srgbClr val="953735"/>
                </a:solidFill>
                <a:latin typeface="楷体_GB2312" charset="-122"/>
                <a:ea typeface="楷体_GB2312" charset="-122"/>
              </a:rPr>
              <a:t>可能感兴趣的内容</a:t>
            </a:r>
            <a:r>
              <a:rPr lang="zh-CN" altLang="en-US" sz="4000" b="1" dirty="0">
                <a:solidFill>
                  <a:srgbClr val="10243F"/>
                </a:solidFill>
                <a:latin typeface="楷体_GB2312" charset="-122"/>
                <a:ea typeface="楷体_GB2312" charset="-122"/>
              </a:rPr>
              <a:t>讲。</a:t>
            </a:r>
            <a:endParaRPr lang="zh-CN" altLang="en-US" sz="4000" b="1" dirty="0">
              <a:solidFill>
                <a:srgbClr val="10243F"/>
              </a:solidFill>
              <a:latin typeface="楷体_GB2312" charset="-122"/>
              <a:ea typeface="楷体_GB2312" charset="-122"/>
            </a:endParaRPr>
          </a:p>
          <a:p>
            <a:pPr eaLnBrk="1" hangingPunct="1">
              <a:lnSpc>
                <a:spcPct val="130000"/>
              </a:lnSpc>
              <a:buFont typeface="Wingdings" panose="05000000000000000000" pitchFamily="2" charset="2"/>
              <a:buChar char=""/>
            </a:pPr>
            <a:r>
              <a:rPr lang="zh-CN" altLang="en-US" sz="4000" b="1" dirty="0">
                <a:solidFill>
                  <a:srgbClr val="10243F"/>
                </a:solidFill>
                <a:latin typeface="楷体_GB2312" charset="-122"/>
                <a:ea typeface="楷体_GB2312" charset="-122"/>
              </a:rPr>
              <a:t>一定要把</a:t>
            </a:r>
            <a:r>
              <a:rPr lang="zh-CN" altLang="en-US" sz="4000" b="1" dirty="0">
                <a:solidFill>
                  <a:srgbClr val="953735"/>
                </a:solidFill>
                <a:latin typeface="楷体_GB2312" charset="-122"/>
                <a:ea typeface="楷体_GB2312" charset="-122"/>
              </a:rPr>
              <a:t>经历讲清楚</a:t>
            </a:r>
            <a:r>
              <a:rPr lang="zh-CN" altLang="en-US" sz="4000" b="1" dirty="0">
                <a:solidFill>
                  <a:srgbClr val="10243F"/>
                </a:solidFill>
                <a:latin typeface="楷体_GB2312" charset="-122"/>
                <a:ea typeface="楷体_GB2312" charset="-122"/>
              </a:rPr>
              <a:t>，让别人能够听懂。</a:t>
            </a:r>
            <a:endParaRPr lang="zh-CN" altLang="en-US" sz="4000" b="1" dirty="0">
              <a:solidFill>
                <a:srgbClr val="10243F"/>
              </a:solidFill>
              <a:latin typeface="楷体_GB2312" charset="-122"/>
              <a:ea typeface="楷体_GB2312" charset="-122"/>
            </a:endParaRPr>
          </a:p>
          <a:p>
            <a:pPr eaLnBrk="1" hangingPunct="1">
              <a:lnSpc>
                <a:spcPct val="130000"/>
              </a:lnSpc>
              <a:buFont typeface="Wingdings" panose="05000000000000000000" pitchFamily="2" charset="2"/>
              <a:buChar char=""/>
            </a:pPr>
            <a:r>
              <a:rPr lang="zh-CN" altLang="en-US" sz="4000" b="1" dirty="0">
                <a:solidFill>
                  <a:srgbClr val="10243F"/>
                </a:solidFill>
                <a:latin typeface="楷体_GB2312" charset="-122"/>
                <a:ea typeface="楷体_GB2312" charset="-122"/>
              </a:rPr>
              <a:t>可以借助</a:t>
            </a:r>
            <a:r>
              <a:rPr lang="zh-CN" altLang="en-US" sz="4000" b="1" dirty="0">
                <a:solidFill>
                  <a:srgbClr val="953735"/>
                </a:solidFill>
                <a:latin typeface="楷体_GB2312" charset="-122"/>
                <a:ea typeface="楷体_GB2312" charset="-122"/>
              </a:rPr>
              <a:t>图片或实物</a:t>
            </a:r>
            <a:r>
              <a:rPr lang="zh-CN" altLang="en-US" sz="4000" b="1" dirty="0">
                <a:solidFill>
                  <a:srgbClr val="10243F"/>
                </a:solidFill>
                <a:latin typeface="楷体_GB2312" charset="-122"/>
                <a:ea typeface="楷体_GB2312" charset="-122"/>
              </a:rPr>
              <a:t>展示说明。</a:t>
            </a:r>
            <a:endParaRPr lang="zh-CN" altLang="en-US" sz="4000" b="1" dirty="0">
              <a:solidFill>
                <a:srgbClr val="10243F"/>
              </a:solidFill>
              <a:latin typeface="楷体_GB2312" charset="-122"/>
              <a:ea typeface="楷体_GB2312" charset="-122"/>
            </a:endParaRPr>
          </a:p>
        </p:txBody>
      </p:sp>
      <p:grpSp>
        <p:nvGrpSpPr>
          <p:cNvPr id="18435" name="组合 4"/>
          <p:cNvGrpSpPr/>
          <p:nvPr/>
        </p:nvGrpSpPr>
        <p:grpSpPr bwMode="auto">
          <a:xfrm>
            <a:off x="392113" y="284163"/>
            <a:ext cx="3227387" cy="714375"/>
            <a:chOff x="617" y="447"/>
            <a:chExt cx="5084" cy="1125"/>
          </a:xfrm>
        </p:grpSpPr>
        <p:pic>
          <p:nvPicPr>
            <p:cNvPr id="18436" name="图片 7" descr="PPT图标绿色"/>
            <p:cNvPicPr>
              <a:picLocks noChangeAspect="1" noChangeArrowheads="1"/>
            </p:cNvPicPr>
            <p:nvPr/>
          </p:nvPicPr>
          <p:blipFill>
            <a:blip r:embed="rId1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617" y="447"/>
              <a:ext cx="5084" cy="1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8437" name="TextBox 76"/>
            <p:cNvSpPr txBox="1">
              <a:spLocks noChangeArrowheads="1"/>
            </p:cNvSpPr>
            <p:nvPr/>
          </p:nvSpPr>
          <p:spPr bwMode="auto">
            <a:xfrm>
              <a:off x="617" y="459"/>
              <a:ext cx="3632" cy="11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zh-CN" altLang="en-US" sz="4000" b="1" dirty="0">
                  <a:sym typeface="Calibri" panose="020F0502020204030204" pitchFamily="34" charset="0"/>
                </a:rPr>
                <a:t>注意事项</a:t>
              </a:r>
              <a:endParaRPr lang="zh-CN" altLang="en-US" sz="4000" b="1" dirty="0">
                <a:sym typeface="Calibri" panose="020F0502020204030204" pitchFamily="34" charset="0"/>
              </a:endParaRPr>
            </a:p>
          </p:txBody>
        </p:sp>
      </p:grp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272" y="0"/>
            <a:ext cx="12186727" cy="6860968"/>
          </a:xfrm>
          <a:prstGeom prst="rect">
            <a:avLst/>
          </a:prstGeom>
        </p:spPr>
      </p:pic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427038" y="1174750"/>
            <a:ext cx="11337925" cy="5407025"/>
          </a:xfrm>
          <a:prstGeom prst="rect">
            <a:avLst/>
          </a:prstGeom>
          <a:solidFill>
            <a:srgbClr val="BED0E8">
              <a:alpha val="89018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en-US" altLang="zh-CN" sz="3200" b="1" dirty="0">
                <a:solidFill>
                  <a:srgbClr val="25406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3200" b="1" dirty="0">
                <a:solidFill>
                  <a:srgbClr val="25406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暑假的时候，我和妈妈到韩国首尔</a:t>
            </a:r>
            <a:r>
              <a:rPr lang="zh-CN" altLang="en-US" sz="3200" b="1" dirty="0">
                <a:solidFill>
                  <a:srgbClr val="25406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宋体" panose="02010600030101010101" pitchFamily="2" charset="-122"/>
              </a:rPr>
              <a:t>的清溪川</a:t>
            </a:r>
            <a:r>
              <a:rPr lang="zh-CN" altLang="en-US" sz="3200" b="1" dirty="0">
                <a:solidFill>
                  <a:srgbClr val="25406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游玩。</a:t>
            </a:r>
            <a:endParaRPr lang="zh-CN" altLang="en-US" sz="3200" b="1" dirty="0">
              <a:solidFill>
                <a:srgbClr val="25406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>
              <a:lnSpc>
                <a:spcPct val="120000"/>
              </a:lnSpc>
            </a:pPr>
            <a:r>
              <a:rPr lang="zh-CN" altLang="en-US" sz="3200" b="1" dirty="0">
                <a:solidFill>
                  <a:srgbClr val="25406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　　清溪川上建有各种风格的桥，溪水清可见底，水中有大大小小的鱼，大的有成人小腿那般粗，中等的跟小孩的拳头一样大，远处看去你可能以为这是一块块会游泳的“青石”呢！你看，水里还有更小的鱼，像透明的水晶，串成美丽的水晶手链，在水中自由地穿梭着。</a:t>
            </a:r>
            <a:endParaRPr lang="zh-CN" altLang="en-US" sz="3200" b="1" dirty="0">
              <a:solidFill>
                <a:srgbClr val="25406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>
              <a:lnSpc>
                <a:spcPct val="120000"/>
              </a:lnSpc>
            </a:pPr>
            <a:r>
              <a:rPr lang="zh-CN" altLang="en-US" sz="3200" b="1" dirty="0">
                <a:solidFill>
                  <a:srgbClr val="25406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　　喂鱼时间到了，小溪一下子就热闹了起来。喂养员拿了两包饼干，踩碎后撒向水中，饼干还在半空中时，一大群鱼就像海豚一样，纷纷跳跃争抢着向上去接了。</a:t>
            </a:r>
            <a:endParaRPr lang="zh-CN" altLang="en-US" sz="3200" b="1" dirty="0">
              <a:solidFill>
                <a:srgbClr val="25406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19459" name="组合 4"/>
          <p:cNvGrpSpPr/>
          <p:nvPr/>
        </p:nvGrpSpPr>
        <p:grpSpPr bwMode="auto">
          <a:xfrm>
            <a:off x="249238" y="238125"/>
            <a:ext cx="3227387" cy="714375"/>
            <a:chOff x="617" y="447"/>
            <a:chExt cx="5084" cy="1125"/>
          </a:xfrm>
        </p:grpSpPr>
        <p:pic>
          <p:nvPicPr>
            <p:cNvPr id="19460" name="图片 7" descr="PPT图标绿色"/>
            <p:cNvPicPr>
              <a:picLocks noChangeAspect="1" noChangeArrowheads="1"/>
            </p:cNvPicPr>
            <p:nvPr/>
          </p:nvPicPr>
          <p:blipFill>
            <a:blip r:embed="rId2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617" y="447"/>
              <a:ext cx="5084" cy="1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9461" name="TextBox 76"/>
            <p:cNvSpPr txBox="1">
              <a:spLocks noChangeArrowheads="1"/>
            </p:cNvSpPr>
            <p:nvPr/>
          </p:nvSpPr>
          <p:spPr bwMode="auto">
            <a:xfrm>
              <a:off x="617" y="459"/>
              <a:ext cx="3632" cy="11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zh-CN" altLang="en-US" sz="4000" b="1">
                  <a:sym typeface="Calibri" panose="020F0502020204030204" pitchFamily="34" charset="0"/>
                </a:rPr>
                <a:t>交际示范</a:t>
              </a:r>
              <a:endParaRPr lang="zh-CN" altLang="en-US" sz="4000" b="1">
                <a:sym typeface="Calibri" panose="020F0502020204030204" pitchFamily="34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ldLvl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2556"/>
            <a:ext cx="12192000" cy="6852885"/>
          </a:xfrm>
          <a:prstGeom prst="rect">
            <a:avLst/>
          </a:prstGeom>
        </p:spPr>
      </p:pic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795338" y="552450"/>
            <a:ext cx="10847387" cy="5997575"/>
          </a:xfrm>
          <a:prstGeom prst="rect">
            <a:avLst/>
          </a:prstGeom>
          <a:solidFill>
            <a:srgbClr val="DBEBE0">
              <a:alpha val="9097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en-US" altLang="zh-CN" sz="3200" b="1">
                <a:solidFill>
                  <a:srgbClr val="25406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3200" b="1">
                <a:solidFill>
                  <a:srgbClr val="25406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暑假我跟爸爸去郊外钓鱼了。</a:t>
            </a:r>
            <a:endParaRPr lang="zh-CN" altLang="en-US" sz="3200" b="1">
              <a:solidFill>
                <a:srgbClr val="25406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>
              <a:lnSpc>
                <a:spcPct val="120000"/>
              </a:lnSpc>
            </a:pPr>
            <a:r>
              <a:rPr lang="zh-CN" altLang="en-US" sz="3200" b="1">
                <a:solidFill>
                  <a:srgbClr val="25406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天空灰蒙蒙的，但这一点也不影响我的好心情。我们到小河边后，我就学着爸爸的样子，给鱼钩挂上鱼饵，再把鱼线使劲向河水中央抛去，然后坐下来盯着鱼浮。可是过了好久，鱼浮却一动不动，我不由暗暗发急。看着爸爸钓了好几条鱼，我忍不住不停地换位置，希望能有好运气。爸爸看到了，就笑着对我说：“不能着急，要有耐心。”</a:t>
            </a:r>
            <a:endParaRPr lang="zh-CN" altLang="en-US" sz="3200" b="1">
              <a:solidFill>
                <a:srgbClr val="25406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>
              <a:lnSpc>
                <a:spcPct val="120000"/>
              </a:lnSpc>
            </a:pPr>
            <a:r>
              <a:rPr lang="zh-CN" altLang="en-US" sz="3200" b="1">
                <a:solidFill>
                  <a:srgbClr val="25406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于是我耐着性子，一动不动。终于，鱼浮动了，我有些紧张地等着。看到鱼浮猛地向下一沉，我立刻拉起鱼竿，哈哈，一条小鱼上钩了。所以</a:t>
            </a:r>
            <a:r>
              <a:rPr lang="zh-CN" altLang="en-US" sz="3200" b="1">
                <a:solidFill>
                  <a:srgbClr val="25406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宋体" panose="02010600030101010101" pitchFamily="2" charset="-122"/>
              </a:rPr>
              <a:t>做事情一定要有耐心才能成功。</a:t>
            </a:r>
            <a:endParaRPr lang="zh-CN" altLang="en-US" sz="3200" b="1">
              <a:solidFill>
                <a:srgbClr val="254061"/>
              </a:solidFill>
              <a:latin typeface="楷体" panose="02010609060101010101" pitchFamily="49" charset="-122"/>
              <a:ea typeface="楷体" panose="02010609060101010101" pitchFamily="49" charset="-122"/>
              <a:sym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ldLvl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文本框 2"/>
          <p:cNvSpPr txBox="1">
            <a:spLocks noChangeArrowheads="1"/>
          </p:cNvSpPr>
          <p:nvPr/>
        </p:nvSpPr>
        <p:spPr bwMode="auto">
          <a:xfrm>
            <a:off x="3060700" y="1660525"/>
            <a:ext cx="7300913" cy="4030663"/>
          </a:xfrm>
          <a:prstGeom prst="rect">
            <a:avLst/>
          </a:prstGeom>
          <a:noFill/>
          <a:ln w="57150">
            <a:solidFill>
              <a:srgbClr val="385D8A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60000"/>
              </a:lnSpc>
            </a:pPr>
            <a:r>
              <a:rPr lang="en-US" altLang="zh-CN" sz="4000" b="1">
                <a:solidFill>
                  <a:srgbClr val="10243F"/>
                </a:solidFill>
                <a:latin typeface="楷体_GB2312" charset="-122"/>
                <a:ea typeface="楷体_GB2312" charset="-122"/>
              </a:rPr>
              <a:t>    </a:t>
            </a:r>
            <a:r>
              <a:rPr lang="zh-CN" altLang="en-US" sz="4000" b="1">
                <a:solidFill>
                  <a:srgbClr val="10243F"/>
                </a:solidFill>
                <a:latin typeface="楷体_GB2312" charset="-122"/>
                <a:ea typeface="楷体_GB2312" charset="-122"/>
              </a:rPr>
              <a:t>我跟</a:t>
            </a:r>
            <a:r>
              <a:rPr lang="zh-CN" altLang="en-US" sz="4000" b="1" u="sng">
                <a:solidFill>
                  <a:srgbClr val="10243F"/>
                </a:solidFill>
                <a:latin typeface="楷体_GB2312" charset="-122"/>
                <a:ea typeface="楷体_GB2312" charset="-122"/>
              </a:rPr>
              <a:t>    </a:t>
            </a:r>
            <a:r>
              <a:rPr lang="zh-CN" altLang="en-US" sz="4000" b="1">
                <a:solidFill>
                  <a:srgbClr val="10243F"/>
                </a:solidFill>
                <a:latin typeface="楷体_GB2312" charset="-122"/>
                <a:ea typeface="楷体_GB2312" charset="-122"/>
              </a:rPr>
              <a:t>（谁）一起去了</a:t>
            </a:r>
            <a:endParaRPr lang="zh-CN" altLang="en-US" sz="4000" b="1">
              <a:solidFill>
                <a:srgbClr val="10243F"/>
              </a:solidFill>
              <a:latin typeface="楷体_GB2312" charset="-122"/>
              <a:ea typeface="楷体_GB2312" charset="-122"/>
            </a:endParaRPr>
          </a:p>
          <a:p>
            <a:pPr eaLnBrk="1" hangingPunct="1">
              <a:lnSpc>
                <a:spcPct val="160000"/>
              </a:lnSpc>
            </a:pPr>
            <a:r>
              <a:rPr lang="zh-CN" altLang="en-US" sz="4000" b="1" u="sng">
                <a:solidFill>
                  <a:srgbClr val="10243F"/>
                </a:solidFill>
                <a:latin typeface="楷体_GB2312" charset="-122"/>
                <a:ea typeface="楷体_GB2312" charset="-122"/>
              </a:rPr>
              <a:t>          </a:t>
            </a:r>
            <a:r>
              <a:rPr lang="zh-CN" altLang="en-US" sz="4000" b="1">
                <a:solidFill>
                  <a:srgbClr val="10243F"/>
                </a:solidFill>
                <a:latin typeface="楷体_GB2312" charset="-122"/>
                <a:ea typeface="楷体_GB2312" charset="-122"/>
                <a:sym typeface="宋体" panose="02010600030101010101" pitchFamily="2" charset="-122"/>
              </a:rPr>
              <a:t>（哪里）</a:t>
            </a:r>
            <a:r>
              <a:rPr lang="zh-CN" altLang="en-US" sz="4000" b="1">
                <a:solidFill>
                  <a:srgbClr val="10243F"/>
                </a:solidFill>
                <a:latin typeface="楷体_GB2312" charset="-122"/>
                <a:ea typeface="楷体_GB2312" charset="-122"/>
              </a:rPr>
              <a:t>，我们一起</a:t>
            </a:r>
            <a:r>
              <a:rPr lang="zh-CN" altLang="en-US" sz="4000" b="1" u="sng">
                <a:solidFill>
                  <a:srgbClr val="10243F"/>
                </a:solidFill>
                <a:latin typeface="楷体_GB2312" charset="-122"/>
                <a:ea typeface="楷体_GB2312" charset="-122"/>
              </a:rPr>
              <a:t>           </a:t>
            </a:r>
            <a:r>
              <a:rPr lang="zh-CN" altLang="en-US" sz="4000" b="1">
                <a:solidFill>
                  <a:srgbClr val="10243F"/>
                </a:solidFill>
                <a:latin typeface="楷体_GB2312" charset="-122"/>
                <a:ea typeface="楷体_GB2312" charset="-122"/>
              </a:rPr>
              <a:t>（做了什么事），我感觉</a:t>
            </a:r>
            <a:r>
              <a:rPr lang="zh-CN" altLang="en-US" sz="4000" b="1" u="sng">
                <a:solidFill>
                  <a:srgbClr val="10243F"/>
                </a:solidFill>
                <a:latin typeface="楷体_GB2312" charset="-122"/>
                <a:ea typeface="楷体_GB2312" charset="-122"/>
              </a:rPr>
              <a:t>           </a:t>
            </a:r>
            <a:r>
              <a:rPr lang="zh-CN" altLang="en-US" sz="4000" b="1">
                <a:solidFill>
                  <a:srgbClr val="10243F"/>
                </a:solidFill>
                <a:latin typeface="楷体_GB2312" charset="-122"/>
                <a:ea typeface="楷体_GB2312" charset="-122"/>
              </a:rPr>
              <a:t>（心情）。</a:t>
            </a:r>
            <a:endParaRPr lang="zh-CN" altLang="en-US" sz="4000" b="1">
              <a:solidFill>
                <a:srgbClr val="10243F"/>
              </a:solidFill>
              <a:latin typeface="楷体_GB2312" charset="-122"/>
              <a:ea typeface="楷体_GB2312" charset="-122"/>
            </a:endParaRPr>
          </a:p>
        </p:txBody>
      </p:sp>
      <p:grpSp>
        <p:nvGrpSpPr>
          <p:cNvPr id="21506" name="组合 8"/>
          <p:cNvGrpSpPr/>
          <p:nvPr/>
        </p:nvGrpSpPr>
        <p:grpSpPr bwMode="auto">
          <a:xfrm>
            <a:off x="249238" y="238125"/>
            <a:ext cx="3227387" cy="714375"/>
            <a:chOff x="617" y="447"/>
            <a:chExt cx="5084" cy="1125"/>
          </a:xfrm>
        </p:grpSpPr>
        <p:pic>
          <p:nvPicPr>
            <p:cNvPr id="21507" name="图片 9" descr="PPT图标绿色"/>
            <p:cNvPicPr>
              <a:picLocks noChangeAspect="1" noChangeArrowheads="1"/>
            </p:cNvPicPr>
            <p:nvPr/>
          </p:nvPicPr>
          <p:blipFill>
            <a:blip r:embed="rId1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617" y="447"/>
              <a:ext cx="5084" cy="1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1508" name="TextBox 76"/>
            <p:cNvSpPr txBox="1">
              <a:spLocks noChangeArrowheads="1"/>
            </p:cNvSpPr>
            <p:nvPr/>
          </p:nvSpPr>
          <p:spPr bwMode="auto">
            <a:xfrm>
              <a:off x="617" y="459"/>
              <a:ext cx="3632" cy="11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zh-CN" altLang="en-US" sz="4000" b="1" dirty="0">
                  <a:sym typeface="Calibri" panose="020F0502020204030204" pitchFamily="34" charset="0"/>
                </a:rPr>
                <a:t>交际指导</a:t>
              </a:r>
              <a:endParaRPr lang="zh-CN" altLang="en-US" sz="4000" b="1" dirty="0">
                <a:sym typeface="Calibri" panose="020F0502020204030204" pitchFamily="34" charset="0"/>
              </a:endParaRPr>
            </a:p>
          </p:txBody>
        </p:sp>
      </p:grpSp>
      <p:pic>
        <p:nvPicPr>
          <p:cNvPr id="21509" name="图片 13318" descr="dushunvhai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5600" y="1958975"/>
            <a:ext cx="2200275" cy="2746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文本框 6"/>
          <p:cNvSpPr txBox="1">
            <a:spLocks noChangeArrowheads="1"/>
          </p:cNvSpPr>
          <p:nvPr/>
        </p:nvSpPr>
        <p:spPr bwMode="auto">
          <a:xfrm>
            <a:off x="5886450" y="962025"/>
            <a:ext cx="5794375" cy="2084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en-US" altLang="zh-CN" sz="3600" b="1" dirty="0">
                <a:solidFill>
                  <a:srgbClr val="632523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3600" b="1" dirty="0">
                <a:solidFill>
                  <a:srgbClr val="632523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我跟爷爷奶奶学会了做简单的农活。现在我会摘茄子，还会给菜地锄草</a:t>
            </a:r>
            <a:r>
              <a:rPr lang="zh-CN" altLang="en-US" sz="3600" b="1" dirty="0">
                <a:solidFill>
                  <a:srgbClr val="632523"/>
                </a:solidFill>
                <a:latin typeface="楷体" panose="02010609060101010101" pitchFamily="49" charset="-122"/>
                <a:ea typeface="楷体" panose="02010609060101010101" pitchFamily="49" charset="-122"/>
                <a:sym typeface="宋体" panose="02010600030101010101" pitchFamily="2" charset="-122"/>
              </a:rPr>
              <a:t>……</a:t>
            </a:r>
            <a:endParaRPr lang="zh-CN" altLang="en-US" sz="3600" b="1" dirty="0">
              <a:solidFill>
                <a:srgbClr val="632523"/>
              </a:solidFill>
              <a:latin typeface="楷体" panose="02010609060101010101" pitchFamily="49" charset="-122"/>
              <a:ea typeface="楷体" panose="02010609060101010101" pitchFamily="49" charset="-122"/>
              <a:sym typeface="宋体" panose="02010600030101010101" pitchFamily="2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387350" y="3754438"/>
            <a:ext cx="6208713" cy="27479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lnSpc>
                <a:spcPct val="120000"/>
              </a:lnSpc>
              <a:defRPr/>
            </a:pPr>
            <a:r>
              <a:rPr lang="en-US" altLang="zh-CN" sz="3600" b="1" noProof="1">
                <a:solidFill>
                  <a:schemeClr val="accent5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</a:t>
            </a:r>
            <a:r>
              <a:rPr lang="zh-CN" altLang="en-US" sz="3600" b="1" noProof="1">
                <a:solidFill>
                  <a:schemeClr val="accent5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爸爸带我去了游乐园。这是我第一次做摩天轮，从空中往下看，视野一下子开阔了，地上的人和车都变小了……</a:t>
            </a:r>
            <a:endParaRPr lang="zh-CN" altLang="en-US" sz="3600" b="1" noProof="1">
              <a:solidFill>
                <a:schemeClr val="accent5">
                  <a:lumMod val="50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 cstate="email"/>
          <a:srcRect t="2641" b="4645"/>
          <a:stretch>
            <a:fillRect/>
          </a:stretch>
        </p:blipFill>
        <p:spPr>
          <a:xfrm>
            <a:off x="548004" y="235585"/>
            <a:ext cx="4961890" cy="3143249"/>
          </a:xfrm>
          <a:prstGeom prst="roundRect">
            <a:avLst>
              <a:gd name="adj" fmla="val 29331"/>
            </a:avLst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 cstate="email"/>
          <a:srcRect l="3106" t="-1860"/>
          <a:stretch>
            <a:fillRect/>
          </a:stretch>
        </p:blipFill>
        <p:spPr>
          <a:xfrm>
            <a:off x="6809104" y="3378834"/>
            <a:ext cx="4872355" cy="3268980"/>
          </a:xfrm>
          <a:prstGeom prst="round2DiagRect">
            <a:avLst>
              <a:gd name="adj1" fmla="val 19949"/>
              <a:gd name="adj2" fmla="val 0"/>
            </a:avLst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3" name="图片 1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1865313" y="1866900"/>
            <a:ext cx="8461375" cy="3963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4" name="文本框 6"/>
          <p:cNvSpPr txBox="1">
            <a:spLocks noChangeArrowheads="1"/>
          </p:cNvSpPr>
          <p:nvPr/>
        </p:nvSpPr>
        <p:spPr bwMode="auto">
          <a:xfrm>
            <a:off x="2627313" y="2079625"/>
            <a:ext cx="6937375" cy="3538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40000"/>
              </a:lnSpc>
            </a:pPr>
            <a:r>
              <a:rPr lang="en-US" altLang="zh-CN" sz="4000" b="1" dirty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4000" b="1" dirty="0">
                <a:latin typeface="楷体" panose="02010609060101010101" pitchFamily="49" charset="-122"/>
                <a:ea typeface="楷体" panose="02010609060101010101" pitchFamily="49" charset="-122"/>
              </a:rPr>
              <a:t>同学们刚刚度过了愉快的暑假，你们过得怎么样？经历了哪些有趣的事？说出来跟大家分享一下吧！</a:t>
            </a:r>
            <a:endParaRPr lang="zh-CN" altLang="en-US" sz="4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3075" name="组合 2"/>
          <p:cNvGrpSpPr/>
          <p:nvPr/>
        </p:nvGrpSpPr>
        <p:grpSpPr bwMode="auto">
          <a:xfrm>
            <a:off x="392113" y="284163"/>
            <a:ext cx="3227387" cy="712787"/>
            <a:chOff x="617" y="447"/>
            <a:chExt cx="5084" cy="1124"/>
          </a:xfrm>
        </p:grpSpPr>
        <p:pic>
          <p:nvPicPr>
            <p:cNvPr id="3076" name="图片 7" descr="PPT图标绿色"/>
            <p:cNvPicPr>
              <a:picLocks noChangeAspect="1" noChangeArrowheads="1"/>
            </p:cNvPicPr>
            <p:nvPr/>
          </p:nvPicPr>
          <p:blipFill>
            <a:blip r:embed="rId2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617" y="447"/>
              <a:ext cx="5084" cy="1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77" name="TextBox 76"/>
            <p:cNvSpPr txBox="1">
              <a:spLocks noChangeArrowheads="1"/>
            </p:cNvSpPr>
            <p:nvPr/>
          </p:nvSpPr>
          <p:spPr bwMode="auto">
            <a:xfrm>
              <a:off x="617" y="459"/>
              <a:ext cx="3632" cy="11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zh-CN" altLang="en-US" sz="4000" b="1" dirty="0">
                  <a:sym typeface="Calibri" panose="020F0502020204030204" pitchFamily="34" charset="0"/>
                </a:rPr>
                <a:t>新课导入</a:t>
              </a:r>
              <a:endParaRPr lang="zh-CN" altLang="en-US" sz="4000" b="1" dirty="0">
                <a:sym typeface="Calibri" panose="020F0502020204030204" pitchFamily="34" charset="0"/>
              </a:endParaRPr>
            </a:p>
          </p:txBody>
        </p:sp>
      </p:grp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椭圆 7"/>
          <p:cNvSpPr/>
          <p:nvPr/>
        </p:nvSpPr>
        <p:spPr>
          <a:xfrm>
            <a:off x="623888" y="3565525"/>
            <a:ext cx="5589587" cy="2784475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noProof="1"/>
          </a:p>
        </p:txBody>
      </p:sp>
      <p:sp>
        <p:nvSpPr>
          <p:cNvPr id="6" name="椭圆 5"/>
          <p:cNvSpPr/>
          <p:nvPr/>
        </p:nvSpPr>
        <p:spPr>
          <a:xfrm>
            <a:off x="839788" y="171450"/>
            <a:ext cx="8240712" cy="2849563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noProof="1"/>
          </a:p>
        </p:txBody>
      </p:sp>
      <p:sp>
        <p:nvSpPr>
          <p:cNvPr id="24579" name="文本框 3"/>
          <p:cNvSpPr txBox="1">
            <a:spLocks noChangeArrowheads="1"/>
          </p:cNvSpPr>
          <p:nvPr/>
        </p:nvSpPr>
        <p:spPr bwMode="auto">
          <a:xfrm>
            <a:off x="1163638" y="3732213"/>
            <a:ext cx="4367212" cy="2306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en-US" altLang="zh-CN" sz="4000" b="1" dirty="0">
                <a:solidFill>
                  <a:srgbClr val="25406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4000" b="1" dirty="0">
                <a:solidFill>
                  <a:srgbClr val="25406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这段经历让你学会了什</a:t>
            </a:r>
            <a:r>
              <a:rPr lang="zh-CN" altLang="en-US" sz="4000" b="1" dirty="0">
                <a:solidFill>
                  <a:srgbClr val="25406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宋体" panose="02010600030101010101" pitchFamily="2" charset="-122"/>
              </a:rPr>
              <a:t>么</a:t>
            </a:r>
            <a:r>
              <a:rPr lang="zh-CN" altLang="en-US" sz="4000" b="1" dirty="0">
                <a:solidFill>
                  <a:srgbClr val="25406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（你明白了</a:t>
            </a:r>
            <a:r>
              <a:rPr lang="zh-CN" altLang="en-US" sz="4000" b="1" dirty="0">
                <a:solidFill>
                  <a:srgbClr val="25406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宋体" panose="02010600030101010101" pitchFamily="2" charset="-122"/>
              </a:rPr>
              <a:t>什么</a:t>
            </a:r>
            <a:r>
              <a:rPr lang="zh-CN" altLang="en-US" sz="4000" b="1" dirty="0">
                <a:solidFill>
                  <a:srgbClr val="25406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）？</a:t>
            </a:r>
            <a:endParaRPr lang="zh-CN" altLang="en-US" sz="4000" b="1" dirty="0">
              <a:solidFill>
                <a:srgbClr val="25406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4580" name="文本框 4"/>
          <p:cNvSpPr txBox="1">
            <a:spLocks noChangeArrowheads="1"/>
          </p:cNvSpPr>
          <p:nvPr/>
        </p:nvSpPr>
        <p:spPr bwMode="auto">
          <a:xfrm>
            <a:off x="1422400" y="606425"/>
            <a:ext cx="7075488" cy="1692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en-US" altLang="zh-CN" sz="4000" b="1" dirty="0">
                <a:solidFill>
                  <a:srgbClr val="25406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4000" b="1" dirty="0">
                <a:solidFill>
                  <a:srgbClr val="25406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你是怎样玩的（你玩的时候遇到了哪些有趣的事）？</a:t>
            </a:r>
            <a:endParaRPr lang="zh-CN" altLang="en-US" sz="4000" b="1" dirty="0">
              <a:solidFill>
                <a:srgbClr val="25406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" name="椭圆 6"/>
          <p:cNvSpPr/>
          <p:nvPr/>
        </p:nvSpPr>
        <p:spPr>
          <a:xfrm>
            <a:off x="6721475" y="3602038"/>
            <a:ext cx="4883150" cy="2711450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noProof="1"/>
          </a:p>
        </p:txBody>
      </p:sp>
      <p:sp>
        <p:nvSpPr>
          <p:cNvPr id="24582" name="文本框 2"/>
          <p:cNvSpPr txBox="1">
            <a:spLocks noChangeArrowheads="1"/>
          </p:cNvSpPr>
          <p:nvPr/>
        </p:nvSpPr>
        <p:spPr bwMode="auto">
          <a:xfrm>
            <a:off x="7256463" y="3732213"/>
            <a:ext cx="3811587" cy="2306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en-US" altLang="zh-CN" sz="4000" b="1" dirty="0">
                <a:solidFill>
                  <a:srgbClr val="25406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4000" b="1" dirty="0">
                <a:solidFill>
                  <a:srgbClr val="25406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那天的天气怎么样（周围有哪些景色）？</a:t>
            </a:r>
            <a:endParaRPr lang="zh-CN" altLang="en-US" sz="4000" b="1" dirty="0">
              <a:solidFill>
                <a:srgbClr val="25406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圆角矩形 51"/>
          <p:cNvSpPr/>
          <p:nvPr/>
        </p:nvSpPr>
        <p:spPr>
          <a:xfrm>
            <a:off x="2295525" y="1330325"/>
            <a:ext cx="7459663" cy="3048000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noProof="1"/>
          </a:p>
        </p:txBody>
      </p:sp>
      <p:sp>
        <p:nvSpPr>
          <p:cNvPr id="25602" name="文本框 3"/>
          <p:cNvSpPr txBox="1">
            <a:spLocks noChangeArrowheads="1"/>
          </p:cNvSpPr>
          <p:nvPr/>
        </p:nvSpPr>
        <p:spPr bwMode="auto">
          <a:xfrm>
            <a:off x="2760663" y="1701800"/>
            <a:ext cx="6670675" cy="2306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6000" dirty="0">
                <a:latin typeface="方正卡通简体" charset="-122"/>
                <a:ea typeface="方正卡通简体" charset="-122"/>
              </a:rPr>
              <a:t>现在，把你的暑假经历告诉大家吧！</a:t>
            </a:r>
            <a:endParaRPr lang="zh-CN" altLang="en-US" sz="6000" dirty="0">
              <a:latin typeface="方正卡通简体" charset="-122"/>
              <a:ea typeface="方正卡通简体" charset="-122"/>
            </a:endParaRPr>
          </a:p>
        </p:txBody>
      </p:sp>
      <p:grpSp>
        <p:nvGrpSpPr>
          <p:cNvPr id="25603" name="组合 8"/>
          <p:cNvGrpSpPr/>
          <p:nvPr/>
        </p:nvGrpSpPr>
        <p:grpSpPr bwMode="auto">
          <a:xfrm>
            <a:off x="249238" y="238125"/>
            <a:ext cx="3227387" cy="714375"/>
            <a:chOff x="617" y="447"/>
            <a:chExt cx="5084" cy="1125"/>
          </a:xfrm>
        </p:grpSpPr>
        <p:pic>
          <p:nvPicPr>
            <p:cNvPr id="25604" name="图片 9" descr="PPT图标绿色"/>
            <p:cNvPicPr>
              <a:picLocks noChangeAspect="1" noChangeArrowheads="1"/>
            </p:cNvPicPr>
            <p:nvPr/>
          </p:nvPicPr>
          <p:blipFill>
            <a:blip r:embed="rId1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617" y="447"/>
              <a:ext cx="5084" cy="1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5605" name="TextBox 76"/>
            <p:cNvSpPr txBox="1">
              <a:spLocks noChangeArrowheads="1"/>
            </p:cNvSpPr>
            <p:nvPr/>
          </p:nvSpPr>
          <p:spPr bwMode="auto">
            <a:xfrm>
              <a:off x="617" y="459"/>
              <a:ext cx="3632" cy="11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zh-CN" altLang="en-US" sz="4000" b="1">
                  <a:sym typeface="Calibri" panose="020F0502020204030204" pitchFamily="34" charset="0"/>
                </a:rPr>
                <a:t>实战演练</a:t>
              </a:r>
              <a:endParaRPr lang="zh-CN" altLang="en-US" sz="4000" b="1">
                <a:sym typeface="Calibri" panose="020F0502020204030204" pitchFamily="34" charset="0"/>
              </a:endParaRPr>
            </a:p>
          </p:txBody>
        </p:sp>
      </p:grpSp>
      <p:pic>
        <p:nvPicPr>
          <p:cNvPr id="25606" name="图片 20483" descr="22-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92113" y="4378325"/>
            <a:ext cx="4786312" cy="2187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圆角矩形 51"/>
          <p:cNvSpPr/>
          <p:nvPr/>
        </p:nvSpPr>
        <p:spPr>
          <a:xfrm>
            <a:off x="3281363" y="1689100"/>
            <a:ext cx="6018212" cy="2573338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noProof="1"/>
          </a:p>
        </p:txBody>
      </p:sp>
      <p:sp>
        <p:nvSpPr>
          <p:cNvPr id="5122" name="文本框 3"/>
          <p:cNvSpPr txBox="1">
            <a:spLocks noChangeArrowheads="1"/>
          </p:cNvSpPr>
          <p:nvPr/>
        </p:nvSpPr>
        <p:spPr bwMode="auto">
          <a:xfrm>
            <a:off x="3721100" y="1822450"/>
            <a:ext cx="5138738" cy="2306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6000">
                <a:latin typeface="方正卡通简体" charset="-122"/>
                <a:ea typeface="方正卡通简体" charset="-122"/>
              </a:rPr>
              <a:t>你暑假的时候去过哪些地方？</a:t>
            </a:r>
            <a:endParaRPr lang="zh-CN" altLang="en-US" sz="6000">
              <a:latin typeface="方正卡通简体" charset="-122"/>
              <a:ea typeface="方正卡通简体" charset="-122"/>
            </a:endParaRPr>
          </a:p>
        </p:txBody>
      </p:sp>
      <p:grpSp>
        <p:nvGrpSpPr>
          <p:cNvPr id="5123" name="组合 4"/>
          <p:cNvGrpSpPr/>
          <p:nvPr/>
        </p:nvGrpSpPr>
        <p:grpSpPr bwMode="auto">
          <a:xfrm>
            <a:off x="392113" y="284163"/>
            <a:ext cx="3227387" cy="714375"/>
            <a:chOff x="617" y="447"/>
            <a:chExt cx="5084" cy="1125"/>
          </a:xfrm>
        </p:grpSpPr>
        <p:pic>
          <p:nvPicPr>
            <p:cNvPr id="5124" name="图片 7" descr="PPT图标绿色"/>
            <p:cNvPicPr>
              <a:picLocks noChangeAspect="1" noChangeArrowheads="1"/>
            </p:cNvPicPr>
            <p:nvPr/>
          </p:nvPicPr>
          <p:blipFill>
            <a:blip r:embed="rId1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617" y="447"/>
              <a:ext cx="5084" cy="1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25" name="TextBox 76"/>
            <p:cNvSpPr txBox="1">
              <a:spLocks noChangeArrowheads="1"/>
            </p:cNvSpPr>
            <p:nvPr/>
          </p:nvSpPr>
          <p:spPr bwMode="auto">
            <a:xfrm>
              <a:off x="617" y="459"/>
              <a:ext cx="3632" cy="11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zh-CN" altLang="en-US" sz="4000" b="1">
                  <a:sym typeface="Calibri" panose="020F0502020204030204" pitchFamily="34" charset="0"/>
                </a:rPr>
                <a:t>交际练习</a:t>
              </a:r>
              <a:endParaRPr lang="zh-CN" altLang="en-US" sz="4000" b="1">
                <a:sym typeface="Calibri" panose="020F0502020204030204" pitchFamily="34" charset="0"/>
              </a:endParaRPr>
            </a:p>
          </p:txBody>
        </p:sp>
      </p:grpSp>
      <p:pic>
        <p:nvPicPr>
          <p:cNvPr id="5126" name="图片 20483" descr="22-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92113" y="4378325"/>
            <a:ext cx="4786312" cy="2187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0276" y="0"/>
            <a:ext cx="12171724" cy="6869443"/>
          </a:xfrm>
          <a:prstGeom prst="rect">
            <a:avLst/>
          </a:prstGeom>
        </p:spPr>
      </p:pic>
      <p:sp>
        <p:nvSpPr>
          <p:cNvPr id="13" name="文本框 12"/>
          <p:cNvSpPr txBox="1"/>
          <p:nvPr/>
        </p:nvSpPr>
        <p:spPr>
          <a:xfrm>
            <a:off x="3222625" y="5741988"/>
            <a:ext cx="4343400" cy="8302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zh-CN" altLang="en-US" sz="4800" b="1" noProof="1">
                <a:solidFill>
                  <a:schemeClr val="accent3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厦门 鼓浪屿</a:t>
            </a:r>
            <a:endParaRPr lang="zh-CN" altLang="en-US" sz="4800" b="1" noProof="1">
              <a:solidFill>
                <a:schemeClr val="accent3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844" y="0"/>
            <a:ext cx="12185155" cy="6861854"/>
          </a:xfrm>
          <a:prstGeom prst="rect">
            <a:avLst/>
          </a:prstGeom>
        </p:spPr>
      </p:pic>
      <p:sp>
        <p:nvSpPr>
          <p:cNvPr id="13" name="文本框 12"/>
          <p:cNvSpPr txBox="1"/>
          <p:nvPr/>
        </p:nvSpPr>
        <p:spPr>
          <a:xfrm>
            <a:off x="7689850" y="184150"/>
            <a:ext cx="3776663" cy="10160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zh-CN" altLang="en-US" sz="6000" b="1" noProof="1">
                <a:solidFill>
                  <a:schemeClr val="accent3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北京 长城</a:t>
            </a:r>
            <a:endParaRPr lang="zh-CN" altLang="en-US" sz="6000" b="1" noProof="1">
              <a:solidFill>
                <a:schemeClr val="accent3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29978" y="-1"/>
            <a:ext cx="12162022" cy="6874945"/>
          </a:xfrm>
          <a:prstGeom prst="rect">
            <a:avLst/>
          </a:prstGeom>
        </p:spPr>
      </p:pic>
      <p:sp>
        <p:nvSpPr>
          <p:cNvPr id="13" name="文本框 12"/>
          <p:cNvSpPr txBox="1"/>
          <p:nvPr/>
        </p:nvSpPr>
        <p:spPr>
          <a:xfrm>
            <a:off x="7883525" y="2922588"/>
            <a:ext cx="3546475" cy="101441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zh-CN" altLang="en-US" sz="6000" b="1" noProof="1">
                <a:solidFill>
                  <a:schemeClr val="accent3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陕西 华山</a:t>
            </a:r>
            <a:endParaRPr lang="zh-CN" altLang="en-US" sz="6000" b="1" noProof="1">
              <a:solidFill>
                <a:schemeClr val="accent3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1" y="0"/>
            <a:ext cx="12192001" cy="6858000"/>
          </a:xfrm>
          <a:prstGeom prst="rect">
            <a:avLst/>
          </a:prstGeom>
        </p:spPr>
      </p:pic>
      <p:sp>
        <p:nvSpPr>
          <p:cNvPr id="13" name="文本框 12"/>
          <p:cNvSpPr txBox="1"/>
          <p:nvPr/>
        </p:nvSpPr>
        <p:spPr>
          <a:xfrm>
            <a:off x="7899400" y="320675"/>
            <a:ext cx="4087813" cy="10144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zh-CN" altLang="en-US" sz="6000" b="1" noProof="1">
                <a:solidFill>
                  <a:schemeClr val="accent3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乡下奶奶家</a:t>
            </a:r>
            <a:endParaRPr lang="zh-CN" altLang="en-US" sz="6000" b="1" noProof="1">
              <a:solidFill>
                <a:schemeClr val="accent3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5561"/>
            <a:ext cx="12192000" cy="6846878"/>
          </a:xfrm>
          <a:prstGeom prst="rect">
            <a:avLst/>
          </a:prstGeom>
        </p:spPr>
      </p:pic>
      <p:sp>
        <p:nvSpPr>
          <p:cNvPr id="13" name="文本框 12"/>
          <p:cNvSpPr txBox="1"/>
          <p:nvPr/>
        </p:nvSpPr>
        <p:spPr>
          <a:xfrm>
            <a:off x="1928813" y="850900"/>
            <a:ext cx="4694237" cy="19383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zh-CN" altLang="en-US" sz="6000" b="1" noProof="1">
                <a:solidFill>
                  <a:schemeClr val="accent3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上海 </a:t>
            </a:r>
            <a:endParaRPr lang="zh-CN" altLang="en-US" sz="6000" b="1" noProof="1">
              <a:solidFill>
                <a:schemeClr val="accent3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 algn="ctr">
              <a:defRPr/>
            </a:pPr>
            <a:r>
              <a:rPr lang="zh-CN" altLang="en-US" sz="6000" b="1" noProof="1">
                <a:solidFill>
                  <a:schemeClr val="accent3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迪士尼乐园</a:t>
            </a:r>
            <a:endParaRPr lang="zh-CN" altLang="en-US" sz="6000" b="1" noProof="1">
              <a:solidFill>
                <a:schemeClr val="accent3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圆角矩形 51"/>
          <p:cNvSpPr/>
          <p:nvPr/>
        </p:nvSpPr>
        <p:spPr>
          <a:xfrm>
            <a:off x="2908300" y="1330325"/>
            <a:ext cx="6662738" cy="3048000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noProof="1"/>
          </a:p>
        </p:txBody>
      </p:sp>
      <p:sp>
        <p:nvSpPr>
          <p:cNvPr id="12290" name="文本框 3"/>
          <p:cNvSpPr txBox="1">
            <a:spLocks noChangeArrowheads="1"/>
          </p:cNvSpPr>
          <p:nvPr/>
        </p:nvSpPr>
        <p:spPr bwMode="auto">
          <a:xfrm>
            <a:off x="3648075" y="1701800"/>
            <a:ext cx="5181600" cy="2306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6000">
                <a:latin typeface="方正卡通简体" charset="-122"/>
                <a:ea typeface="方正卡通简体" charset="-122"/>
              </a:rPr>
              <a:t>你暑假做过哪些有趣的事情？</a:t>
            </a:r>
            <a:endParaRPr lang="zh-CN" altLang="en-US" sz="6000">
              <a:latin typeface="方正卡通简体" charset="-122"/>
              <a:ea typeface="方正卡通简体" charset="-122"/>
            </a:endParaRPr>
          </a:p>
        </p:txBody>
      </p:sp>
      <p:pic>
        <p:nvPicPr>
          <p:cNvPr id="12291" name="图片 20483" descr="22-3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392113" y="4378325"/>
            <a:ext cx="4786312" cy="2187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tags/tag1.xml><?xml version="1.0" encoding="utf-8"?>
<p:tagLst xmlns:p="http://schemas.openxmlformats.org/presentationml/2006/main">
  <p:tag name="commondata" val="eyJoZGlkIjoiN2YzNjBkOTgyNWQ1YTMxYzM3MzMwNWFiODNmOWIzYWMifQ=="/>
</p:tagLst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923</Words>
  <Application>WPS 演示</Application>
  <PresentationFormat>自定义</PresentationFormat>
  <Paragraphs>69</Paragraphs>
  <Slides>21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21</vt:i4>
      </vt:variant>
    </vt:vector>
  </HeadingPairs>
  <TitlesOfParts>
    <vt:vector size="34" baseType="lpstr">
      <vt:lpstr>Arial</vt:lpstr>
      <vt:lpstr>宋体</vt:lpstr>
      <vt:lpstr>Wingdings</vt:lpstr>
      <vt:lpstr>Calibri</vt:lpstr>
      <vt:lpstr>Calibri</vt:lpstr>
      <vt:lpstr>方正卡通简体</vt:lpstr>
      <vt:lpstr>微软雅黑</vt:lpstr>
      <vt:lpstr>楷体</vt:lpstr>
      <vt:lpstr>Arial Unicode MS</vt:lpstr>
      <vt:lpstr>楷体_GB2312</vt:lpstr>
      <vt:lpstr>新宋体</vt:lpstr>
      <vt:lpstr>Arial</vt:lpstr>
      <vt:lpstr>第一PPT模板网-WWW.1PPT.COM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《口语交际：我的暑假生活》PPT精品课件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lastModifiedBy>罗</cp:lastModifiedBy>
  <cp:revision>12</cp:revision>
  <dcterms:created xsi:type="dcterms:W3CDTF">2018-09-30T02:59:00Z</dcterms:created>
  <dcterms:modified xsi:type="dcterms:W3CDTF">2023-10-22T04:42:03Z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2052-12.1.0.15712</vt:lpwstr>
  </property>
  <property fmtid="{D5CDD505-2E9C-101B-9397-08002B2CF9AE}" pid="3" name="ICV">
    <vt:lpwstr>4570A2591B464946A7F4A68EAEE542D6_12</vt:lpwstr>
  </property>
</Properties>
</file>