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5143500" type="screen16x9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62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6" Type="http://schemas.openxmlformats.org/officeDocument/2006/relationships/tags" Target="tags/tag180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668B6-2A81-4B2D-9D3B-440EB55513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BA5DE-43FA-4231-8693-76C630E49FB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45EB5-B9E9-4EE3-B044-34844389F78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45EB5-B9E9-4EE3-B044-34844389F78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zh-CN" altLang="en-US" smtClean="0">
                <a:solidFill>
                  <a:prstClr val="black"/>
                </a:solidFill>
              </a:rPr>
              <a:t>更多精美模板请访问卡卡办公网：</a:t>
            </a:r>
            <a:r>
              <a:rPr lang="en-US" altLang="zh-CN" smtClean="0">
                <a:solidFill>
                  <a:prstClr val="black"/>
                </a:solidFill>
              </a:rPr>
              <a:t>https://www.kakappt.com</a:t>
            </a:r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45EB5-B9E9-4EE3-B044-34844389F781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png"/><Relationship Id="rId3" Type="http://schemas.openxmlformats.org/officeDocument/2006/relationships/tags" Target="../tags/tag2.xml"/><Relationship Id="rId25" Type="http://schemas.openxmlformats.org/officeDocument/2006/relationships/tags" Target="../tags/tag17.xml"/><Relationship Id="rId24" Type="http://schemas.openxmlformats.org/officeDocument/2006/relationships/tags" Target="../tags/tag16.xml"/><Relationship Id="rId23" Type="http://schemas.openxmlformats.org/officeDocument/2006/relationships/tags" Target="../tags/tag15.xml"/><Relationship Id="rId22" Type="http://schemas.openxmlformats.org/officeDocument/2006/relationships/tags" Target="../tags/tag14.xml"/><Relationship Id="rId21" Type="http://schemas.openxmlformats.org/officeDocument/2006/relationships/tags" Target="../tags/tag13.xml"/><Relationship Id="rId20" Type="http://schemas.openxmlformats.org/officeDocument/2006/relationships/image" Target="../media/image7.png"/><Relationship Id="rId2" Type="http://schemas.openxmlformats.org/officeDocument/2006/relationships/tags" Target="../tags/tag1.xml"/><Relationship Id="rId19" Type="http://schemas.openxmlformats.org/officeDocument/2006/relationships/tags" Target="../tags/tag12.xml"/><Relationship Id="rId18" Type="http://schemas.openxmlformats.org/officeDocument/2006/relationships/image" Target="../media/image6.png"/><Relationship Id="rId17" Type="http://schemas.openxmlformats.org/officeDocument/2006/relationships/tags" Target="../tags/tag11.xml"/><Relationship Id="rId16" Type="http://schemas.openxmlformats.org/officeDocument/2006/relationships/image" Target="../media/image5.png"/><Relationship Id="rId15" Type="http://schemas.openxmlformats.org/officeDocument/2006/relationships/tags" Target="../tags/tag10.xml"/><Relationship Id="rId14" Type="http://schemas.openxmlformats.org/officeDocument/2006/relationships/tags" Target="../tags/tag9.xml"/><Relationship Id="rId13" Type="http://schemas.openxmlformats.org/officeDocument/2006/relationships/tags" Target="../tags/tag8.xml"/><Relationship Id="rId12" Type="http://schemas.openxmlformats.org/officeDocument/2006/relationships/image" Target="../media/image4.png"/><Relationship Id="rId11" Type="http://schemas.openxmlformats.org/officeDocument/2006/relationships/tags" Target="../tags/tag7.xml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83.xml"/><Relationship Id="rId8" Type="http://schemas.openxmlformats.org/officeDocument/2006/relationships/tags" Target="../tags/tag82.xml"/><Relationship Id="rId7" Type="http://schemas.openxmlformats.org/officeDocument/2006/relationships/tags" Target="../tags/tag81.xml"/><Relationship Id="rId6" Type="http://schemas.openxmlformats.org/officeDocument/2006/relationships/tags" Target="../tags/tag80.xml"/><Relationship Id="rId5" Type="http://schemas.openxmlformats.org/officeDocument/2006/relationships/image" Target="../media/image8.png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tags" Target="../tags/tag77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tags" Target="../tags/tag88.xml"/><Relationship Id="rId7" Type="http://schemas.openxmlformats.org/officeDocument/2006/relationships/tags" Target="../tags/tag87.xml"/><Relationship Id="rId6" Type="http://schemas.openxmlformats.org/officeDocument/2006/relationships/image" Target="../media/image2.png"/><Relationship Id="rId5" Type="http://schemas.openxmlformats.org/officeDocument/2006/relationships/tags" Target="../tags/tag86.xml"/><Relationship Id="rId4" Type="http://schemas.openxmlformats.org/officeDocument/2006/relationships/image" Target="../media/image1.png"/><Relationship Id="rId3" Type="http://schemas.openxmlformats.org/officeDocument/2006/relationships/tags" Target="../tags/tag85.xml"/><Relationship Id="rId25" Type="http://schemas.openxmlformats.org/officeDocument/2006/relationships/tags" Target="../tags/tag100.xml"/><Relationship Id="rId24" Type="http://schemas.openxmlformats.org/officeDocument/2006/relationships/tags" Target="../tags/tag99.xml"/><Relationship Id="rId23" Type="http://schemas.openxmlformats.org/officeDocument/2006/relationships/tags" Target="../tags/tag98.xml"/><Relationship Id="rId22" Type="http://schemas.openxmlformats.org/officeDocument/2006/relationships/tags" Target="../tags/tag97.xml"/><Relationship Id="rId21" Type="http://schemas.openxmlformats.org/officeDocument/2006/relationships/tags" Target="../tags/tag96.xml"/><Relationship Id="rId20" Type="http://schemas.openxmlformats.org/officeDocument/2006/relationships/image" Target="../media/image7.png"/><Relationship Id="rId2" Type="http://schemas.openxmlformats.org/officeDocument/2006/relationships/tags" Target="../tags/tag84.xml"/><Relationship Id="rId19" Type="http://schemas.openxmlformats.org/officeDocument/2006/relationships/tags" Target="../tags/tag95.xml"/><Relationship Id="rId18" Type="http://schemas.openxmlformats.org/officeDocument/2006/relationships/image" Target="../media/image6.png"/><Relationship Id="rId17" Type="http://schemas.openxmlformats.org/officeDocument/2006/relationships/tags" Target="../tags/tag94.xml"/><Relationship Id="rId16" Type="http://schemas.openxmlformats.org/officeDocument/2006/relationships/image" Target="../media/image5.png"/><Relationship Id="rId15" Type="http://schemas.openxmlformats.org/officeDocument/2006/relationships/tags" Target="../tags/tag93.xml"/><Relationship Id="rId14" Type="http://schemas.openxmlformats.org/officeDocument/2006/relationships/tags" Target="../tags/tag92.xml"/><Relationship Id="rId13" Type="http://schemas.openxmlformats.org/officeDocument/2006/relationships/tags" Target="../tags/tag91.xml"/><Relationship Id="rId12" Type="http://schemas.openxmlformats.org/officeDocument/2006/relationships/image" Target="../media/image4.png"/><Relationship Id="rId11" Type="http://schemas.openxmlformats.org/officeDocument/2006/relationships/tags" Target="../tags/tag90.xml"/><Relationship Id="rId10" Type="http://schemas.openxmlformats.org/officeDocument/2006/relationships/tags" Target="../tags/tag89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105.xml"/><Relationship Id="rId6" Type="http://schemas.openxmlformats.org/officeDocument/2006/relationships/tags" Target="../tags/tag104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3" Type="http://schemas.openxmlformats.org/officeDocument/2006/relationships/image" Target="../media/image8.png"/><Relationship Id="rId2" Type="http://schemas.openxmlformats.org/officeDocument/2006/relationships/tags" Target="../tags/tag101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image" Target="../media/image8.png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image" Target="../media/image8.png"/><Relationship Id="rId2" Type="http://schemas.openxmlformats.org/officeDocument/2006/relationships/tags" Target="../tags/tag113.xml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27.xml"/><Relationship Id="rId8" Type="http://schemas.openxmlformats.org/officeDocument/2006/relationships/tags" Target="../tags/tag126.xml"/><Relationship Id="rId7" Type="http://schemas.openxmlformats.org/officeDocument/2006/relationships/tags" Target="../tags/tag125.xml"/><Relationship Id="rId6" Type="http://schemas.openxmlformats.org/officeDocument/2006/relationships/tags" Target="../tags/tag124.xml"/><Relationship Id="rId5" Type="http://schemas.openxmlformats.org/officeDocument/2006/relationships/tags" Target="../tags/tag123.xml"/><Relationship Id="rId4" Type="http://schemas.openxmlformats.org/officeDocument/2006/relationships/tags" Target="../tags/tag122.xml"/><Relationship Id="rId3" Type="http://schemas.openxmlformats.org/officeDocument/2006/relationships/image" Target="../media/image8.png"/><Relationship Id="rId2" Type="http://schemas.openxmlformats.org/officeDocument/2006/relationships/tags" Target="../tags/tag121.xml"/><Relationship Id="rId10" Type="http://schemas.openxmlformats.org/officeDocument/2006/relationships/tags" Target="../tags/tag128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35.xml"/><Relationship Id="rId8" Type="http://schemas.openxmlformats.org/officeDocument/2006/relationships/tags" Target="../tags/tag134.xml"/><Relationship Id="rId7" Type="http://schemas.openxmlformats.org/officeDocument/2006/relationships/tags" Target="../tags/tag133.xml"/><Relationship Id="rId6" Type="http://schemas.openxmlformats.org/officeDocument/2006/relationships/tags" Target="../tags/tag132.xml"/><Relationship Id="rId5" Type="http://schemas.openxmlformats.org/officeDocument/2006/relationships/tags" Target="../tags/tag131.xml"/><Relationship Id="rId4" Type="http://schemas.openxmlformats.org/officeDocument/2006/relationships/image" Target="../media/image8.png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0" Type="http://schemas.openxmlformats.org/officeDocument/2006/relationships/tags" Target="../tags/tag136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image" Target="../media/image8.png"/><Relationship Id="rId2" Type="http://schemas.openxmlformats.org/officeDocument/2006/relationships/tags" Target="../tags/tag13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image" Target="../media/image13.png"/><Relationship Id="rId5" Type="http://schemas.openxmlformats.org/officeDocument/2006/relationships/tags" Target="../tags/tag149.xml"/><Relationship Id="rId4" Type="http://schemas.openxmlformats.org/officeDocument/2006/relationships/image" Target="../media/image12.png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1" Type="http://schemas.openxmlformats.org/officeDocument/2006/relationships/tags" Target="../tags/tag154.xml"/><Relationship Id="rId10" Type="http://schemas.openxmlformats.org/officeDocument/2006/relationships/tags" Target="../tags/tag153.xml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23.xml"/><Relationship Id="rId7" Type="http://schemas.openxmlformats.org/officeDocument/2006/relationships/tags" Target="../tags/tag22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3" Type="http://schemas.openxmlformats.org/officeDocument/2006/relationships/image" Target="../media/image8.png"/><Relationship Id="rId2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tags" Target="../tags/tag29.xml"/><Relationship Id="rId7" Type="http://schemas.openxmlformats.org/officeDocument/2006/relationships/tags" Target="../tags/tag28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image" Target="../media/image9.png"/><Relationship Id="rId3" Type="http://schemas.openxmlformats.org/officeDocument/2006/relationships/tags" Target="../tags/tag25.xml"/><Relationship Id="rId2" Type="http://schemas.openxmlformats.org/officeDocument/2006/relationships/tags" Target="../tags/tag24.xml"/><Relationship Id="rId16" Type="http://schemas.openxmlformats.org/officeDocument/2006/relationships/tags" Target="../tags/tag36.xml"/><Relationship Id="rId15" Type="http://schemas.openxmlformats.org/officeDocument/2006/relationships/tags" Target="../tags/tag35.xml"/><Relationship Id="rId14" Type="http://schemas.openxmlformats.org/officeDocument/2006/relationships/tags" Target="../tags/tag34.xml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3.xml"/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image" Target="../media/image8.png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0.xml"/><Relationship Id="rId8" Type="http://schemas.openxmlformats.org/officeDocument/2006/relationships/tags" Target="../tags/tag49.xml"/><Relationship Id="rId7" Type="http://schemas.openxmlformats.org/officeDocument/2006/relationships/tags" Target="../tags/tag48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image" Target="../media/image8.png"/><Relationship Id="rId2" Type="http://schemas.openxmlformats.org/officeDocument/2006/relationships/tags" Target="../tags/tag44.xml"/><Relationship Id="rId11" Type="http://schemas.openxmlformats.org/officeDocument/2006/relationships/tags" Target="../tags/tag52.xml"/><Relationship Id="rId10" Type="http://schemas.openxmlformats.org/officeDocument/2006/relationships/tags" Target="../tags/tag51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58.xml"/><Relationship Id="rId7" Type="http://schemas.openxmlformats.org/officeDocument/2006/relationships/tags" Target="../tags/tag57.xml"/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image" Target="../media/image11.png"/><Relationship Id="rId2" Type="http://schemas.openxmlformats.org/officeDocument/2006/relationships/tags" Target="../tags/tag53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8.xml"/><Relationship Id="rId8" Type="http://schemas.openxmlformats.org/officeDocument/2006/relationships/tags" Target="../tags/tag67.xml"/><Relationship Id="rId7" Type="http://schemas.openxmlformats.org/officeDocument/2006/relationships/tags" Target="../tags/tag66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tags" Target="../tags/tag63.xml"/><Relationship Id="rId3" Type="http://schemas.openxmlformats.org/officeDocument/2006/relationships/image" Target="../media/image8.png"/><Relationship Id="rId2" Type="http://schemas.openxmlformats.org/officeDocument/2006/relationships/tags" Target="../tags/tag6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tags" Target="../tags/tag72.xml"/><Relationship Id="rId5" Type="http://schemas.openxmlformats.org/officeDocument/2006/relationships/image" Target="../media/image8.png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" Type="http://schemas.openxmlformats.org/officeDocument/2006/relationships/tags" Target="../tags/tag69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>
            <a:off x="2956" y="170976"/>
            <a:ext cx="4012406" cy="5031581"/>
            <a:chOff x="7" y="587"/>
            <a:chExt cx="8425" cy="10565"/>
          </a:xfrm>
        </p:grpSpPr>
        <p:pic>
          <p:nvPicPr>
            <p:cNvPr id="8" name="图片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lum bright="6000"/>
            </a:blip>
            <a:srcRect/>
            <a:stretch>
              <a:fillRect/>
            </a:stretch>
          </p:blipFill>
          <p:spPr>
            <a:xfrm>
              <a:off x="7" y="587"/>
              <a:ext cx="7535" cy="10201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>
              <a:lum bright="6000"/>
            </a:blip>
            <a:srcRect/>
            <a:stretch>
              <a:fillRect/>
            </a:stretch>
          </p:blipFill>
          <p:spPr>
            <a:xfrm>
              <a:off x="6905" y="10332"/>
              <a:ext cx="1527" cy="820"/>
            </a:xfrm>
            <a:prstGeom prst="rect">
              <a:avLst/>
            </a:prstGeom>
          </p:spPr>
        </p:pic>
      </p:grpSp>
      <p:sp>
        <p:nvSpPr>
          <p:cNvPr id="10" name="流程图: 延期 9"/>
          <p:cNvSpPr/>
          <p:nvPr>
            <p:custDataLst>
              <p:tags r:id="rId7"/>
            </p:custDataLst>
          </p:nvPr>
        </p:nvSpPr>
        <p:spPr>
          <a:xfrm flipH="1">
            <a:off x="2176463" y="5715"/>
            <a:ext cx="5132070" cy="513207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dir="10800000" algn="r" rotWithShape="0">
              <a:srgbClr val="52654F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800"/>
            <a:endParaRPr lang="zh-CN" altLang="en-US" sz="1400">
              <a:ln>
                <a:solidFill>
                  <a:srgbClr val="BACB98"/>
                </a:solidFill>
              </a:ln>
              <a:solidFill>
                <a:srgbClr val="FFFFFF"/>
              </a:solidFill>
            </a:endParaRPr>
          </a:p>
        </p:txBody>
      </p:sp>
      <p:pic>
        <p:nvPicPr>
          <p:cNvPr id="11" name="图片 10" descr="60076ba32008fed45d0337233ef2a29a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2669860" y="3064669"/>
            <a:ext cx="6443186" cy="2126456"/>
          </a:xfrm>
          <a:prstGeom prst="rect">
            <a:avLst/>
          </a:prstGeom>
        </p:spPr>
      </p:pic>
      <p:grpSp>
        <p:nvGrpSpPr>
          <p:cNvPr id="12" name="组合 11"/>
          <p:cNvGrpSpPr/>
          <p:nvPr>
            <p:custDataLst>
              <p:tags r:id="rId10"/>
            </p:custDataLst>
          </p:nvPr>
        </p:nvGrpSpPr>
        <p:grpSpPr>
          <a:xfrm flipH="1">
            <a:off x="3879143" y="276225"/>
            <a:ext cx="5308675" cy="1752040"/>
            <a:chOff x="4985" y="560"/>
            <a:chExt cx="13529" cy="4465"/>
          </a:xfrm>
        </p:grpSpPr>
        <p:pic>
          <p:nvPicPr>
            <p:cNvPr id="13" name="图片 12" descr="60076ba32008fed45d0337233ef2a29a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14" name="椭圆 13"/>
            <p:cNvSpPr/>
            <p:nvPr>
              <p:custDataLst>
                <p:tags r:id="rId13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15" name="椭圆 14"/>
            <p:cNvSpPr/>
            <p:nvPr>
              <p:custDataLst>
                <p:tags r:id="rId14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pic>
        <p:nvPicPr>
          <p:cNvPr id="19" name="图片 18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>
            <a:lum bright="18000"/>
          </a:blip>
          <a:srcRect/>
          <a:stretch>
            <a:fillRect/>
          </a:stretch>
        </p:blipFill>
        <p:spPr>
          <a:xfrm>
            <a:off x="3303510" y="2224564"/>
            <a:ext cx="1112044" cy="28575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18">
            <a:lum bright="48000"/>
          </a:blip>
          <a:srcRect/>
          <a:stretch>
            <a:fillRect/>
          </a:stretch>
        </p:blipFill>
        <p:spPr>
          <a:xfrm flipH="1">
            <a:off x="6173393" y="3181348"/>
            <a:ext cx="2005489" cy="514826"/>
          </a:xfrm>
          <a:prstGeom prst="rect">
            <a:avLst/>
          </a:prstGeom>
        </p:spPr>
      </p:pic>
      <p:pic>
        <p:nvPicPr>
          <p:cNvPr id="21" name="图片 20" descr="90b9e84ed701da1599f8f5c551cd62cb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lum bright="72000"/>
          </a:blip>
          <a:srcRect/>
          <a:stretch>
            <a:fillRect/>
          </a:stretch>
        </p:blipFill>
        <p:spPr>
          <a:xfrm>
            <a:off x="4538426" y="2411730"/>
            <a:ext cx="2306955" cy="571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1"/>
            </p:custDataLst>
          </p:nvPr>
        </p:nvSpPr>
        <p:spPr>
          <a:xfrm>
            <a:off x="3831899" y="1557490"/>
            <a:ext cx="4119105" cy="1375556"/>
          </a:xfrm>
        </p:spPr>
        <p:txBody>
          <a:bodyPr lIns="67497" tIns="35098" rIns="67497" bIns="35098" anchor="t" anchorCtr="0">
            <a:normAutofit/>
          </a:bodyPr>
          <a:lstStyle>
            <a:lvl1pPr algn="ctr">
              <a:defRPr sz="4500" b="0" spc="450" baseline="0"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2"/>
            </p:custDataLst>
          </p:nvPr>
        </p:nvSpPr>
        <p:spPr>
          <a:xfrm>
            <a:off x="3831899" y="2962273"/>
            <a:ext cx="4119105" cy="423641"/>
          </a:xfrm>
        </p:spPr>
        <p:txBody>
          <a:bodyPr lIns="67497" tIns="35098" rIns="67497" bIns="35098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1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24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2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14791" y="204790"/>
            <a:ext cx="8929211" cy="4938713"/>
            <a:chOff x="286385" y="273050"/>
            <a:chExt cx="11905614" cy="6584951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en-US" altLang="zh-CN" sz="1400" dirty="0">
                <a:solidFill>
                  <a:srgbClr val="FFFFFF"/>
                </a:solidFill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 flipH="1">
              <a:off x="10544174" y="5905493"/>
              <a:ext cx="1647825" cy="952508"/>
            </a:xfrm>
            <a:prstGeom prst="rect">
              <a:avLst/>
            </a:prstGeom>
          </p:spPr>
        </p:pic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02449" y="714382"/>
            <a:ext cx="8139178" cy="4041680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>
            <p:custDataLst>
              <p:tags r:id="rId2"/>
            </p:custDataLst>
          </p:nvPr>
        </p:nvGrpSpPr>
        <p:grpSpPr>
          <a:xfrm>
            <a:off x="2140" y="201498"/>
            <a:ext cx="4012406" cy="5031581"/>
            <a:chOff x="7" y="587"/>
            <a:chExt cx="8425" cy="10565"/>
          </a:xfrm>
        </p:grpSpPr>
        <p:pic>
          <p:nvPicPr>
            <p:cNvPr id="7" name="图片 6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lum bright="6000"/>
            </a:blip>
            <a:srcRect/>
            <a:stretch>
              <a:fillRect/>
            </a:stretch>
          </p:blipFill>
          <p:spPr>
            <a:xfrm>
              <a:off x="7" y="587"/>
              <a:ext cx="7535" cy="1020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email">
              <a:lum bright="6000"/>
            </a:blip>
            <a:srcRect/>
            <a:stretch>
              <a:fillRect/>
            </a:stretch>
          </p:blipFill>
          <p:spPr>
            <a:xfrm>
              <a:off x="6905" y="10332"/>
              <a:ext cx="1527" cy="820"/>
            </a:xfrm>
            <a:prstGeom prst="rect">
              <a:avLst/>
            </a:prstGeom>
          </p:spPr>
        </p:pic>
      </p:grpSp>
      <p:sp>
        <p:nvSpPr>
          <p:cNvPr id="9" name="流程图: 延期 8"/>
          <p:cNvSpPr/>
          <p:nvPr>
            <p:custDataLst>
              <p:tags r:id="rId7"/>
            </p:custDataLst>
          </p:nvPr>
        </p:nvSpPr>
        <p:spPr>
          <a:xfrm flipH="1">
            <a:off x="2176463" y="5715"/>
            <a:ext cx="5132070" cy="513207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dir="10800000" algn="r" rotWithShape="0">
              <a:srgbClr val="52654F">
                <a:alpha val="67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800"/>
            <a:endParaRPr lang="zh-CN" altLang="en-US" sz="1400" cap="all">
              <a:ln>
                <a:solidFill>
                  <a:srgbClr val="BACB98"/>
                </a:solidFill>
              </a:ln>
              <a:solidFill>
                <a:srgbClr val="BACB98"/>
              </a:solidFill>
            </a:endParaRPr>
          </a:p>
        </p:txBody>
      </p:sp>
      <p:pic>
        <p:nvPicPr>
          <p:cNvPr id="10" name="图片 9" descr="60076ba32008fed45d0337233ef2a29a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2669860" y="3064669"/>
            <a:ext cx="6443186" cy="2126456"/>
          </a:xfrm>
          <a:prstGeom prst="rect">
            <a:avLst/>
          </a:prstGeom>
        </p:spPr>
      </p:pic>
      <p:grpSp>
        <p:nvGrpSpPr>
          <p:cNvPr id="11" name="组合 10"/>
          <p:cNvGrpSpPr/>
          <p:nvPr>
            <p:custDataLst>
              <p:tags r:id="rId10"/>
            </p:custDataLst>
          </p:nvPr>
        </p:nvGrpSpPr>
        <p:grpSpPr>
          <a:xfrm flipH="1">
            <a:off x="3879534" y="276226"/>
            <a:ext cx="5308283" cy="1751648"/>
            <a:chOff x="4985" y="560"/>
            <a:chExt cx="13528" cy="4464"/>
          </a:xfrm>
        </p:grpSpPr>
        <p:pic>
          <p:nvPicPr>
            <p:cNvPr id="12" name="图片 11" descr="60076ba32008fed45d0337233ef2a29a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2"/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13" name="椭圆 12"/>
            <p:cNvSpPr/>
            <p:nvPr>
              <p:custDataLst>
                <p:tags r:id="rId13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 cap="all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4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 cap="all">
                <a:solidFill>
                  <a:srgbClr val="FFFFFF"/>
                </a:solidFill>
              </a:endParaRPr>
            </a:p>
          </p:txBody>
        </p:sp>
      </p:grpSp>
      <p:pic>
        <p:nvPicPr>
          <p:cNvPr id="15" name="图片 14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>
            <a:lum bright="18000"/>
          </a:blip>
          <a:srcRect/>
          <a:stretch>
            <a:fillRect/>
          </a:stretch>
        </p:blipFill>
        <p:spPr>
          <a:xfrm>
            <a:off x="3303510" y="2224564"/>
            <a:ext cx="1112044" cy="28575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>
            <p:custDataLst>
              <p:tags r:id="rId17"/>
            </p:custDataLst>
          </p:nvPr>
        </p:nvPicPr>
        <p:blipFill rotWithShape="1">
          <a:blip r:embed="rId18">
            <a:lum bright="48000"/>
          </a:blip>
          <a:srcRect/>
          <a:stretch>
            <a:fillRect/>
          </a:stretch>
        </p:blipFill>
        <p:spPr>
          <a:xfrm flipH="1">
            <a:off x="5820968" y="2928940"/>
            <a:ext cx="2005489" cy="514826"/>
          </a:xfrm>
          <a:prstGeom prst="rect">
            <a:avLst/>
          </a:prstGeom>
        </p:spPr>
      </p:pic>
      <p:pic>
        <p:nvPicPr>
          <p:cNvPr id="17" name="图片 16" descr="90b9e84ed701da1599f8f5c551cd62cb"/>
          <p:cNvPicPr>
            <a:picLocks noChangeAspect="1"/>
          </p:cNvPicPr>
          <p:nvPr>
            <p:custDataLst>
              <p:tags r:id="rId19"/>
            </p:custDataLst>
          </p:nvPr>
        </p:nvPicPr>
        <p:blipFill>
          <a:blip r:embed="rId20">
            <a:lum bright="72000"/>
          </a:blip>
          <a:srcRect/>
          <a:stretch>
            <a:fillRect/>
          </a:stretch>
        </p:blipFill>
        <p:spPr>
          <a:xfrm>
            <a:off x="4538426" y="2411730"/>
            <a:ext cx="2306955" cy="5715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1"/>
            </p:custDataLst>
          </p:nvPr>
        </p:nvSpPr>
        <p:spPr>
          <a:xfrm>
            <a:off x="4150045" y="1688782"/>
            <a:ext cx="3814286" cy="1222058"/>
          </a:xfrm>
        </p:spPr>
        <p:txBody>
          <a:bodyPr vert="horz" lIns="67497" tIns="35098" rIns="67497" bIns="35098" rtlCol="0" anchor="b" anchorCtr="0">
            <a:norm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all" spc="4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kern="1200" cap="all"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文本占位符 18"/>
          <p:cNvSpPr>
            <a:spLocks noGrp="1"/>
          </p:cNvSpPr>
          <p:nvPr>
            <p:ph type="body" sz="quarter" idx="13" hasCustomPrompt="1"/>
            <p:custDataLst>
              <p:tags r:id="rId25"/>
            </p:custDataLst>
          </p:nvPr>
        </p:nvSpPr>
        <p:spPr>
          <a:xfrm>
            <a:off x="4149951" y="2937511"/>
            <a:ext cx="3814098" cy="394676"/>
          </a:xfrm>
        </p:spPr>
        <p:txBody>
          <a:bodyPr lIns="67497" tIns="35098" rIns="67497" bIns="35098">
            <a:normAutofit/>
          </a:bodyPr>
          <a:lstStyle>
            <a:lvl1pPr marL="0" indent="0" algn="ctr">
              <a:lnSpc>
                <a:spcPct val="100000"/>
              </a:lnSpc>
              <a:spcAft>
                <a:spcPts val="0"/>
              </a:spcAft>
              <a:buNone/>
              <a:defRPr sz="2100" kern="120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>
            <a:normAutofit/>
          </a:bodyPr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14791" y="204788"/>
            <a:ext cx="8712041" cy="4733925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7" tIns="34289" rIns="68577" bIns="34289" rtlCol="0" anchor="ctr">
            <a:noAutofit/>
          </a:bodyPr>
          <a:lstStyle/>
          <a:p>
            <a:pPr algn="ctr" defTabSz="685800"/>
            <a:endParaRPr lang="en-US" altLang="zh-CN" sz="1400" dirty="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7908134" y="4429127"/>
            <a:ext cx="1235869" cy="7143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961200" y="936900"/>
            <a:ext cx="7219800" cy="542700"/>
          </a:xfrm>
        </p:spPr>
        <p:txBody>
          <a:bodyPr anchor="ctr">
            <a:normAutofit/>
          </a:bodyPr>
          <a:lstStyle>
            <a:lvl1pPr>
              <a:defRPr sz="24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960835" y="1622700"/>
            <a:ext cx="7219950" cy="2583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2" y="-3096"/>
            <a:ext cx="3815239" cy="5149691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7" tIns="34289" rIns="68577" bIns="34289" rtlCol="0" anchor="ctr">
            <a:noAutofit/>
          </a:bodyPr>
          <a:lstStyle/>
          <a:p>
            <a:pPr algn="ctr" defTabSz="685800"/>
            <a:endParaRPr lang="en-US" altLang="zh-CN" sz="1400" dirty="0">
              <a:solidFill>
                <a:srgbClr val="FFFFFF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37400" y="577800"/>
            <a:ext cx="2970000" cy="661500"/>
          </a:xfrm>
        </p:spPr>
        <p:txBody>
          <a:bodyPr anchor="ctr">
            <a:normAutofit/>
          </a:bodyPr>
          <a:lstStyle>
            <a:lvl1pPr>
              <a:defRPr sz="27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40100" y="1323000"/>
            <a:ext cx="2967300" cy="3069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3825900" y="577456"/>
            <a:ext cx="4860000" cy="3815953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9144000" cy="1998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7" tIns="34289" rIns="68577" bIns="34289" rtlCol="0" anchor="ctr">
            <a:noAutofit/>
          </a:bodyPr>
          <a:lstStyle/>
          <a:p>
            <a:pPr algn="ctr" defTabSz="685800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9000" y="585900"/>
            <a:ext cx="8232300" cy="469800"/>
          </a:xfrm>
        </p:spPr>
        <p:txBody>
          <a:bodyPr anchor="ctr">
            <a:normAutofit/>
          </a:bodyPr>
          <a:lstStyle>
            <a:lvl1pPr algn="ctr">
              <a:defRPr sz="27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459000" y="1244700"/>
            <a:ext cx="8231981" cy="621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59581" y="2106000"/>
            <a:ext cx="8224200" cy="25731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2858" y="3765712"/>
            <a:ext cx="9144000" cy="13715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7" tIns="34289" rIns="68577" bIns="34289" rtlCol="0" anchor="ctr">
            <a:noAutofit/>
          </a:bodyPr>
          <a:lstStyle/>
          <a:p>
            <a:pPr algn="ctr" defTabSz="685800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4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53600" y="502200"/>
            <a:ext cx="8232300" cy="423900"/>
          </a:xfrm>
        </p:spPr>
        <p:txBody>
          <a:bodyPr anchor="ctr">
            <a:normAutofit/>
          </a:bodyPr>
          <a:lstStyle>
            <a:lvl1pPr algn="ctr">
              <a:defRPr sz="24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53628" y="1260900"/>
            <a:ext cx="8243100" cy="2408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0"/>
            </p:custDataLst>
          </p:nvPr>
        </p:nvSpPr>
        <p:spPr>
          <a:xfrm>
            <a:off x="435023" y="3885300"/>
            <a:ext cx="8251200" cy="758700"/>
          </a:xfrm>
        </p:spPr>
        <p:txBody>
          <a:bodyPr/>
          <a:lstStyle>
            <a:lvl1pPr marL="0" indent="0">
              <a:buNone/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0" y="0"/>
            <a:ext cx="9144000" cy="685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7" tIns="34289" rIns="68577" bIns="34289" rtlCol="0" anchor="ctr">
            <a:noAutofit/>
          </a:bodyPr>
          <a:lstStyle/>
          <a:p>
            <a:pPr algn="ctr" defTabSz="685800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434700" y="178202"/>
            <a:ext cx="8278200" cy="331473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434700" y="1247400"/>
            <a:ext cx="40068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4681800" y="1247400"/>
            <a:ext cx="4025700" cy="217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429300" y="3612600"/>
            <a:ext cx="40068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4689900" y="3609900"/>
            <a:ext cx="4025700" cy="5859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2"/>
            </p:custDataLst>
          </p:nvPr>
        </p:nvSpPr>
        <p:spPr>
          <a:xfrm>
            <a:off x="0" y="719420"/>
            <a:ext cx="9144000" cy="370466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68577" tIns="34289" rIns="68577" bIns="34289" rtlCol="0" anchor="ctr">
            <a:noAutofit/>
          </a:bodyPr>
          <a:lstStyle/>
          <a:p>
            <a:pPr algn="ctr" defTabSz="685800"/>
            <a:endParaRPr lang="en-US" altLang="zh-CN" sz="1400">
              <a:solidFill>
                <a:srgbClr val="FFFFFF"/>
              </a:solidFill>
              <a:sym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/>
          <a:stretch>
            <a:fillRect/>
          </a:stretch>
        </p:blipFill>
        <p:spPr>
          <a:xfrm>
            <a:off x="-27621" y="2211229"/>
            <a:ext cx="1210151" cy="116633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 flipH="1">
            <a:off x="7961473" y="2211229"/>
            <a:ext cx="1183958" cy="116633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142100" y="1004400"/>
            <a:ext cx="6858000" cy="1790100"/>
          </a:xfrm>
        </p:spPr>
        <p:txBody>
          <a:bodyPr anchor="b">
            <a:normAutofit/>
          </a:bodyPr>
          <a:lstStyle>
            <a:lvl1pPr algn="ctr">
              <a:defRPr sz="4500"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141810" y="2897100"/>
            <a:ext cx="6858000" cy="1242000"/>
          </a:xfrm>
        </p:spPr>
        <p:txBody>
          <a:bodyPr/>
          <a:lstStyle>
            <a:lvl1pPr algn="ctr">
              <a:defRPr baseline="0">
                <a:latin typeface="Arial" panose="020B0604020202020204" pitchFamily="34" charset="0"/>
                <a:ea typeface="隶书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3" y="332426"/>
            <a:ext cx="8139178" cy="331473"/>
          </a:xfrm>
        </p:spPr>
        <p:txBody>
          <a:bodyPr vert="horz" lIns="76196" tIns="28574" rIns="57148" bIns="28574" rtlCol="0" anchor="t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502413" y="714382"/>
            <a:ext cx="8139178" cy="4041680"/>
          </a:xfrm>
        </p:spPr>
        <p:txBody>
          <a:bodyPr vert="horz" lIns="76196" tIns="0" rIns="61910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>
            <p:custDataLst>
              <p:tags r:id="rId2"/>
            </p:custDataLst>
          </p:nvPr>
        </p:nvGrpSpPr>
        <p:grpSpPr>
          <a:xfrm flipH="1">
            <a:off x="2771299" y="-192405"/>
            <a:ext cx="6542246" cy="2117408"/>
            <a:chOff x="4985" y="560"/>
            <a:chExt cx="13528" cy="4464"/>
          </a:xfrm>
        </p:grpSpPr>
        <p:pic>
          <p:nvPicPr>
            <p:cNvPr id="8" name="图片 7" descr="60076ba32008fed45d0337233ef2a29a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>
              <a:lum bright="-6000"/>
            </a:blip>
            <a:srcRect/>
            <a:stretch>
              <a:fillRect/>
            </a:stretch>
          </p:blipFill>
          <p:spPr>
            <a:xfrm>
              <a:off x="4985" y="560"/>
              <a:ext cx="13529" cy="4465"/>
            </a:xfrm>
            <a:prstGeom prst="rect">
              <a:avLst/>
            </a:prstGeom>
          </p:spPr>
        </p:pic>
        <p:sp>
          <p:nvSpPr>
            <p:cNvPr id="9" name="椭圆 8"/>
            <p:cNvSpPr/>
            <p:nvPr>
              <p:custDataLst>
                <p:tags r:id="rId5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rgbClr val="F6F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0" name="椭圆 9"/>
            <p:cNvSpPr/>
            <p:nvPr>
              <p:custDataLst>
                <p:tags r:id="rId6"/>
              </p:custDataLst>
            </p:nvPr>
          </p:nvSpPr>
          <p:spPr>
            <a:xfrm>
              <a:off x="7586" y="3025"/>
              <a:ext cx="1877" cy="1891"/>
            </a:xfrm>
            <a:prstGeom prst="ellipse">
              <a:avLst/>
            </a:prstGeom>
            <a:solidFill>
              <a:srgbClr val="F4F3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grpSp>
        <p:nvGrpSpPr>
          <p:cNvPr id="11" name="组合 10"/>
          <p:cNvGrpSpPr/>
          <p:nvPr>
            <p:custDataLst>
              <p:tags r:id="rId7"/>
            </p:custDataLst>
          </p:nvPr>
        </p:nvGrpSpPr>
        <p:grpSpPr>
          <a:xfrm flipH="1">
            <a:off x="-4384" y="975928"/>
            <a:ext cx="9155185" cy="3975644"/>
            <a:chOff x="4857" y="-184"/>
            <a:chExt cx="12473" cy="4834"/>
          </a:xfrm>
        </p:grpSpPr>
        <p:pic>
          <p:nvPicPr>
            <p:cNvPr id="12" name="图片 11" descr="60076ba32008fed45d0337233ef2a29a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>
              <a:lum bright="-12000"/>
            </a:blip>
            <a:srcRect/>
            <a:stretch>
              <a:fillRect/>
            </a:stretch>
          </p:blipFill>
          <p:spPr>
            <a:xfrm>
              <a:off x="4857" y="-184"/>
              <a:ext cx="12473" cy="4305"/>
            </a:xfrm>
            <a:prstGeom prst="rect">
              <a:avLst/>
            </a:prstGeom>
          </p:spPr>
        </p:pic>
        <p:sp>
          <p:nvSpPr>
            <p:cNvPr id="13" name="椭圆 12"/>
            <p:cNvSpPr/>
            <p:nvPr>
              <p:custDataLst>
                <p:tags r:id="rId10"/>
              </p:custDataLst>
            </p:nvPr>
          </p:nvSpPr>
          <p:spPr>
            <a:xfrm>
              <a:off x="13565" y="3480"/>
              <a:ext cx="2761" cy="1026"/>
            </a:xfrm>
            <a:prstGeom prst="ellipse">
              <a:avLst/>
            </a:prstGeom>
            <a:solidFill>
              <a:srgbClr val="F6F5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1"/>
              </p:custDataLst>
            </p:nvPr>
          </p:nvSpPr>
          <p:spPr>
            <a:xfrm>
              <a:off x="7586" y="2759"/>
              <a:ext cx="1877" cy="1891"/>
            </a:xfrm>
            <a:prstGeom prst="ellipse">
              <a:avLst/>
            </a:prstGeom>
            <a:solidFill>
              <a:srgbClr val="F4F3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2"/>
            </p:custDataLst>
          </p:nvPr>
        </p:nvSpPr>
        <p:spPr>
          <a:xfrm>
            <a:off x="2305527" y="2280285"/>
            <a:ext cx="4533424" cy="685800"/>
          </a:xfrm>
        </p:spPr>
        <p:txBody>
          <a:bodyPr lIns="67497" tIns="35098" rIns="67497" bIns="35098" anchor="b" anchorCtr="0">
            <a:normAutofit/>
          </a:bodyPr>
          <a:lstStyle>
            <a:lvl1pPr algn="ctr">
              <a:defRPr sz="3600" b="0" u="none" strike="noStrike" kern="1200" cap="none" spc="225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尚巍手书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2305360" y="2990460"/>
            <a:ext cx="4533284" cy="1071401"/>
          </a:xfrm>
        </p:spPr>
        <p:txBody>
          <a:bodyPr lIns="67625" tIns="35241" rIns="67625" bIns="35241">
            <a:normAutofit/>
          </a:bodyPr>
          <a:lstStyle>
            <a:lvl1pPr marL="0" indent="0" algn="ctr" eaLnBrk="1" fontAlgn="auto" latinLnBrk="0" hangingPunct="1">
              <a:buNone/>
              <a:defRPr kumimoji="0" lang="zh-CN" altLang="en-US" sz="1800" b="0" i="0" u="none" strike="noStrike" kern="1200" cap="none" spc="113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3" y="332426"/>
            <a:ext cx="8139178" cy="331473"/>
          </a:xfrm>
        </p:spPr>
        <p:txBody>
          <a:bodyPr vert="horz" lIns="76196" tIns="28574" rIns="57148" bIns="28574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196" tIns="0" rIns="61910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4679158" y="714382"/>
            <a:ext cx="3962432" cy="4041680"/>
          </a:xfrm>
        </p:spPr>
        <p:txBody>
          <a:bodyPr>
            <a:noAutofit/>
          </a:bodyPr>
          <a:lstStyle>
            <a:lvl1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>
              <a:defRPr sz="1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13" y="332426"/>
            <a:ext cx="8139178" cy="331473"/>
          </a:xfrm>
        </p:spPr>
        <p:txBody>
          <a:bodyPr vert="horz" lIns="76196" tIns="28574" rIns="57148" bIns="28574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502447" y="714382"/>
            <a:ext cx="3962432" cy="285752"/>
          </a:xfrm>
        </p:spPr>
        <p:txBody>
          <a:bodyPr lIns="76196" tIns="28574" rIns="57148" bIns="28574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502444" y="1054894"/>
            <a:ext cx="3962400" cy="3701064"/>
          </a:xfrm>
        </p:spPr>
        <p:txBody>
          <a:bodyPr vert="horz" lIns="76196" tIns="0" rIns="61910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4676812" y="714382"/>
            <a:ext cx="3962432" cy="285752"/>
          </a:xfrm>
        </p:spPr>
        <p:txBody>
          <a:bodyPr vert="horz" lIns="76196" tIns="28574" rIns="57148" bIns="28574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4676812" y="1054894"/>
            <a:ext cx="3962432" cy="3701064"/>
          </a:xfrm>
        </p:spPr>
        <p:txBody>
          <a:bodyPr vert="horz" lIns="76196" tIns="0" rIns="61910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lum bright="6000"/>
          </a:blip>
          <a:srcRect/>
          <a:stretch>
            <a:fillRect/>
          </a:stretch>
        </p:blipFill>
        <p:spPr>
          <a:xfrm>
            <a:off x="5082066" y="-182403"/>
            <a:ext cx="4094321" cy="5323523"/>
          </a:xfrm>
          <a:prstGeom prst="rect">
            <a:avLst/>
          </a:prstGeom>
        </p:spPr>
      </p:pic>
      <p:sp>
        <p:nvSpPr>
          <p:cNvPr id="7" name="流程图: 延期 6"/>
          <p:cNvSpPr/>
          <p:nvPr>
            <p:custDataLst>
              <p:tags r:id="rId4"/>
            </p:custDataLst>
          </p:nvPr>
        </p:nvSpPr>
        <p:spPr>
          <a:xfrm>
            <a:off x="2221230" y="9049"/>
            <a:ext cx="5132070" cy="5132070"/>
          </a:xfrm>
          <a:prstGeom prst="flowChartDelay">
            <a:avLst/>
          </a:prstGeom>
          <a:solidFill>
            <a:schemeClr val="bg2">
              <a:alpha val="99000"/>
            </a:schemeClr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 vert="horz" lIns="67625" tIns="35241" rIns="67625" bIns="35241" rtlCol="0" anchor="t" anchorCtr="0">
            <a:norm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 flipH="1">
            <a:off x="7908133" y="4429121"/>
            <a:ext cx="1235869" cy="71438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02449" y="332426"/>
            <a:ext cx="8139178" cy="331473"/>
          </a:xfrm>
        </p:spPr>
        <p:txBody>
          <a:bodyPr vert="horz" lIns="76196" tIns="28574" rIns="57148" bIns="28574" rtlCol="0" anchor="t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502447" y="714382"/>
            <a:ext cx="3962432" cy="4041680"/>
          </a:xfrm>
        </p:spPr>
        <p:txBody>
          <a:bodyPr vert="horz" lIns="76196" tIns="0" rIns="61910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4679194" y="714382"/>
            <a:ext cx="3962432" cy="4041680"/>
          </a:xfrm>
        </p:spPr>
        <p:txBody>
          <a:bodyPr vert="horz" lIns="76196" tIns="0" rIns="61910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>
            <a:off x="214791" y="204790"/>
            <a:ext cx="8929211" cy="4938713"/>
            <a:chOff x="286385" y="273050"/>
            <a:chExt cx="11905614" cy="6584951"/>
          </a:xfrm>
        </p:grpSpPr>
        <p:sp>
          <p:nvSpPr>
            <p:cNvPr id="9" name="矩形 8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solidFill>
              <a:schemeClr val="bg2"/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en-US" altLang="zh-CN" sz="1400" dirty="0">
                <a:solidFill>
                  <a:srgbClr val="FFFFFF"/>
                </a:solidFill>
                <a:sym typeface="+mn-ea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 rotWithShape="1">
            <a:blip r:embed="rId5"/>
            <a:srcRect/>
            <a:stretch>
              <a:fillRect/>
            </a:stretch>
          </p:blipFill>
          <p:spPr>
            <a:xfrm flipH="1">
              <a:off x="10544174" y="5905493"/>
              <a:ext cx="1647825" cy="952508"/>
            </a:xfrm>
            <a:prstGeom prst="rect">
              <a:avLst/>
            </a:prstGeom>
          </p:spPr>
        </p:pic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6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196" tIns="28574" rIns="57148" bIns="28574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隶书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"/>
            </p:custDataLst>
          </p:nvPr>
        </p:nvSpPr>
        <p:spPr>
          <a:xfrm>
            <a:off x="502446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隶书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4" Type="http://schemas.openxmlformats.org/officeDocument/2006/relationships/theme" Target="../theme/theme1.xml"/><Relationship Id="rId43" Type="http://schemas.openxmlformats.org/officeDocument/2006/relationships/tags" Target="../tags/tag160.xml"/><Relationship Id="rId42" Type="http://schemas.openxmlformats.org/officeDocument/2006/relationships/tags" Target="../tags/tag159.xml"/><Relationship Id="rId41" Type="http://schemas.openxmlformats.org/officeDocument/2006/relationships/tags" Target="../tags/tag158.xml"/><Relationship Id="rId40" Type="http://schemas.openxmlformats.org/officeDocument/2006/relationships/tags" Target="../tags/tag157.xml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156.xml"/><Relationship Id="rId38" Type="http://schemas.openxmlformats.org/officeDocument/2006/relationships/tags" Target="../tags/tag155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8"/>
            </p:custDataLst>
          </p:nvPr>
        </p:nvSpPr>
        <p:spPr>
          <a:xfrm>
            <a:off x="502413" y="332423"/>
            <a:ext cx="8139178" cy="331473"/>
          </a:xfrm>
          <a:prstGeom prst="rect">
            <a:avLst/>
          </a:prstGeom>
        </p:spPr>
        <p:txBody>
          <a:bodyPr vert="horz" lIns="76196" tIns="28574" rIns="57148" bIns="28574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9"/>
            </p:custDataLst>
          </p:nvPr>
        </p:nvSpPr>
        <p:spPr>
          <a:xfrm>
            <a:off x="502413" y="714382"/>
            <a:ext cx="8139178" cy="4041680"/>
          </a:xfrm>
          <a:prstGeom prst="rect">
            <a:avLst/>
          </a:prstGeom>
        </p:spPr>
        <p:txBody>
          <a:bodyPr vert="horz" lIns="76196" tIns="0" rIns="6191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40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760FBDFE-C587-4B4C-A407-44438C67B59E}" type="datetimeFigureOut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41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42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49AE70B2-8BF9-45C0-BB95-33D1B9D3A854}" type="slidenum">
              <a:rPr lang="zh-CN" altLang="en-US" smtClean="0">
                <a:solidFill>
                  <a:srgbClr val="000000">
                    <a:tint val="75000"/>
                  </a:srgbClr>
                </a:solidFill>
              </a:rPr>
            </a:fld>
            <a:endParaRPr lang="zh-CN" alt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KSO_TEMPLATE" hidden="1"/>
          <p:cNvSpPr/>
          <p:nvPr>
            <p:custDataLst>
              <p:tags r:id="rId4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7" tIns="34289" rIns="68577" bIns="34289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1800" b="1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隶书" panose="020105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7.xml"/><Relationship Id="rId4" Type="http://schemas.openxmlformats.org/officeDocument/2006/relationships/tags" Target="../tags/tag16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8.xml"/><Relationship Id="rId3" Type="http://schemas.openxmlformats.org/officeDocument/2006/relationships/tags" Target="../tags/tag170.xml"/><Relationship Id="rId2" Type="http://schemas.openxmlformats.org/officeDocument/2006/relationships/image" Target="../media/image17.png"/><Relationship Id="rId1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7.xml"/><Relationship Id="rId3" Type="http://schemas.openxmlformats.org/officeDocument/2006/relationships/tags" Target="../tags/tag171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6.xml"/><Relationship Id="rId3" Type="http://schemas.openxmlformats.org/officeDocument/2006/relationships/tags" Target="../tags/tag172.xml"/><Relationship Id="rId2" Type="http://schemas.openxmlformats.org/officeDocument/2006/relationships/image" Target="../media/image17.png"/><Relationship Id="rId1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5.xml"/><Relationship Id="rId3" Type="http://schemas.openxmlformats.org/officeDocument/2006/relationships/tags" Target="../tags/tag173.xml"/><Relationship Id="rId2" Type="http://schemas.openxmlformats.org/officeDocument/2006/relationships/image" Target="../media/image24.png"/><Relationship Id="rId1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4.xml"/><Relationship Id="rId3" Type="http://schemas.openxmlformats.org/officeDocument/2006/relationships/tags" Target="../tags/tag174.xml"/><Relationship Id="rId2" Type="http://schemas.openxmlformats.org/officeDocument/2006/relationships/image" Target="../media/image17.png"/><Relationship Id="rId1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3.xml"/><Relationship Id="rId1" Type="http://schemas.openxmlformats.org/officeDocument/2006/relationships/tags" Target="../tags/tag175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22.xml"/><Relationship Id="rId2" Type="http://schemas.openxmlformats.org/officeDocument/2006/relationships/tags" Target="../tags/tag176.xml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7.xml"/><Relationship Id="rId5" Type="http://schemas.openxmlformats.org/officeDocument/2006/relationships/slideLayout" Target="../slideLayouts/slideLayout21.xml"/><Relationship Id="rId4" Type="http://schemas.openxmlformats.org/officeDocument/2006/relationships/tags" Target="../tags/tag177.xml"/><Relationship Id="rId3" Type="http://schemas.openxmlformats.org/officeDocument/2006/relationships/image" Target="../media/image17.png"/><Relationship Id="rId2" Type="http://schemas.microsoft.com/office/2007/relationships/hdphoto" Target="../media/image27.wdp"/><Relationship Id="rId1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0.xml"/><Relationship Id="rId2" Type="http://schemas.openxmlformats.org/officeDocument/2006/relationships/tags" Target="../tags/tag178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9.xml"/><Relationship Id="rId5" Type="http://schemas.openxmlformats.org/officeDocument/2006/relationships/slideLayout" Target="../slideLayouts/slideLayout19.xml"/><Relationship Id="rId4" Type="http://schemas.openxmlformats.org/officeDocument/2006/relationships/tags" Target="../tags/tag179.xml"/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6.xml"/><Relationship Id="rId2" Type="http://schemas.openxmlformats.org/officeDocument/2006/relationships/tags" Target="../tags/tag162.xml"/><Relationship Id="rId1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35.xml"/><Relationship Id="rId3" Type="http://schemas.openxmlformats.org/officeDocument/2006/relationships/tags" Target="../tags/tag163.xml"/><Relationship Id="rId2" Type="http://schemas.openxmlformats.org/officeDocument/2006/relationships/image" Target="../media/image17.png"/><Relationship Id="rId1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34.xml"/><Relationship Id="rId3" Type="http://schemas.openxmlformats.org/officeDocument/2006/relationships/tags" Target="../tags/tag164.xml"/><Relationship Id="rId2" Type="http://schemas.openxmlformats.org/officeDocument/2006/relationships/image" Target="../media/image17.png"/><Relationship Id="rId1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65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32.xml"/><Relationship Id="rId2" Type="http://schemas.openxmlformats.org/officeDocument/2006/relationships/tags" Target="../tags/tag166.xml"/><Relationship Id="rId1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1.xml"/><Relationship Id="rId3" Type="http://schemas.openxmlformats.org/officeDocument/2006/relationships/tags" Target="../tags/tag167.xml"/><Relationship Id="rId2" Type="http://schemas.openxmlformats.org/officeDocument/2006/relationships/image" Target="../media/image17.png"/><Relationship Id="rId1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30.xml"/><Relationship Id="rId3" Type="http://schemas.openxmlformats.org/officeDocument/2006/relationships/tags" Target="../tags/tag168.xml"/><Relationship Id="rId2" Type="http://schemas.openxmlformats.org/officeDocument/2006/relationships/image" Target="../media/image17.png"/><Relationship Id="rId1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9.xml"/><Relationship Id="rId4" Type="http://schemas.openxmlformats.org/officeDocument/2006/relationships/slideLayout" Target="../slideLayouts/slideLayout29.xml"/><Relationship Id="rId3" Type="http://schemas.openxmlformats.org/officeDocument/2006/relationships/tags" Target="../tags/tag169.xml"/><Relationship Id="rId2" Type="http://schemas.openxmlformats.org/officeDocument/2006/relationships/image" Target="../media/image17.png"/><Relationship Id="rId1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663647" y="1019347"/>
            <a:ext cx="1061821" cy="3147013"/>
          </a:xfrm>
          <a:prstGeom prst="rect">
            <a:avLst/>
          </a:prstGeom>
          <a:noFill/>
        </p:spPr>
        <p:txBody>
          <a:bodyPr vert="eaVert" wrap="none" lIns="68576" tIns="34289" rIns="68576" bIns="34289" rtlCol="0">
            <a:spAutoFit/>
          </a:bodyPr>
          <a:lstStyle/>
          <a:p>
            <a:pPr defTabSz="685800"/>
            <a:r>
              <a:rPr lang="zh-CN" altLang="en-US" sz="6000" dirty="0">
                <a:solidFill>
                  <a:srgbClr val="000000">
                    <a:lumMod val="75000"/>
                    <a:lumOff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真广标" pitchFamily="49" charset="-122"/>
                <a:ea typeface="汉真广标" pitchFamily="49" charset="-122"/>
                <a:sym typeface="+mn-ea"/>
              </a:rPr>
              <a:t>赠刘景文</a:t>
            </a:r>
            <a:endParaRPr lang="zh-CN" altLang="en-US" sz="6000" dirty="0">
              <a:solidFill>
                <a:srgbClr val="000000">
                  <a:lumMod val="75000"/>
                  <a:lumOff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真广标" pitchFamily="49" charset="-122"/>
              <a:ea typeface="汉真广标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30970" y="3152472"/>
            <a:ext cx="616744" cy="991553"/>
          </a:xfrm>
          <a:prstGeom prst="rect">
            <a:avLst/>
          </a:prstGeom>
          <a:noFill/>
        </p:spPr>
        <p:txBody>
          <a:bodyPr wrap="square" lIns="68576" tIns="34289" rIns="68576" bIns="34289" rtlCol="0" anchor="t">
            <a:spAutoFit/>
          </a:bodyPr>
          <a:lstStyle/>
          <a:p>
            <a:pPr defTabSz="685800"/>
            <a:r>
              <a:rPr lang="zh-CN" altLang="en-US" sz="3000" dirty="0">
                <a:solidFill>
                  <a:srgbClr val="000000">
                    <a:lumMod val="75000"/>
                    <a:lumOff val="2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汉真广标" pitchFamily="49" charset="-122"/>
                <a:ea typeface="汉真广标" pitchFamily="49" charset="-122"/>
              </a:rPr>
              <a:t>苏轼</a:t>
            </a:r>
            <a:endParaRPr lang="zh-CN" altLang="en-US" sz="3000" dirty="0">
              <a:solidFill>
                <a:srgbClr val="000000">
                  <a:lumMod val="75000"/>
                  <a:lumOff val="2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汉真广标" pitchFamily="49" charset="-122"/>
              <a:ea typeface="汉真广标" pitchFamily="49" charset="-122"/>
            </a:endParaRPr>
          </a:p>
        </p:txBody>
      </p:sp>
      <p:pic>
        <p:nvPicPr>
          <p:cNvPr id="8" name="图片 7" descr="组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30644" y="956990"/>
            <a:ext cx="2600325" cy="2600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 descr="ï¿½ï¿½Í¼ï¿½ï¿½_40104769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1355" y="1558153"/>
            <a:ext cx="3816668" cy="3816668"/>
          </a:xfrm>
          <a:prstGeom prst="rect">
            <a:avLst/>
          </a:prstGeom>
        </p:spPr>
      </p:pic>
      <p:pic>
        <p:nvPicPr>
          <p:cNvPr id="10" name="图片 9" descr="图层 30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flipH="1">
            <a:off x="3" y="1964025"/>
            <a:ext cx="4394359" cy="3186589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0n7YAJ_169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-150019" y="1018223"/>
            <a:ext cx="4811078" cy="398907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376362" y="1968819"/>
            <a:ext cx="2498408" cy="1730216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rPr>
              <a:t>思考：此诗为什么在开头概括地描绘了荷败菊残的形象，展示深秋的画面？</a:t>
            </a:r>
            <a:endParaRPr lang="zh-CN" altLang="en-US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309111" y="2072644"/>
            <a:ext cx="3862388" cy="1522571"/>
          </a:xfrm>
          <a:prstGeom prst="rect">
            <a:avLst/>
          </a:prstGeom>
          <a:ln w="12700" cmpd="sng">
            <a:solidFill>
              <a:srgbClr val="24649D"/>
            </a:solidFill>
            <a:prstDash val="lgDash"/>
          </a:ln>
        </p:spPr>
        <p:txBody>
          <a:bodyPr wrap="square" lIns="68576" tIns="34289" rIns="68576" bIns="34289">
            <a:spAutoFit/>
          </a:bodyPr>
          <a:lstStyle/>
          <a:p>
            <a:pPr algn="ctr"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方正书宋简体" panose="03000509000000000000" charset="-122"/>
              </a:rPr>
              <a:t>为了强调和突出一年之中的最好景象：</a:t>
            </a:r>
            <a:endParaRPr lang="zh-CN" altLang="en-US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方正书宋简体" panose="03000509000000000000" charset="-122"/>
            </a:endParaRPr>
          </a:p>
          <a:p>
            <a:pPr algn="ctr" defTabSz="685800">
              <a:lnSpc>
                <a:spcPct val="150000"/>
              </a:lnSpc>
            </a:pPr>
            <a:r>
              <a:rPr lang="zh-CN" altLang="en-US" sz="2100" b="1" u="sng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方正书宋简体" panose="03000509000000000000" charset="-122"/>
              </a:rPr>
              <a:t>橙黄橘绿之时。</a:t>
            </a:r>
            <a:endParaRPr lang="zh-CN" altLang="en-US" sz="2100" b="1" u="sng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方正书宋简体" panose="03000509000000000000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8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图层 3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3" y="1956915"/>
            <a:ext cx="4394359" cy="318658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198845" y="1057753"/>
            <a:ext cx="2461736" cy="3242786"/>
            <a:chOff x="11209" y="3091"/>
            <a:chExt cx="5169" cy="6809"/>
          </a:xfrm>
        </p:grpSpPr>
        <p:grpSp>
          <p:nvGrpSpPr>
            <p:cNvPr id="15" name="Group 3"/>
            <p:cNvGrpSpPr/>
            <p:nvPr/>
          </p:nvGrpSpPr>
          <p:grpSpPr>
            <a:xfrm>
              <a:off x="11209" y="3091"/>
              <a:ext cx="5169" cy="6809"/>
              <a:chOff x="2251455" y="1453526"/>
              <a:chExt cx="2147724" cy="2827719"/>
            </a:xfrm>
          </p:grpSpPr>
          <p:sp>
            <p:nvSpPr>
              <p:cNvPr id="49" name="Rectangle: Rounded Corners 4"/>
              <p:cNvSpPr/>
              <p:nvPr/>
            </p:nvSpPr>
            <p:spPr>
              <a:xfrm>
                <a:off x="3263905" y="2286403"/>
                <a:ext cx="122825" cy="199484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50" name="Rectangle: Rounded Corners 5"/>
              <p:cNvSpPr/>
              <p:nvPr/>
            </p:nvSpPr>
            <p:spPr>
              <a:xfrm rot="18638012">
                <a:off x="3465912" y="3772852"/>
                <a:ext cx="122825" cy="55932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51" name="Rectangle: Rounded Corners 6"/>
              <p:cNvSpPr/>
              <p:nvPr/>
            </p:nvSpPr>
            <p:spPr>
              <a:xfrm rot="2961988" flipH="1">
                <a:off x="3073088" y="3772851"/>
                <a:ext cx="122825" cy="55932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52" name="Rectangle: Top Corners Rounded 7"/>
              <p:cNvSpPr/>
              <p:nvPr/>
            </p:nvSpPr>
            <p:spPr>
              <a:xfrm rot="10800000">
                <a:off x="2320243" y="1524367"/>
                <a:ext cx="2010148" cy="1281432"/>
              </a:xfrm>
              <a:prstGeom prst="round2SameRect">
                <a:avLst>
                  <a:gd name="adj1" fmla="val 8651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53" name="Rectangle 8"/>
              <p:cNvSpPr/>
              <p:nvPr/>
            </p:nvSpPr>
            <p:spPr>
              <a:xfrm>
                <a:off x="2251455" y="1453526"/>
                <a:ext cx="2147724" cy="14168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54" name="Rectangle: Top Corners Rounded 9"/>
              <p:cNvSpPr/>
              <p:nvPr/>
            </p:nvSpPr>
            <p:spPr>
              <a:xfrm rot="10800000">
                <a:off x="2388557" y="1624517"/>
                <a:ext cx="1873522" cy="1103192"/>
              </a:xfrm>
              <a:prstGeom prst="round2SameRect">
                <a:avLst>
                  <a:gd name="adj1" fmla="val 8651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</p:grpSp>
        <p:sp>
          <p:nvSpPr>
            <p:cNvPr id="3" name="文本框 2"/>
            <p:cNvSpPr txBox="1"/>
            <p:nvPr/>
          </p:nvSpPr>
          <p:spPr>
            <a:xfrm>
              <a:off x="11856" y="4032"/>
              <a:ext cx="4192" cy="164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defTabSz="685800">
                <a:lnSpc>
                  <a:spcPct val="150000"/>
                </a:lnSpc>
              </a:pPr>
              <a:r>
                <a:rPr lang="zh-CN" altLang="en-US" sz="15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前两句描写残秋景象，诗人要表达什么情意？</a:t>
              </a:r>
              <a:endParaRPr lang="zh-CN" altLang="en-US" sz="15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4893471" y="1115854"/>
            <a:ext cx="2956180" cy="3685764"/>
            <a:chOff x="11209" y="3091"/>
            <a:chExt cx="5169" cy="6809"/>
          </a:xfrm>
        </p:grpSpPr>
        <p:grpSp>
          <p:nvGrpSpPr>
            <p:cNvPr id="9" name="Group 3"/>
            <p:cNvGrpSpPr/>
            <p:nvPr/>
          </p:nvGrpSpPr>
          <p:grpSpPr>
            <a:xfrm>
              <a:off x="11209" y="3091"/>
              <a:ext cx="5169" cy="6809"/>
              <a:chOff x="2251455" y="1453526"/>
              <a:chExt cx="2147724" cy="2827719"/>
            </a:xfrm>
          </p:grpSpPr>
          <p:sp>
            <p:nvSpPr>
              <p:cNvPr id="10" name="Rectangle: Rounded Corners 4"/>
              <p:cNvSpPr/>
              <p:nvPr/>
            </p:nvSpPr>
            <p:spPr>
              <a:xfrm>
                <a:off x="3263905" y="2286403"/>
                <a:ext cx="122825" cy="1994842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11" name="Rectangle: Rounded Corners 5"/>
              <p:cNvSpPr/>
              <p:nvPr/>
            </p:nvSpPr>
            <p:spPr>
              <a:xfrm rot="18638012">
                <a:off x="3465912" y="3772852"/>
                <a:ext cx="122825" cy="55932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12" name="Rectangle: Rounded Corners 6"/>
              <p:cNvSpPr/>
              <p:nvPr/>
            </p:nvSpPr>
            <p:spPr>
              <a:xfrm rot="2961988" flipH="1">
                <a:off x="3073088" y="3772851"/>
                <a:ext cx="122825" cy="559327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13" name="Rectangle: Top Corners Rounded 7"/>
              <p:cNvSpPr/>
              <p:nvPr/>
            </p:nvSpPr>
            <p:spPr>
              <a:xfrm rot="10800000">
                <a:off x="2320243" y="1524367"/>
                <a:ext cx="2010148" cy="1281432"/>
              </a:xfrm>
              <a:prstGeom prst="round2SameRect">
                <a:avLst>
                  <a:gd name="adj1" fmla="val 8651"/>
                  <a:gd name="adj2" fmla="val 0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14" name="Rectangle 8"/>
              <p:cNvSpPr/>
              <p:nvPr/>
            </p:nvSpPr>
            <p:spPr>
              <a:xfrm>
                <a:off x="2251455" y="1453526"/>
                <a:ext cx="2147724" cy="14168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sp>
            <p:nvSpPr>
              <p:cNvPr id="17" name="Rectangle: Top Corners Rounded 9"/>
              <p:cNvSpPr/>
              <p:nvPr/>
            </p:nvSpPr>
            <p:spPr>
              <a:xfrm rot="10800000">
                <a:off x="2388557" y="1624517"/>
                <a:ext cx="1873522" cy="1103192"/>
              </a:xfrm>
              <a:prstGeom prst="round2SameRect">
                <a:avLst>
                  <a:gd name="adj1" fmla="val 8651"/>
                  <a:gd name="adj2" fmla="val 0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685800"/>
                <a:endParaRPr sz="14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</p:grpSp>
        <p:sp>
          <p:nvSpPr>
            <p:cNvPr id="18" name="文本框 17"/>
            <p:cNvSpPr txBox="1"/>
            <p:nvPr/>
          </p:nvSpPr>
          <p:spPr>
            <a:xfrm>
              <a:off x="12039" y="3712"/>
              <a:ext cx="3509" cy="247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 defTabSz="685800">
                <a:lnSpc>
                  <a:spcPct val="150000"/>
                </a:lnSpc>
              </a:pPr>
              <a:r>
                <a:rPr lang="zh-CN" altLang="en-US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赞美在肃杀的深秋时节，菊枝傲霜独立的品格。</a:t>
              </a:r>
              <a:endParaRPr lang="zh-CN" altLang="en-US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endParaRPr>
            </a:p>
          </p:txBody>
        </p:sp>
      </p:grp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8583" y="1293499"/>
            <a:ext cx="461657" cy="2715101"/>
          </a:xfrm>
          <a:prstGeom prst="rect">
            <a:avLst/>
          </a:prstGeom>
          <a:noFill/>
        </p:spPr>
        <p:txBody>
          <a:bodyPr vert="eaVert" wrap="square" lIns="68576" tIns="34289" rIns="68576" bIns="34289" rtlCol="0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尚巍手书简" panose="00020600040101010101" charset="-122"/>
                <a:ea typeface="汉仪尚巍手书简" panose="00020600040101010101" charset="-122"/>
                <a:cs typeface="汉仪尚巍手书简" panose="00020600040101010101" charset="-122"/>
                <a:sym typeface="+mn-ea"/>
              </a:rPr>
              <a:t> </a:t>
            </a:r>
            <a:endParaRPr lang="zh-CN" altLang="en-US" sz="2100" dirty="0">
              <a:solidFill>
                <a:srgbClr val="000000">
                  <a:lumMod val="65000"/>
                  <a:lumOff val="35000"/>
                </a:srgbClr>
              </a:solidFill>
              <a:latin typeface="汉仪尚巍手书简" panose="00020600040101010101" charset="-122"/>
              <a:ea typeface="汉仪尚巍手书简" panose="00020600040101010101" charset="-122"/>
              <a:cs typeface="汉仪尚巍手书简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15648" y="1293499"/>
            <a:ext cx="461657" cy="2715101"/>
          </a:xfrm>
          <a:prstGeom prst="rect">
            <a:avLst/>
          </a:prstGeom>
          <a:noFill/>
        </p:spPr>
        <p:txBody>
          <a:bodyPr vert="eaVert" wrap="square" lIns="68576" tIns="34289" rIns="68576" bIns="34289" rtlCol="0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尚巍手书简" panose="00020600040101010101" charset="-122"/>
                <a:ea typeface="汉仪尚巍手书简" panose="00020600040101010101" charset="-122"/>
                <a:cs typeface="汉仪尚巍手书简" panose="00020600040101010101" charset="-122"/>
                <a:sym typeface="+mn-ea"/>
              </a:rPr>
              <a:t> </a:t>
            </a:r>
            <a:endParaRPr lang="zh-CN" altLang="en-US" sz="2100" dirty="0">
              <a:solidFill>
                <a:srgbClr val="000000">
                  <a:lumMod val="65000"/>
                  <a:lumOff val="35000"/>
                </a:srgbClr>
              </a:solidFill>
              <a:latin typeface="汉仪尚巍手书简" panose="00020600040101010101" charset="-122"/>
              <a:ea typeface="汉仪尚巍手书简" panose="00020600040101010101" charset="-122"/>
              <a:cs typeface="汉仪尚巍手书简" panose="00020600040101010101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216245" y="941073"/>
            <a:ext cx="4753451" cy="2588419"/>
            <a:chOff x="7660" y="2860"/>
            <a:chExt cx="9981" cy="543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660" y="2860"/>
              <a:ext cx="9981" cy="543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9038" y="4576"/>
              <a:ext cx="6850" cy="205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defTabSz="685800">
                <a:lnSpc>
                  <a:spcPct val="120000"/>
                </a:lnSpc>
              </a:pPr>
              <a:r>
                <a:rPr lang="zh-CN" altLang="en-US" sz="24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汉仪尚巍手书简" panose="00020600040101010101" charset="-122"/>
                  <a:sym typeface="+mn-ea"/>
                </a:rPr>
                <a:t>荷尽／已无／擎雨盖，</a:t>
              </a:r>
              <a:endParaRPr lang="zh-CN" alt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汉仪尚巍手书简" panose="00020600040101010101" charset="-122"/>
                <a:sym typeface="+mn-ea"/>
              </a:endParaRPr>
            </a:p>
            <a:p>
              <a:pPr defTabSz="685800">
                <a:lnSpc>
                  <a:spcPct val="120000"/>
                </a:lnSpc>
              </a:pPr>
              <a:r>
                <a:rPr lang="zh-CN" altLang="en-US" sz="24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汉仪尚巍手书简" panose="00020600040101010101" charset="-122"/>
                  <a:sym typeface="+mn-ea"/>
                </a:rPr>
                <a:t>最是／橙黄／橘绿时。</a:t>
              </a:r>
              <a:endParaRPr lang="zh-CN" alt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汉仪尚巍手书简" panose="00020600040101010101" charset="-122"/>
                <a:sym typeface="+mn-ea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311119" y="1612584"/>
            <a:ext cx="2957513" cy="1245394"/>
          </a:xfrm>
          <a:prstGeom prst="rect">
            <a:avLst/>
          </a:prstGeom>
          <a:noFill/>
          <a:ln>
            <a:solidFill>
              <a:srgbClr val="24649D"/>
            </a:solidFill>
          </a:ln>
        </p:spPr>
        <p:txBody>
          <a:bodyPr wrap="square" lIns="68576" tIns="34289" rIns="68576" bIns="34289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b="1" u="sng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诗意：</a:t>
            </a:r>
            <a:r>
              <a:rPr lang="zh-CN" altLang="en-US" sz="15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别以为一年的好景将尽，你必须记住，最美的景是在这橙黄橘绿的时节啊！</a:t>
            </a:r>
            <a:endParaRPr lang="zh-CN" altLang="en-US" sz="15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311116" y="3455671"/>
            <a:ext cx="7107555" cy="552926"/>
          </a:xfrm>
          <a:prstGeom prst="rect">
            <a:avLst/>
          </a:prstGeom>
          <a:noFill/>
          <a:ln>
            <a:solidFill>
              <a:srgbClr val="24649D"/>
            </a:solidFill>
          </a:ln>
        </p:spPr>
        <p:txBody>
          <a:bodyPr wrap="square" lIns="68576" tIns="34289" rIns="68576" bIns="34289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b="1" u="sng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特点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：</a:t>
            </a:r>
            <a:r>
              <a:rPr lang="zh-CN" altLang="en-US" sz="15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深秋的景色虽然萧瑟冷落，但更是硕果累累的时节，显露出勃勃的生机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。</a:t>
            </a:r>
            <a:endParaRPr lang="zh-CN" altLang="en-US" sz="140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821306" y="1062040"/>
            <a:ext cx="5372576" cy="552926"/>
          </a:xfrm>
          <a:prstGeom prst="rect">
            <a:avLst/>
          </a:prstGeom>
          <a:ln w="19050" cmpd="sng">
            <a:solidFill>
              <a:schemeClr val="accent1">
                <a:shade val="50000"/>
              </a:schemeClr>
            </a:solidFill>
            <a:prstDash val="lgDash"/>
          </a:ln>
        </p:spPr>
        <p:txBody>
          <a:bodyPr wrap="square" lIns="68576" tIns="34289" rIns="68576" bIns="34289">
            <a:spAutoFit/>
          </a:bodyPr>
          <a:lstStyle/>
          <a:p>
            <a:pPr algn="r" defTabSz="685800">
              <a:lnSpc>
                <a:spcPct val="150000"/>
              </a:lnSpc>
            </a:pPr>
            <a:r>
              <a:rPr lang="zh-CN" altLang="en-US" sz="2100" b="1" u="sng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rPr>
              <a:t>思考：如何理解最是橙黄橘绿时这句诗？</a:t>
            </a:r>
            <a:endParaRPr lang="zh-CN" altLang="en-US" sz="2100" b="1" u="sng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07457" y="1712599"/>
            <a:ext cx="5722144" cy="1480661"/>
          </a:xfrm>
          <a:prstGeom prst="rect">
            <a:avLst/>
          </a:prstGeom>
          <a:ln w="19050" cmpd="sng">
            <a:solidFill>
              <a:schemeClr val="accent1">
                <a:shade val="50000"/>
              </a:schemeClr>
            </a:solidFill>
            <a:prstDash val="lgDash"/>
          </a:ln>
        </p:spPr>
        <p:txBody>
          <a:bodyPr wrap="square" lIns="68576" tIns="34289" rIns="68576" bIns="34289">
            <a:spAutoFit/>
          </a:bodyPr>
          <a:lstStyle/>
          <a:p>
            <a:pPr algn="r" defTabSz="685800">
              <a:lnSpc>
                <a:spcPct val="180000"/>
              </a:lnSpc>
            </a:pPr>
            <a:r>
              <a:rPr lang="zh-CN" altLang="en-US" sz="15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</a:t>
            </a: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揭示赠诗的目的。</a:t>
            </a:r>
            <a:endParaRPr lang="zh-CN" altLang="en-US" sz="1500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algn="r" defTabSz="685800">
              <a:lnSpc>
                <a:spcPct val="180000"/>
              </a:lnSpc>
            </a:pPr>
            <a:r>
              <a:rPr lang="zh-CN" altLang="en-US" sz="15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说明秋景虽然萧瑟冷落，但也有硕果累累、成熟丰收的一面，而这一点恰恰是其他季节无法相比的。</a:t>
            </a:r>
            <a:endParaRPr lang="zh-CN" altLang="en-US" sz="1500" b="1" u="sng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62914" y="3329943"/>
            <a:ext cx="3966686" cy="732949"/>
          </a:xfrm>
          <a:prstGeom prst="rect">
            <a:avLst/>
          </a:prstGeom>
          <a:noFill/>
          <a:ln>
            <a:solidFill>
              <a:srgbClr val="24649D"/>
            </a:solidFill>
          </a:ln>
        </p:spPr>
        <p:txBody>
          <a:bodyPr wrap="square" lIns="68576" tIns="34289" rIns="68576" bIns="34289" rtlCol="0" anchor="t">
            <a:spAutoFit/>
          </a:bodyPr>
          <a:lstStyle/>
          <a:p>
            <a:pPr algn="r" defTabSz="685800">
              <a:lnSpc>
                <a:spcPct val="180000"/>
              </a:lnSpc>
            </a:pPr>
            <a:r>
              <a:rPr lang="zh-CN" altLang="en-US" sz="12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方正书宋简体" panose="03000509000000000000" charset="-122"/>
                <a:sym typeface="+mn-ea"/>
              </a:rPr>
              <a:t>比喻人到壮年，虽已青春流逝，但也是人生成熟、大有作为的黄金阶段，勉励朋友珍惜这大好时光，乐观向上</a:t>
            </a:r>
            <a:r>
              <a:rPr lang="zh-CN" altLang="en-US" sz="1200" b="1" u="sng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方正书宋简体" panose="03000509000000000000" charset="-122"/>
                <a:sym typeface="+mn-ea"/>
              </a:rPr>
              <a:t>。</a:t>
            </a:r>
            <a:endParaRPr lang="zh-CN" altLang="en-US" sz="1200" b="1" u="sng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方正书宋简体" panose="03000509000000000000" charset="-122"/>
              <a:sym typeface="+mn-ea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  <p:pic>
        <p:nvPicPr>
          <p:cNvPr id="2" name="图片 1" descr="ExWdOe_595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-60006" y="2392680"/>
            <a:ext cx="4246721" cy="2750820"/>
          </a:xfrm>
          <a:prstGeom prst="rect">
            <a:avLst/>
          </a:prstGeom>
        </p:spPr>
      </p:pic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428750" y="2327434"/>
            <a:ext cx="4034790" cy="1524000"/>
          </a:xfrm>
          <a:prstGeom prst="rect">
            <a:avLst/>
          </a:prstGeom>
          <a:solidFill>
            <a:srgbClr val="EAF8F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3" name="图片 2" descr="Dyl8rM_918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72000" y="491966"/>
            <a:ext cx="4572000" cy="4572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428751" y="1342076"/>
            <a:ext cx="4035266" cy="622459"/>
          </a:xfrm>
          <a:prstGeom prst="rect">
            <a:avLst/>
          </a:prstGeom>
          <a:ln w="25400" cmpd="sng"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en-US" altLang="zh-CN" sz="24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rPr>
              <a:t>  </a:t>
            </a:r>
            <a:r>
              <a:rPr lang="zh-CN" altLang="en-US" sz="24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rPr>
              <a:t>思考：后两句有什么用意？</a:t>
            </a:r>
            <a:endParaRPr lang="zh-CN" altLang="en-US" sz="24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81629" y="2570325"/>
            <a:ext cx="3696653" cy="1037749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rPr>
              <a:t>勉励好友要珍惜大好时光，昂扬向上，不可意志消沉。</a:t>
            </a:r>
            <a:endParaRPr lang="zh-CN" altLang="en-US" sz="21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087881" y="1481614"/>
            <a:ext cx="4471988" cy="552926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rPr>
              <a:t>这首诗告诉我们一个什么人生哲理？</a:t>
            </a:r>
            <a:endParaRPr lang="zh-CN" altLang="en-US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087881" y="2233612"/>
            <a:ext cx="4411028" cy="899160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b="1" u="sng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rPr>
              <a:t>只有严酷的环境才能锻炼人，才能检验、识别一个人的风骨。</a:t>
            </a:r>
            <a:endParaRPr lang="zh-CN" altLang="en-US" b="1" u="sng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74836" y="1820707"/>
            <a:ext cx="7836694" cy="1037749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8576" tIns="34289" rIns="68576" bIns="34289">
            <a:spAutoFit/>
          </a:bodyPr>
          <a:lstStyle/>
          <a:p>
            <a:pPr indent="228600" algn="ctr" defTabSz="685800">
              <a:lnSpc>
                <a:spcPct val="150000"/>
              </a:lnSpc>
            </a:pPr>
            <a:r>
              <a:rPr lang="zh-CN" altLang="en-US" sz="21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菊有菊不可替代的风韵，荷有荷无法言说的魅力，</a:t>
            </a:r>
            <a:endParaRPr lang="zh-CN" altLang="en-US" sz="2100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indent="228600" algn="ctr" defTabSz="685800">
              <a:lnSpc>
                <a:spcPct val="150000"/>
              </a:lnSpc>
            </a:pPr>
            <a:r>
              <a:rPr lang="zh-CN" altLang="en-US" sz="21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苏轼赞美了秋天是个丰收的季节，激励着人们乐观向上。</a:t>
            </a:r>
            <a:endParaRPr lang="zh-CN" altLang="en-US" sz="2100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归纳总结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694852" y="1205392"/>
            <a:ext cx="7952899" cy="2786539"/>
            <a:chOff x="618" y="3458"/>
            <a:chExt cx="16699" cy="5851"/>
          </a:xfrm>
        </p:grpSpPr>
        <p:sp>
          <p:nvSpPr>
            <p:cNvPr id="3" name="文本框 2"/>
            <p:cNvSpPr txBox="1"/>
            <p:nvPr/>
          </p:nvSpPr>
          <p:spPr>
            <a:xfrm>
              <a:off x="10453" y="3752"/>
              <a:ext cx="6683" cy="193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 defTabSz="685800">
                <a:lnSpc>
                  <a:spcPct val="150000"/>
                </a:lnSpc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方正书宋简体" panose="03000509000000000000" charset="-122"/>
                </a:rPr>
                <a:t>诗的前两句写景，抓住荷尽、菊残描绘出秋末的萧瑟景象。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方正书宋简体" panose="03000509000000000000" charset="-122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3462" y="3458"/>
              <a:ext cx="2899" cy="2630"/>
              <a:chOff x="3462" y="3458"/>
              <a:chExt cx="2899" cy="2630"/>
            </a:xfrm>
          </p:grpSpPr>
          <p:pic>
            <p:nvPicPr>
              <p:cNvPr id="4" name="图片 3"/>
              <p:cNvPicPr>
                <a:picLocks noChangeAspect="1"/>
              </p:cNvPicPr>
              <p:nvPr/>
            </p:nvPicPr>
            <p:blipFill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462" y="3458"/>
                <a:ext cx="2899" cy="2630"/>
              </a:xfrm>
              <a:prstGeom prst="rect">
                <a:avLst/>
              </a:prstGeom>
            </p:spPr>
          </p:pic>
          <p:sp>
            <p:nvSpPr>
              <p:cNvPr id="8" name="文本框 7"/>
              <p:cNvSpPr txBox="1"/>
              <p:nvPr/>
            </p:nvSpPr>
            <p:spPr>
              <a:xfrm>
                <a:off x="4366" y="3835"/>
                <a:ext cx="1196" cy="2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荷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尽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7138" y="3458"/>
              <a:ext cx="2899" cy="2630"/>
              <a:chOff x="3462" y="3458"/>
              <a:chExt cx="2899" cy="2630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462" y="3458"/>
                <a:ext cx="2899" cy="2630"/>
              </a:xfrm>
              <a:prstGeom prst="rect">
                <a:avLst/>
              </a:prstGeom>
            </p:spPr>
          </p:pic>
          <p:sp>
            <p:nvSpPr>
              <p:cNvPr id="12" name="文本框 11"/>
              <p:cNvSpPr txBox="1"/>
              <p:nvPr/>
            </p:nvSpPr>
            <p:spPr>
              <a:xfrm>
                <a:off x="4366" y="3835"/>
                <a:ext cx="1196" cy="2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菊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残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</p:txBody>
          </p:sp>
        </p:grpSp>
        <p:sp>
          <p:nvSpPr>
            <p:cNvPr id="13" name="文本框 12"/>
            <p:cNvSpPr txBox="1"/>
            <p:nvPr/>
          </p:nvSpPr>
          <p:spPr>
            <a:xfrm>
              <a:off x="10787" y="6406"/>
              <a:ext cx="6530" cy="281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indent="228600" defTabSz="685800">
                <a:lnSpc>
                  <a:spcPct val="150000"/>
                </a:lnSpc>
              </a:pPr>
              <a:r>
                <a:rPr lang="zh-CN" altLang="en-US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  <a:sym typeface="+mn-ea"/>
                </a:rPr>
                <a:t>“已无”与“犹有”形成强烈对比，突出菊花傲霜斗寒的形象。</a:t>
              </a:r>
              <a:endParaRPr lang="zh-CN" altLang="en-US" dirty="0"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endParaRP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3462" y="6471"/>
              <a:ext cx="2899" cy="2630"/>
              <a:chOff x="3462" y="3458"/>
              <a:chExt cx="2899" cy="2630"/>
            </a:xfrm>
          </p:grpSpPr>
          <p:pic>
            <p:nvPicPr>
              <p:cNvPr id="23" name="图片 22"/>
              <p:cNvPicPr>
                <a:picLocks noChangeAspect="1"/>
              </p:cNvPicPr>
              <p:nvPr/>
            </p:nvPicPr>
            <p:blipFill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462" y="3458"/>
                <a:ext cx="2899" cy="2630"/>
              </a:xfrm>
              <a:prstGeom prst="rect">
                <a:avLst/>
              </a:prstGeom>
            </p:spPr>
          </p:pic>
          <p:sp>
            <p:nvSpPr>
              <p:cNvPr id="24" name="文本框 23"/>
              <p:cNvSpPr txBox="1"/>
              <p:nvPr/>
            </p:nvSpPr>
            <p:spPr>
              <a:xfrm>
                <a:off x="4366" y="3835"/>
                <a:ext cx="1196" cy="2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已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无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7136" y="6446"/>
              <a:ext cx="2899" cy="2630"/>
              <a:chOff x="3462" y="3458"/>
              <a:chExt cx="2899" cy="2630"/>
            </a:xfrm>
          </p:grpSpPr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1" cstate="email">
                <a:extLst>
                  <a:ext uri="{BEBA8EAE-BF5A-486C-A8C5-ECC9F3942E4B}">
                    <a14:imgProps xmlns:a14="http://schemas.microsoft.com/office/drawing/2010/main">
                      <a14:imgLayer r:embed="rId2">
                        <a14:imgEffect>
                          <a14:saturation sat="66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462" y="3458"/>
                <a:ext cx="2899" cy="2630"/>
              </a:xfrm>
              <a:prstGeom prst="rect">
                <a:avLst/>
              </a:prstGeom>
            </p:spPr>
          </p:pic>
          <p:sp>
            <p:nvSpPr>
              <p:cNvPr id="27" name="文本框 26"/>
              <p:cNvSpPr txBox="1"/>
              <p:nvPr/>
            </p:nvSpPr>
            <p:spPr>
              <a:xfrm>
                <a:off x="4366" y="3835"/>
                <a:ext cx="1196" cy="2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犹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  <a:p>
                <a:pPr defTabSz="685800"/>
                <a:r>
                  <a:rPr lang="zh-CN" altLang="en-US" sz="3000" b="1" dirty="0"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宋体" panose="02010600030101010101" pitchFamily="2" charset="-122"/>
                    <a:sym typeface="+mn-ea"/>
                  </a:rPr>
                  <a:t>有</a:t>
                </a:r>
                <a:endParaRPr lang="zh-CN" altLang="en-US" sz="30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宋体" panose="02010600030101010101" pitchFamily="2" charset="-122"/>
                  <a:sym typeface="+mn-ea"/>
                </a:endParaRPr>
              </a:p>
            </p:txBody>
          </p:sp>
        </p:grpSp>
        <p:sp>
          <p:nvSpPr>
            <p:cNvPr id="28" name="左中括号 27"/>
            <p:cNvSpPr/>
            <p:nvPr/>
          </p:nvSpPr>
          <p:spPr>
            <a:xfrm>
              <a:off x="2510" y="3575"/>
              <a:ext cx="458" cy="5734"/>
            </a:xfrm>
            <a:prstGeom prst="leftBracket">
              <a:avLst/>
            </a:prstGeom>
            <a:ln w="19050">
              <a:solidFill>
                <a:srgbClr val="7DAE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618" y="4724"/>
              <a:ext cx="1454" cy="365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pPr defTabSz="685800"/>
              <a:r>
                <a:rPr lang="zh-CN" altLang="en-US" sz="3300" b="1" dirty="0"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rPr>
                <a:t>关键词</a:t>
              </a:r>
              <a:endParaRPr lang="zh-CN" altLang="en-US" sz="3300" b="1" dirty="0"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endParaRPr>
            </a:p>
          </p:txBody>
        </p:sp>
      </p:grpSp>
      <p:pic>
        <p:nvPicPr>
          <p:cNvPr id="5" name="图片 4" descr="图片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课堂小练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472115" y="2048439"/>
            <a:ext cx="4757228" cy="257611"/>
            <a:chOff x="502" y="2503917"/>
            <a:chExt cx="6342971" cy="343481"/>
          </a:xfrm>
        </p:grpSpPr>
        <p:sp>
          <p:nvSpPr>
            <p:cNvPr id="5" name="矩形 4"/>
            <p:cNvSpPr/>
            <p:nvPr/>
          </p:nvSpPr>
          <p:spPr>
            <a:xfrm>
              <a:off x="502" y="2503917"/>
              <a:ext cx="6342971" cy="182560"/>
            </a:xfrm>
            <a:prstGeom prst="rect">
              <a:avLst/>
            </a:prstGeom>
            <a:solidFill>
              <a:srgbClr val="6AB0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02" y="2750322"/>
              <a:ext cx="6342971" cy="97076"/>
            </a:xfrm>
            <a:prstGeom prst="rect">
              <a:avLst/>
            </a:prstGeom>
            <a:solidFill>
              <a:srgbClr val="72C4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472217" y="1469710"/>
            <a:ext cx="4580573" cy="552926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89" rIns="68576" bIns="34289">
            <a:spAutoFit/>
          </a:bodyPr>
          <a:lstStyle/>
          <a:p>
            <a:pPr indent="228600"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诗人为什么称橙黄橘绿是一年好景？</a:t>
            </a:r>
            <a:endParaRPr lang="zh-CN" altLang="en-US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09089" y="2536510"/>
            <a:ext cx="5106829" cy="974113"/>
          </a:xfrm>
          <a:prstGeom prst="rect">
            <a:avLst/>
          </a:prstGeom>
          <a:noFill/>
          <a:ln w="9525">
            <a:noFill/>
          </a:ln>
        </p:spPr>
        <p:txBody>
          <a:bodyPr wrap="square" lIns="68576" tIns="34289" rIns="68576" bIns="34289">
            <a:spAutoFit/>
          </a:bodyPr>
          <a:lstStyle/>
          <a:p>
            <a:pPr indent="228600" defTabSz="685800">
              <a:lnSpc>
                <a:spcPct val="14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宋体" panose="02010600030101010101" pitchFamily="2" charset="-122"/>
              </a:rPr>
              <a:t>景色虽然萧瑟冷落，但更是成熟丰收的时节，显露出勃勃生机。</a:t>
            </a:r>
            <a:endParaRPr lang="zh-CN" altLang="en-US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宋体" panose="02010600030101010101" pitchFamily="2" charset="-122"/>
            </a:endParaRPr>
          </a:p>
        </p:txBody>
      </p:sp>
      <p:pic>
        <p:nvPicPr>
          <p:cNvPr id="8" name="图片 7" descr="图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课堂小练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ï¿½ï¿½Í¼ï¿½ï¿½_40104769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471355" y="1558153"/>
            <a:ext cx="3816668" cy="3816668"/>
          </a:xfrm>
          <a:prstGeom prst="rect">
            <a:avLst/>
          </a:prstGeom>
        </p:spPr>
      </p:pic>
      <p:pic>
        <p:nvPicPr>
          <p:cNvPr id="10" name="图片 9" descr="图层 30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3" y="1958786"/>
            <a:ext cx="4394359" cy="318658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66490" y="1203487"/>
            <a:ext cx="4753451" cy="258841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040380" y="2002158"/>
            <a:ext cx="3185160" cy="991553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defTabSz="685800"/>
            <a:r>
              <a:rPr lang="zh-CN" altLang="en-US" sz="6000">
                <a:solidFill>
                  <a:srgbClr val="000000"/>
                </a:solidFill>
                <a:latin typeface="汉仪雅酷黑简" panose="00020600040101010101" charset="-122"/>
                <a:ea typeface="汉仪雅酷黑简" panose="00020600040101010101" charset="-122"/>
              </a:rPr>
              <a:t>谢谢观看</a:t>
            </a:r>
            <a:endParaRPr lang="zh-CN" altLang="en-US" sz="6000">
              <a:solidFill>
                <a:srgbClr val="000000"/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矩形 171"/>
          <p:cNvSpPr/>
          <p:nvPr/>
        </p:nvSpPr>
        <p:spPr>
          <a:xfrm>
            <a:off x="2014065" y="1343981"/>
            <a:ext cx="5088731" cy="228457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4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      </a:t>
            </a:r>
            <a:r>
              <a:rPr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此诗是苏轼于宋哲宗元佑五年（1090年）任杭州太守时所作。苏轼在杭州见刘时，刘已五十八岁。经苏轼向朝廷竭力保举，刘才得到小小升迁。不想只过了两年，景文就死去了。苏轼感刘人生坎坷遭遇，应当时景色作此诗作。</a:t>
            </a:r>
            <a:endParaRPr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171" name="文本框 170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创作背景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层 30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 flipH="1">
            <a:off x="1" y="2152174"/>
            <a:ext cx="4228148" cy="3066098"/>
          </a:xfrm>
          <a:prstGeom prst="rect">
            <a:avLst/>
          </a:prstGeom>
        </p:spPr>
      </p:pic>
      <p:sp>
        <p:nvSpPr>
          <p:cNvPr id="172" name="矩形 171"/>
          <p:cNvSpPr/>
          <p:nvPr/>
        </p:nvSpPr>
        <p:spPr>
          <a:xfrm>
            <a:off x="2025015" y="870586"/>
            <a:ext cx="5093970" cy="2492216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3300" b="1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苏轼</a:t>
            </a:r>
            <a:r>
              <a:rPr lang="zh-CN" altLang="en-US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</a:t>
            </a:r>
            <a:r>
              <a:rPr lang="en-US" altLang="zh-CN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1037—1101</a:t>
            </a:r>
            <a:r>
              <a:rPr lang="zh-CN" altLang="en-US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）</a:t>
            </a:r>
            <a:endParaRPr lang="zh-CN" altLang="en-US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北宋眉州眉山（今属四川省眉山市）人。字子瞻，号东坡居士，宋代文学家，唐宋八大家之一，宋代文学最高成就的代表。苏轼词开豪放一派，与辛弃疾同是豪放派代表，并称“苏辛” 。</a:t>
            </a:r>
            <a:endParaRPr lang="zh-CN" altLang="en-US" b="1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3056572" y="3586163"/>
            <a:ext cx="3767138" cy="670560"/>
            <a:chOff x="8300" y="8738"/>
            <a:chExt cx="7910" cy="1408"/>
          </a:xfrm>
        </p:grpSpPr>
        <p:grpSp>
          <p:nvGrpSpPr>
            <p:cNvPr id="18" name="组合 17"/>
            <p:cNvGrpSpPr/>
            <p:nvPr/>
          </p:nvGrpSpPr>
          <p:grpSpPr>
            <a:xfrm>
              <a:off x="8300" y="8738"/>
              <a:ext cx="4224" cy="1408"/>
              <a:chOff x="8198" y="11217"/>
              <a:chExt cx="4224" cy="1408"/>
            </a:xfrm>
          </p:grpSpPr>
          <p:grpSp>
            <p:nvGrpSpPr>
              <p:cNvPr id="24" name="组合 23"/>
              <p:cNvGrpSpPr/>
              <p:nvPr/>
            </p:nvGrpSpPr>
            <p:grpSpPr>
              <a:xfrm flipH="1">
                <a:off x="8198" y="11217"/>
                <a:ext cx="120" cy="1408"/>
                <a:chOff x="10374" y="3470"/>
                <a:chExt cx="19" cy="4946"/>
              </a:xfrm>
            </p:grpSpPr>
            <p:cxnSp>
              <p:nvCxnSpPr>
                <p:cNvPr id="5" name="直接连接符 4"/>
                <p:cNvCxnSpPr/>
                <p:nvPr/>
              </p:nvCxnSpPr>
              <p:spPr>
                <a:xfrm>
                  <a:off x="10393" y="3470"/>
                  <a:ext cx="0" cy="4946"/>
                </a:xfrm>
                <a:prstGeom prst="line">
                  <a:avLst/>
                </a:prstGeom>
                <a:ln w="3810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直接连接符 6"/>
                <p:cNvCxnSpPr/>
                <p:nvPr/>
              </p:nvCxnSpPr>
              <p:spPr>
                <a:xfrm>
                  <a:off x="10374" y="3470"/>
                  <a:ext cx="0" cy="4946"/>
                </a:xfrm>
                <a:prstGeom prst="line">
                  <a:avLst/>
                </a:prstGeom>
                <a:ln w="1905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" name="组合 3"/>
              <p:cNvGrpSpPr/>
              <p:nvPr/>
            </p:nvGrpSpPr>
            <p:grpSpPr>
              <a:xfrm flipH="1">
                <a:off x="12302" y="11217"/>
                <a:ext cx="120" cy="1408"/>
                <a:chOff x="10374" y="3470"/>
                <a:chExt cx="19" cy="4946"/>
              </a:xfrm>
            </p:grpSpPr>
            <p:cxnSp>
              <p:nvCxnSpPr>
                <p:cNvPr id="6" name="直接连接符 5"/>
                <p:cNvCxnSpPr/>
                <p:nvPr/>
              </p:nvCxnSpPr>
              <p:spPr>
                <a:xfrm>
                  <a:off x="10393" y="3470"/>
                  <a:ext cx="0" cy="4946"/>
                </a:xfrm>
                <a:prstGeom prst="line">
                  <a:avLst/>
                </a:prstGeom>
                <a:ln w="3810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接连接符 7"/>
                <p:cNvCxnSpPr/>
                <p:nvPr/>
              </p:nvCxnSpPr>
              <p:spPr>
                <a:xfrm>
                  <a:off x="10374" y="3470"/>
                  <a:ext cx="0" cy="4946"/>
                </a:xfrm>
                <a:prstGeom prst="line">
                  <a:avLst/>
                </a:prstGeom>
                <a:ln w="1905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9" name="文本框 8"/>
              <p:cNvSpPr txBox="1"/>
              <p:nvPr/>
            </p:nvSpPr>
            <p:spPr>
              <a:xfrm>
                <a:off x="8420" y="11267"/>
                <a:ext cx="3781" cy="1357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algn="ctr" defTabSz="685800"/>
                <a:r>
                  <a:rPr lang="zh-CN" altLang="en-US" b="1" dirty="0">
                    <a:ln w="0"/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方正书宋简体" panose="03000509000000000000" charset="-122"/>
                    <a:sym typeface="+mn-ea"/>
                  </a:rPr>
                  <a:t>宋代文学</a:t>
                </a:r>
                <a:endParaRPr lang="zh-CN" altLang="en-US" b="1" dirty="0">
                  <a:ln w="0"/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方正书宋简体" panose="03000509000000000000" charset="-122"/>
                  <a:sym typeface="+mn-ea"/>
                </a:endParaRPr>
              </a:p>
              <a:p>
                <a:pPr algn="ctr" defTabSz="685800"/>
                <a:r>
                  <a:rPr lang="zh-CN" altLang="en-US" b="1" dirty="0">
                    <a:ln w="0"/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方正书宋简体" panose="03000509000000000000" charset="-122"/>
                    <a:sym typeface="+mn-ea"/>
                  </a:rPr>
                  <a:t>最高成就的代表</a:t>
                </a:r>
                <a:endParaRPr lang="zh-CN" altLang="en-US" b="1" dirty="0">
                  <a:ln w="0"/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方正书宋简体" panose="03000509000000000000" charset="-122"/>
                  <a:sym typeface="+mn-ea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13744" y="8738"/>
              <a:ext cx="2466" cy="1408"/>
              <a:chOff x="13744" y="8738"/>
              <a:chExt cx="2466" cy="1408"/>
            </a:xfrm>
          </p:grpSpPr>
          <p:grpSp>
            <p:nvGrpSpPr>
              <p:cNvPr id="10" name="组合 9"/>
              <p:cNvGrpSpPr/>
              <p:nvPr/>
            </p:nvGrpSpPr>
            <p:grpSpPr>
              <a:xfrm flipH="1">
                <a:off x="13744" y="8738"/>
                <a:ext cx="120" cy="1408"/>
                <a:chOff x="10374" y="3470"/>
                <a:chExt cx="19" cy="4946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>
                  <a:off x="10393" y="3470"/>
                  <a:ext cx="0" cy="4946"/>
                </a:xfrm>
                <a:prstGeom prst="line">
                  <a:avLst/>
                </a:prstGeom>
                <a:ln w="3810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>
                  <a:off x="10374" y="3470"/>
                  <a:ext cx="0" cy="4946"/>
                </a:xfrm>
                <a:prstGeom prst="line">
                  <a:avLst/>
                </a:prstGeom>
                <a:ln w="1905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3" name="组合 12"/>
              <p:cNvGrpSpPr/>
              <p:nvPr/>
            </p:nvGrpSpPr>
            <p:grpSpPr>
              <a:xfrm flipH="1">
                <a:off x="16090" y="8738"/>
                <a:ext cx="120" cy="1408"/>
                <a:chOff x="10374" y="3470"/>
                <a:chExt cx="19" cy="4946"/>
              </a:xfrm>
            </p:grpSpPr>
            <p:cxnSp>
              <p:nvCxnSpPr>
                <p:cNvPr id="14" name="直接连接符 13"/>
                <p:cNvCxnSpPr/>
                <p:nvPr/>
              </p:nvCxnSpPr>
              <p:spPr>
                <a:xfrm>
                  <a:off x="10393" y="3470"/>
                  <a:ext cx="0" cy="4946"/>
                </a:xfrm>
                <a:prstGeom prst="line">
                  <a:avLst/>
                </a:prstGeom>
                <a:ln w="3810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10374" y="3470"/>
                  <a:ext cx="0" cy="4946"/>
                </a:xfrm>
                <a:prstGeom prst="line">
                  <a:avLst/>
                </a:prstGeom>
                <a:ln w="19050" cmpd="thickThin">
                  <a:solidFill>
                    <a:srgbClr val="58595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文本框 15"/>
              <p:cNvSpPr txBox="1"/>
              <p:nvPr/>
            </p:nvSpPr>
            <p:spPr>
              <a:xfrm>
                <a:off x="14190" y="8982"/>
                <a:ext cx="1680" cy="969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defTabSz="685800"/>
                <a:r>
                  <a:rPr lang="zh-CN" altLang="en-US" sz="2400" b="1" dirty="0">
                    <a:ln w="0"/>
                    <a:solidFill>
                      <a:srgbClr val="000000">
                        <a:lumMod val="75000"/>
                        <a:lumOff val="25000"/>
                      </a:srgbClr>
                    </a:solidFill>
                    <a:latin typeface="华文中宋" panose="02010600040101010101" charset="-122"/>
                    <a:ea typeface="华文中宋" panose="02010600040101010101" charset="-122"/>
                    <a:cs typeface="方正书宋简体" panose="03000509000000000000" charset="-122"/>
                    <a:sym typeface="+mn-ea"/>
                  </a:rPr>
                  <a:t>苏辛</a:t>
                </a:r>
                <a:endParaRPr lang="zh-CN" altLang="en-US" sz="2400" b="1" dirty="0">
                  <a:ln w="0"/>
                  <a:solidFill>
                    <a:srgbClr val="000000">
                      <a:lumMod val="75000"/>
                      <a:lumOff val="2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方正书宋简体" panose="03000509000000000000" charset="-122"/>
                  <a:sym typeface="+mn-ea"/>
                </a:endParaRPr>
              </a:p>
            </p:txBody>
          </p:sp>
        </p:grpSp>
      </p:grp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作者介绍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923940" y="944407"/>
            <a:ext cx="4516279" cy="3756661"/>
            <a:chOff x="5771" y="2257"/>
            <a:chExt cx="9483" cy="6196"/>
          </a:xfrm>
          <a:solidFill>
            <a:srgbClr val="24649D"/>
          </a:solidFill>
        </p:grpSpPr>
        <p:sp>
          <p:nvSpPr>
            <p:cNvPr id="4" name="矩形 3"/>
            <p:cNvSpPr/>
            <p:nvPr/>
          </p:nvSpPr>
          <p:spPr>
            <a:xfrm>
              <a:off x="5771" y="2257"/>
              <a:ext cx="9483" cy="6196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lang="zh-CN" altLang="en-US" sz="140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6152" y="2751"/>
              <a:ext cx="8494" cy="5701"/>
              <a:chOff x="6691" y="2887"/>
              <a:chExt cx="8494" cy="5701"/>
            </a:xfrm>
            <a:grpFill/>
          </p:grpSpPr>
          <p:grpSp>
            <p:nvGrpSpPr>
              <p:cNvPr id="13" name="组合 12"/>
              <p:cNvGrpSpPr/>
              <p:nvPr/>
            </p:nvGrpSpPr>
            <p:grpSpPr>
              <a:xfrm>
                <a:off x="6691" y="2887"/>
                <a:ext cx="6971" cy="5701"/>
                <a:chOff x="6691" y="2887"/>
                <a:chExt cx="6971" cy="5701"/>
              </a:xfrm>
              <a:grpFill/>
            </p:grpSpPr>
            <p:sp>
              <p:nvSpPr>
                <p:cNvPr id="7" name="文本框 6"/>
                <p:cNvSpPr txBox="1"/>
                <p:nvPr/>
              </p:nvSpPr>
              <p:spPr>
                <a:xfrm>
                  <a:off x="12596" y="3176"/>
                  <a:ext cx="1066" cy="3358"/>
                </a:xfrm>
                <a:prstGeom prst="rect">
                  <a:avLst/>
                </a:prstGeom>
                <a:grpFill/>
              </p:spPr>
              <p:txBody>
                <a:bodyPr vert="eaVert" wrap="square" rtlCol="0">
                  <a:spAutoFit/>
                </a:bodyPr>
                <a:lstStyle/>
                <a:p>
                  <a:pPr defTabSz="685800"/>
                  <a:r>
                    <a:rPr lang="zh-CN" altLang="en-US" sz="2100" spc="225" dirty="0">
                      <a:solidFill>
                        <a:srgbClr val="FFFFFF"/>
                      </a:solidFill>
                      <a:latin typeface="华文中宋" panose="02010600040101010101" charset="-122"/>
                      <a:ea typeface="华文中宋" panose="02010600040101010101" charset="-122"/>
                      <a:cs typeface="华文中宋" panose="02010600040101010101" charset="-122"/>
                      <a:sym typeface="+mn-ea"/>
                    </a:rPr>
                    <a:t>[宋] 苏 轼</a:t>
                  </a:r>
                  <a:endParaRPr lang="zh-CN" altLang="en-US" sz="2100" spc="225" dirty="0">
                    <a:solidFill>
                      <a:srgbClr val="FFFFFF"/>
                    </a:solidFill>
                    <a:latin typeface="华文中宋" panose="02010600040101010101" charset="-122"/>
                    <a:ea typeface="华文中宋" panose="02010600040101010101" charset="-122"/>
                    <a:cs typeface="华文中宋" panose="02010600040101010101" charset="-122"/>
                    <a:sym typeface="+mn-ea"/>
                  </a:endParaRPr>
                </a:p>
              </p:txBody>
            </p:sp>
            <p:sp>
              <p:nvSpPr>
                <p:cNvPr id="8" name="文本框 7"/>
                <p:cNvSpPr txBox="1"/>
                <p:nvPr/>
              </p:nvSpPr>
              <p:spPr>
                <a:xfrm>
                  <a:off x="10955" y="2887"/>
                  <a:ext cx="1066" cy="5701"/>
                </a:xfrm>
                <a:prstGeom prst="rect">
                  <a:avLst/>
                </a:prstGeom>
                <a:grpFill/>
              </p:spPr>
              <p:txBody>
                <a:bodyPr vert="eaVert" wrap="square" rtlCol="0">
                  <a:spAutoFit/>
                </a:bodyPr>
                <a:lstStyle/>
                <a:p>
                  <a:pPr defTabSz="685800"/>
                  <a:r>
                    <a:rPr lang="zh-CN" altLang="en-US" sz="2100" dirty="0">
                      <a:solidFill>
                        <a:srgbClr val="FFFFFF"/>
                      </a:solidFill>
                      <a:latin typeface="华文中宋" panose="02010600040101010101" charset="-122"/>
                      <a:ea typeface="华文中宋" panose="02010600040101010101" charset="-122"/>
                      <a:cs typeface="华文中宋" panose="02010600040101010101" charset="-122"/>
                      <a:sym typeface="+mn-ea"/>
                    </a:rPr>
                    <a:t>荷尽／已无／擎雨盖， </a:t>
                  </a:r>
                  <a:endParaRPr lang="zh-CN" altLang="en-US" sz="2100" dirty="0">
                    <a:solidFill>
                      <a:srgbClr val="FFFFFF"/>
                    </a:solidFill>
                    <a:latin typeface="华文中宋" panose="02010600040101010101" charset="-122"/>
                    <a:ea typeface="华文中宋" panose="02010600040101010101" charset="-122"/>
                    <a:cs typeface="华文中宋" panose="02010600040101010101" charset="-122"/>
                    <a:sym typeface="+mn-ea"/>
                  </a:endParaRPr>
                </a:p>
              </p:txBody>
            </p:sp>
            <p:sp>
              <p:nvSpPr>
                <p:cNvPr id="9" name="文本框 8"/>
                <p:cNvSpPr txBox="1"/>
                <p:nvPr/>
              </p:nvSpPr>
              <p:spPr>
                <a:xfrm>
                  <a:off x="9647" y="2887"/>
                  <a:ext cx="1066" cy="5701"/>
                </a:xfrm>
                <a:prstGeom prst="rect">
                  <a:avLst/>
                </a:prstGeom>
                <a:grpFill/>
              </p:spPr>
              <p:txBody>
                <a:bodyPr vert="eaVert" wrap="square" rtlCol="0">
                  <a:spAutoFit/>
                </a:bodyPr>
                <a:lstStyle/>
                <a:p>
                  <a:pPr defTabSz="685800"/>
                  <a:r>
                    <a:rPr lang="zh-CN" altLang="en-US" sz="2100" dirty="0">
                      <a:solidFill>
                        <a:srgbClr val="FFFFFF"/>
                      </a:solidFill>
                      <a:latin typeface="华文中宋" panose="02010600040101010101" charset="-122"/>
                      <a:ea typeface="华文中宋" panose="02010600040101010101" charset="-122"/>
                      <a:cs typeface="华文中宋" panose="02010600040101010101" charset="-122"/>
                      <a:sym typeface="+mn-ea"/>
                    </a:rPr>
                    <a:t>菊残／犹有／傲霜枝。 </a:t>
                  </a:r>
                  <a:endParaRPr lang="zh-CN" altLang="en-US" sz="2100" dirty="0">
                    <a:solidFill>
                      <a:srgbClr val="FFFFFF"/>
                    </a:solidFill>
                    <a:latin typeface="华文中宋" panose="02010600040101010101" charset="-122"/>
                    <a:ea typeface="华文中宋" panose="02010600040101010101" charset="-122"/>
                    <a:cs typeface="华文中宋" panose="02010600040101010101" charset="-122"/>
                    <a:sym typeface="+mn-ea"/>
                  </a:endParaRPr>
                </a:p>
              </p:txBody>
            </p:sp>
            <p:sp>
              <p:nvSpPr>
                <p:cNvPr id="10" name="文本框 9"/>
                <p:cNvSpPr txBox="1"/>
                <p:nvPr/>
              </p:nvSpPr>
              <p:spPr>
                <a:xfrm>
                  <a:off x="8339" y="2887"/>
                  <a:ext cx="1066" cy="5701"/>
                </a:xfrm>
                <a:prstGeom prst="rect">
                  <a:avLst/>
                </a:prstGeom>
                <a:grpFill/>
              </p:spPr>
              <p:txBody>
                <a:bodyPr vert="eaVert" wrap="square" rtlCol="0">
                  <a:spAutoFit/>
                </a:bodyPr>
                <a:lstStyle/>
                <a:p>
                  <a:pPr defTabSz="685800"/>
                  <a:r>
                    <a:rPr lang="zh-CN" altLang="en-US" sz="2100" dirty="0">
                      <a:solidFill>
                        <a:srgbClr val="FFFFFF"/>
                      </a:solidFill>
                      <a:latin typeface="华文中宋" panose="02010600040101010101" charset="-122"/>
                      <a:ea typeface="华文中宋" panose="02010600040101010101" charset="-122"/>
                      <a:cs typeface="华文中宋" panose="02010600040101010101" charset="-122"/>
                      <a:sym typeface="+mn-ea"/>
                    </a:rPr>
                    <a:t>一年／好景／君须记， </a:t>
                  </a:r>
                  <a:endParaRPr lang="zh-CN" altLang="en-US" sz="2100" dirty="0">
                    <a:solidFill>
                      <a:srgbClr val="FFFFFF"/>
                    </a:solidFill>
                    <a:latin typeface="华文中宋" panose="02010600040101010101" charset="-122"/>
                    <a:ea typeface="华文中宋" panose="02010600040101010101" charset="-122"/>
                    <a:cs typeface="华文中宋" panose="02010600040101010101" charset="-122"/>
                    <a:sym typeface="+mn-ea"/>
                  </a:endParaRPr>
                </a:p>
              </p:txBody>
            </p:sp>
            <p:sp>
              <p:nvSpPr>
                <p:cNvPr id="11" name="文本框 10"/>
                <p:cNvSpPr txBox="1"/>
                <p:nvPr/>
              </p:nvSpPr>
              <p:spPr>
                <a:xfrm>
                  <a:off x="6691" y="2887"/>
                  <a:ext cx="1406" cy="5701"/>
                </a:xfrm>
                <a:prstGeom prst="rect">
                  <a:avLst/>
                </a:prstGeom>
                <a:grpFill/>
              </p:spPr>
              <p:txBody>
                <a:bodyPr vert="eaVert" wrap="square" rtlCol="0">
                  <a:spAutoFit/>
                </a:bodyPr>
                <a:lstStyle/>
                <a:p>
                  <a:pPr algn="ctr" defTabSz="685800">
                    <a:lnSpc>
                      <a:spcPct val="150000"/>
                    </a:lnSpc>
                  </a:pPr>
                  <a:r>
                    <a:rPr lang="zh-CN" altLang="en-US" sz="2100" dirty="0">
                      <a:solidFill>
                        <a:srgbClr val="FFFFFF"/>
                      </a:solidFill>
                      <a:latin typeface="华文中宋" panose="02010600040101010101" charset="-122"/>
                      <a:ea typeface="华文中宋" panose="02010600040101010101" charset="-122"/>
                      <a:cs typeface="华文中宋" panose="02010600040101010101" charset="-122"/>
                      <a:sym typeface="+mn-ea"/>
                    </a:rPr>
                    <a:t>最是／橙黄／橘绿时。 </a:t>
                  </a:r>
                  <a:endParaRPr lang="zh-CN" altLang="en-US" sz="2100" dirty="0">
                    <a:solidFill>
                      <a:srgbClr val="FFFFFF"/>
                    </a:solidFill>
                    <a:latin typeface="华文中宋" panose="02010600040101010101" charset="-122"/>
                    <a:ea typeface="华文中宋" panose="02010600040101010101" charset="-122"/>
                    <a:cs typeface="华文中宋" panose="02010600040101010101" charset="-122"/>
                    <a:sym typeface="+mn-ea"/>
                  </a:endParaRPr>
                </a:p>
              </p:txBody>
            </p:sp>
          </p:grpSp>
          <p:cxnSp>
            <p:nvCxnSpPr>
              <p:cNvPr id="6" name="直接连接符 5"/>
              <p:cNvCxnSpPr/>
              <p:nvPr/>
            </p:nvCxnSpPr>
            <p:spPr>
              <a:xfrm>
                <a:off x="8097" y="3022"/>
                <a:ext cx="0" cy="528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5" name="文本框 4"/>
              <p:cNvSpPr txBox="1"/>
              <p:nvPr/>
            </p:nvSpPr>
            <p:spPr>
              <a:xfrm>
                <a:off x="13828" y="3022"/>
                <a:ext cx="1357" cy="4448"/>
              </a:xfrm>
              <a:prstGeom prst="rect">
                <a:avLst/>
              </a:prstGeom>
              <a:grpFill/>
            </p:spPr>
            <p:txBody>
              <a:bodyPr vert="eaVert" wrap="square" rtlCol="0">
                <a:spAutoFit/>
              </a:bodyPr>
              <a:lstStyle/>
              <a:p>
                <a:pPr defTabSz="685800"/>
                <a:r>
                  <a:rPr lang="zh-CN" altLang="en-US" sz="3000" dirty="0">
                    <a:solidFill>
                      <a:srgbClr val="FFFFFF"/>
                    </a:solidFill>
                    <a:latin typeface="华文中宋" panose="02010600040101010101" charset="-122"/>
                    <a:ea typeface="华文中宋" panose="02010600040101010101" charset="-122"/>
                    <a:sym typeface="+mn-ea"/>
                  </a:rPr>
                  <a:t>赠／刘景文</a:t>
                </a:r>
                <a:endParaRPr lang="zh-CN" altLang="en-US" sz="3000" dirty="0">
                  <a:solidFill>
                    <a:srgbClr val="FFFFFF"/>
                  </a:solidFill>
                  <a:latin typeface="华文中宋" panose="02010600040101010101" charset="-122"/>
                  <a:ea typeface="华文中宋" panose="02010600040101010101" charset="-122"/>
                  <a:sym typeface="+mn-ea"/>
                </a:endParaRPr>
              </a:p>
            </p:txBody>
          </p:sp>
          <p:cxnSp>
            <p:nvCxnSpPr>
              <p:cNvPr id="21" name="直接连接符 20"/>
              <p:cNvCxnSpPr/>
              <p:nvPr/>
            </p:nvCxnSpPr>
            <p:spPr>
              <a:xfrm>
                <a:off x="9600" y="3022"/>
                <a:ext cx="0" cy="528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/>
              <p:cNvCxnSpPr/>
              <p:nvPr/>
            </p:nvCxnSpPr>
            <p:spPr>
              <a:xfrm>
                <a:off x="10933" y="3022"/>
                <a:ext cx="0" cy="528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12228" y="2959"/>
                <a:ext cx="0" cy="528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5"/>
              </a:lnRef>
              <a:fillRef idx="0">
                <a:schemeClr val="accent5"/>
              </a:fillRef>
              <a:effectRef idx="0">
                <a:schemeClr val="accent5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矩形 27"/>
          <p:cNvSpPr/>
          <p:nvPr/>
        </p:nvSpPr>
        <p:spPr>
          <a:xfrm>
            <a:off x="1632109" y="1330645"/>
            <a:ext cx="891540" cy="3284221"/>
          </a:xfrm>
          <a:prstGeom prst="rect">
            <a:avLst/>
          </a:prstGeom>
          <a:solidFill>
            <a:srgbClr val="24649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9" rIns="68576" bIns="34289" rtlCol="0" anchor="ctr"/>
          <a:lstStyle/>
          <a:p>
            <a:pPr algn="ctr" defTabSz="685800"/>
            <a:endParaRPr lang="zh-CN" altLang="en-US" sz="1400">
              <a:solidFill>
                <a:srgbClr val="FFFFFF"/>
              </a:solidFill>
            </a:endParaRPr>
          </a:p>
        </p:txBody>
      </p:sp>
      <p:pic>
        <p:nvPicPr>
          <p:cNvPr id="29" name="Picture 2" descr="E:\水墨图表素材\24252 (9)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812962" y="647701"/>
            <a:ext cx="1079183" cy="1031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文本框 29"/>
          <p:cNvSpPr txBox="1"/>
          <p:nvPr/>
        </p:nvSpPr>
        <p:spPr>
          <a:xfrm>
            <a:off x="853442" y="944404"/>
            <a:ext cx="907941" cy="438582"/>
          </a:xfrm>
          <a:prstGeom prst="rect">
            <a:avLst/>
          </a:prstGeom>
          <a:noFill/>
        </p:spPr>
        <p:txBody>
          <a:bodyPr wrap="none" lIns="68576" tIns="34289" rIns="68576" bIns="34289" rtlCol="0" anchor="t">
            <a:spAutoFit/>
          </a:bodyPr>
          <a:lstStyle/>
          <a:p>
            <a:pPr defTabSz="685800"/>
            <a:r>
              <a:rPr lang="zh-CN" altLang="en-US" sz="2400" dirty="0">
                <a:solidFill>
                  <a:srgbClr val="000000"/>
                </a:solidFill>
                <a:latin typeface="汉仪雅酷黑简" panose="00020600040101010101" charset="-122"/>
                <a:ea typeface="汉仪雅酷黑简" panose="00020600040101010101" charset="-122"/>
                <a:cs typeface="汉仪雅酷黑简" panose="00020600040101010101" charset="-122"/>
                <a:sym typeface="+mn-ea"/>
              </a:rPr>
              <a:t> 要求</a:t>
            </a:r>
            <a:endParaRPr lang="zh-CN" altLang="en-US" sz="2400" dirty="0">
              <a:solidFill>
                <a:srgbClr val="000000"/>
              </a:solidFill>
              <a:latin typeface="汉仪雅酷黑简" panose="00020600040101010101" charset="-122"/>
              <a:ea typeface="汉仪雅酷黑简" panose="00020600040101010101" charset="-122"/>
              <a:cs typeface="汉仪雅酷黑简" panose="00020600040101010101" charset="-122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443197" y="1473518"/>
            <a:ext cx="969488" cy="3130983"/>
          </a:xfrm>
          <a:prstGeom prst="rect">
            <a:avLst/>
          </a:prstGeom>
          <a:noFill/>
        </p:spPr>
        <p:txBody>
          <a:bodyPr vert="eaVert" wrap="none" lIns="68576" tIns="34289" rIns="68576" bIns="34289" rtlCol="0">
            <a:spAutoFit/>
          </a:bodyPr>
          <a:lstStyle/>
          <a:p>
            <a:pPr defTabSz="685800"/>
            <a:r>
              <a:rPr lang="zh-CN" altLang="en-US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读准字音，读通句子，</a:t>
            </a:r>
            <a:endParaRPr lang="zh-CN" altLang="en-US" dirty="0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  <a:sym typeface="+mn-ea"/>
            </a:endParaRPr>
          </a:p>
          <a:p>
            <a:pPr defTabSz="685800"/>
            <a:r>
              <a:rPr lang="zh-CN" altLang="en-US" dirty="0">
                <a:solidFill>
                  <a:srgbClr val="FFFFFF"/>
                </a:solidFill>
                <a:latin typeface="华文中宋" panose="02010600040101010101" charset="-122"/>
                <a:ea typeface="华文中宋" panose="02010600040101010101" charset="-122"/>
                <a:sym typeface="+mn-ea"/>
              </a:rPr>
              <a:t>读准节奏。</a:t>
            </a:r>
            <a:endParaRPr lang="zh-CN" altLang="en-US" dirty="0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  <a:p>
            <a:pPr defTabSz="685800"/>
            <a:endParaRPr lang="zh-CN" altLang="en-US" dirty="0">
              <a:solidFill>
                <a:srgbClr val="FFFFFF"/>
              </a:solidFill>
              <a:latin typeface="华文中宋" panose="02010600040101010101" charset="-122"/>
              <a:ea typeface="华文中宋" panose="02010600040101010101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/>
          <p:cNvGrpSpPr/>
          <p:nvPr/>
        </p:nvGrpSpPr>
        <p:grpSpPr>
          <a:xfrm>
            <a:off x="1189912" y="697710"/>
            <a:ext cx="6321266" cy="3679799"/>
            <a:chOff x="3978" y="1780"/>
            <a:chExt cx="13273" cy="7727"/>
          </a:xfrm>
        </p:grpSpPr>
        <p:grpSp>
          <p:nvGrpSpPr>
            <p:cNvPr id="2" name="组合 1"/>
            <p:cNvGrpSpPr/>
            <p:nvPr/>
          </p:nvGrpSpPr>
          <p:grpSpPr>
            <a:xfrm>
              <a:off x="4154" y="2869"/>
              <a:ext cx="2738" cy="2742"/>
              <a:chOff x="1537" y="5725"/>
              <a:chExt cx="2282" cy="2285"/>
            </a:xfrm>
          </p:grpSpPr>
          <p:sp>
            <p:nvSpPr>
              <p:cNvPr id="5" name="矩形 4"/>
              <p:cNvSpPr>
                <a:spLocks noChangeArrowheads="1"/>
              </p:cNvSpPr>
              <p:nvPr/>
            </p:nvSpPr>
            <p:spPr bwMode="auto">
              <a:xfrm>
                <a:off x="1675" y="5909"/>
                <a:ext cx="1895" cy="2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r>
                  <a:rPr lang="zh-CN" altLang="en-US" sz="7200" b="1" dirty="0">
                    <a:solidFill>
                      <a:srgbClr val="24649D"/>
                    </a:solidFill>
                    <a:latin typeface="华文中宋" panose="02010600040101010101" charset="-122"/>
                    <a:ea typeface="华文中宋" panose="02010600040101010101" charset="-122"/>
                  </a:rPr>
                  <a:t>赠</a:t>
                </a:r>
                <a:endParaRPr lang="zh-CN" altLang="en-US" sz="72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grpSp>
            <p:nvGrpSpPr>
              <p:cNvPr id="15" name="组合 14"/>
              <p:cNvGrpSpPr/>
              <p:nvPr/>
            </p:nvGrpSpPr>
            <p:grpSpPr>
              <a:xfrm>
                <a:off x="1537" y="5725"/>
                <a:ext cx="2282" cy="2282"/>
                <a:chOff x="5683" y="-5059"/>
                <a:chExt cx="3918" cy="3918"/>
              </a:xfrm>
            </p:grpSpPr>
            <p:cxnSp>
              <p:nvCxnSpPr>
                <p:cNvPr id="13" name="直接连接符 12"/>
                <p:cNvCxnSpPr>
                  <a:stCxn id="3" idx="1"/>
                </p:cNvCxnSpPr>
                <p:nvPr/>
              </p:nvCxnSpPr>
              <p:spPr>
                <a:xfrm>
                  <a:off x="5683" y="-3099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" name="矩形 2"/>
                <p:cNvSpPr/>
                <p:nvPr/>
              </p:nvSpPr>
              <p:spPr>
                <a:xfrm>
                  <a:off x="5683" y="-5010"/>
                  <a:ext cx="3821" cy="3821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14" name="直接连接符 13"/>
                <p:cNvCxnSpPr/>
                <p:nvPr/>
              </p:nvCxnSpPr>
              <p:spPr>
                <a:xfrm rot="16200000">
                  <a:off x="5634" y="-3100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4" name="组合 3"/>
            <p:cNvGrpSpPr/>
            <p:nvPr/>
          </p:nvGrpSpPr>
          <p:grpSpPr>
            <a:xfrm>
              <a:off x="7513" y="2869"/>
              <a:ext cx="2738" cy="2742"/>
              <a:chOff x="1537" y="5725"/>
              <a:chExt cx="2282" cy="2285"/>
            </a:xfrm>
          </p:grpSpPr>
          <p:sp>
            <p:nvSpPr>
              <p:cNvPr id="6" name="矩形 5"/>
              <p:cNvSpPr>
                <a:spLocks noChangeArrowheads="1"/>
              </p:cNvSpPr>
              <p:nvPr/>
            </p:nvSpPr>
            <p:spPr bwMode="auto">
              <a:xfrm>
                <a:off x="1675" y="5909"/>
                <a:ext cx="1895" cy="2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r>
                  <a:rPr lang="zh-CN" altLang="en-US" sz="7200" b="1" dirty="0">
                    <a:solidFill>
                      <a:srgbClr val="24649D"/>
                    </a:solidFill>
                    <a:latin typeface="华文中宋" panose="02010600040101010101" charset="-122"/>
                    <a:ea typeface="华文中宋" panose="02010600040101010101" charset="-122"/>
                  </a:rPr>
                  <a:t>刘</a:t>
                </a:r>
                <a:endParaRPr lang="zh-CN" altLang="en-US" sz="72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1537" y="5725"/>
                <a:ext cx="2282" cy="2282"/>
                <a:chOff x="5683" y="-5059"/>
                <a:chExt cx="3918" cy="3918"/>
              </a:xfrm>
            </p:grpSpPr>
            <p:cxnSp>
              <p:nvCxnSpPr>
                <p:cNvPr id="8" name="直接连接符 7"/>
                <p:cNvCxnSpPr>
                  <a:stCxn id="9" idx="1"/>
                </p:cNvCxnSpPr>
                <p:nvPr/>
              </p:nvCxnSpPr>
              <p:spPr>
                <a:xfrm>
                  <a:off x="5683" y="-3099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" name="矩形 8"/>
                <p:cNvSpPr/>
                <p:nvPr/>
              </p:nvSpPr>
              <p:spPr>
                <a:xfrm>
                  <a:off x="5683" y="-5010"/>
                  <a:ext cx="3821" cy="3821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10" name="直接连接符 9"/>
                <p:cNvCxnSpPr/>
                <p:nvPr/>
              </p:nvCxnSpPr>
              <p:spPr>
                <a:xfrm rot="16200000">
                  <a:off x="5634" y="-3100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组合 10"/>
            <p:cNvGrpSpPr/>
            <p:nvPr/>
          </p:nvGrpSpPr>
          <p:grpSpPr>
            <a:xfrm>
              <a:off x="10974" y="2869"/>
              <a:ext cx="2738" cy="2742"/>
              <a:chOff x="1537" y="5725"/>
              <a:chExt cx="2282" cy="2285"/>
            </a:xfrm>
          </p:grpSpPr>
          <p:sp>
            <p:nvSpPr>
              <p:cNvPr id="16" name="矩形 15"/>
              <p:cNvSpPr>
                <a:spLocks noChangeArrowheads="1"/>
              </p:cNvSpPr>
              <p:nvPr/>
            </p:nvSpPr>
            <p:spPr bwMode="auto">
              <a:xfrm>
                <a:off x="1675" y="5909"/>
                <a:ext cx="1895" cy="2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r>
                  <a:rPr lang="zh-CN" altLang="en-US" sz="7200" b="1" dirty="0">
                    <a:solidFill>
                      <a:srgbClr val="24649D"/>
                    </a:solidFill>
                    <a:latin typeface="华文中宋" panose="02010600040101010101" charset="-122"/>
                    <a:ea typeface="华文中宋" panose="02010600040101010101" charset="-122"/>
                  </a:rPr>
                  <a:t>残</a:t>
                </a:r>
                <a:endParaRPr lang="zh-CN" altLang="en-US" sz="72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grpSp>
            <p:nvGrpSpPr>
              <p:cNvPr id="17" name="组合 16"/>
              <p:cNvGrpSpPr/>
              <p:nvPr/>
            </p:nvGrpSpPr>
            <p:grpSpPr>
              <a:xfrm>
                <a:off x="1537" y="5725"/>
                <a:ext cx="2282" cy="2282"/>
                <a:chOff x="5683" y="-5059"/>
                <a:chExt cx="3918" cy="3918"/>
              </a:xfrm>
            </p:grpSpPr>
            <p:cxnSp>
              <p:nvCxnSpPr>
                <p:cNvPr id="18" name="直接连接符 17"/>
                <p:cNvCxnSpPr>
                  <a:stCxn id="19" idx="1"/>
                </p:cNvCxnSpPr>
                <p:nvPr/>
              </p:nvCxnSpPr>
              <p:spPr>
                <a:xfrm>
                  <a:off x="5683" y="-3099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矩形 18"/>
                <p:cNvSpPr/>
                <p:nvPr/>
              </p:nvSpPr>
              <p:spPr>
                <a:xfrm>
                  <a:off x="5683" y="-5010"/>
                  <a:ext cx="3821" cy="3821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20" name="直接连接符 19"/>
                <p:cNvCxnSpPr/>
                <p:nvPr/>
              </p:nvCxnSpPr>
              <p:spPr>
                <a:xfrm rot="16200000">
                  <a:off x="5634" y="-3100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组合 20"/>
            <p:cNvGrpSpPr/>
            <p:nvPr/>
          </p:nvGrpSpPr>
          <p:grpSpPr>
            <a:xfrm>
              <a:off x="14513" y="2834"/>
              <a:ext cx="2738" cy="2775"/>
              <a:chOff x="1537" y="5725"/>
              <a:chExt cx="2282" cy="2313"/>
            </a:xfrm>
          </p:grpSpPr>
          <p:sp>
            <p:nvSpPr>
              <p:cNvPr id="22" name="矩形 21"/>
              <p:cNvSpPr>
                <a:spLocks noChangeArrowheads="1"/>
              </p:cNvSpPr>
              <p:nvPr/>
            </p:nvSpPr>
            <p:spPr bwMode="auto">
              <a:xfrm>
                <a:off x="1675" y="5937"/>
                <a:ext cx="1895" cy="2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r>
                  <a:rPr lang="zh-CN" altLang="en-US" sz="7200" b="1" dirty="0">
                    <a:solidFill>
                      <a:srgbClr val="24649D"/>
                    </a:solidFill>
                    <a:latin typeface="方正书宋简体" panose="03000509000000000000" charset="-122"/>
                    <a:ea typeface="方正书宋简体" panose="03000509000000000000" charset="-122"/>
                  </a:rPr>
                  <a:t>犹</a:t>
                </a:r>
                <a:endParaRPr lang="zh-CN" altLang="en-US" sz="7200" b="1" dirty="0">
                  <a:solidFill>
                    <a:srgbClr val="24649D"/>
                  </a:solidFill>
                  <a:latin typeface="方正书宋简体" panose="03000509000000000000" charset="-122"/>
                  <a:ea typeface="方正书宋简体" panose="03000509000000000000" charset="-122"/>
                </a:endParaRPr>
              </a:p>
            </p:txBody>
          </p:sp>
          <p:grpSp>
            <p:nvGrpSpPr>
              <p:cNvPr id="23" name="组合 22"/>
              <p:cNvGrpSpPr/>
              <p:nvPr/>
            </p:nvGrpSpPr>
            <p:grpSpPr>
              <a:xfrm>
                <a:off x="1537" y="5725"/>
                <a:ext cx="2282" cy="2282"/>
                <a:chOff x="5683" y="-5059"/>
                <a:chExt cx="3918" cy="3918"/>
              </a:xfrm>
            </p:grpSpPr>
            <p:cxnSp>
              <p:nvCxnSpPr>
                <p:cNvPr id="24" name="直接连接符 23"/>
                <p:cNvCxnSpPr>
                  <a:stCxn id="25" idx="1"/>
                </p:cNvCxnSpPr>
                <p:nvPr/>
              </p:nvCxnSpPr>
              <p:spPr>
                <a:xfrm>
                  <a:off x="5683" y="-3099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5" name="矩形 24"/>
                <p:cNvSpPr/>
                <p:nvPr/>
              </p:nvSpPr>
              <p:spPr>
                <a:xfrm>
                  <a:off x="5683" y="-5010"/>
                  <a:ext cx="3821" cy="3821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26" name="直接连接符 25"/>
                <p:cNvCxnSpPr/>
                <p:nvPr/>
              </p:nvCxnSpPr>
              <p:spPr>
                <a:xfrm rot="16200000">
                  <a:off x="5634" y="-3100"/>
                  <a:ext cx="39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7" name="组合 26"/>
            <p:cNvGrpSpPr/>
            <p:nvPr/>
          </p:nvGrpSpPr>
          <p:grpSpPr>
            <a:xfrm>
              <a:off x="7641" y="6842"/>
              <a:ext cx="3018" cy="2665"/>
              <a:chOff x="1645" y="5725"/>
              <a:chExt cx="2515" cy="2221"/>
            </a:xfrm>
          </p:grpSpPr>
          <p:sp>
            <p:nvSpPr>
              <p:cNvPr id="28" name="矩形 27"/>
              <p:cNvSpPr>
                <a:spLocks noChangeArrowheads="1"/>
              </p:cNvSpPr>
              <p:nvPr/>
            </p:nvSpPr>
            <p:spPr bwMode="auto">
              <a:xfrm>
                <a:off x="1675" y="5846"/>
                <a:ext cx="1895" cy="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r>
                  <a:rPr lang="zh-CN" altLang="en-US" sz="7200" b="1" dirty="0">
                    <a:solidFill>
                      <a:srgbClr val="24649D"/>
                    </a:solidFill>
                    <a:latin typeface="华文中宋" panose="02010600040101010101" charset="-122"/>
                    <a:ea typeface="华文中宋" panose="02010600040101010101" charset="-122"/>
                  </a:rPr>
                  <a:t>傲</a:t>
                </a:r>
                <a:endParaRPr lang="zh-CN" altLang="en-US" sz="72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grpSp>
            <p:nvGrpSpPr>
              <p:cNvPr id="29" name="组合 28"/>
              <p:cNvGrpSpPr/>
              <p:nvPr/>
            </p:nvGrpSpPr>
            <p:grpSpPr>
              <a:xfrm>
                <a:off x="1645" y="5725"/>
                <a:ext cx="2515" cy="2149"/>
                <a:chOff x="5868" y="-5059"/>
                <a:chExt cx="4318" cy="3690"/>
              </a:xfrm>
            </p:grpSpPr>
            <p:cxnSp>
              <p:nvCxnSpPr>
                <p:cNvPr id="30" name="直接连接符 29"/>
                <p:cNvCxnSpPr>
                  <a:stCxn id="31" idx="1"/>
                </p:cNvCxnSpPr>
                <p:nvPr/>
              </p:nvCxnSpPr>
              <p:spPr>
                <a:xfrm>
                  <a:off x="5868" y="-3192"/>
                  <a:ext cx="4318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矩形 30"/>
                <p:cNvSpPr/>
                <p:nvPr/>
              </p:nvSpPr>
              <p:spPr>
                <a:xfrm>
                  <a:off x="5868" y="-4968"/>
                  <a:ext cx="3552" cy="3551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32" name="直接连接符 31"/>
                <p:cNvCxnSpPr/>
                <p:nvPr/>
              </p:nvCxnSpPr>
              <p:spPr>
                <a:xfrm flipH="1" flipV="1">
                  <a:off x="7593" y="-5059"/>
                  <a:ext cx="43" cy="369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组合 32"/>
            <p:cNvGrpSpPr/>
            <p:nvPr/>
          </p:nvGrpSpPr>
          <p:grpSpPr>
            <a:xfrm>
              <a:off x="11171" y="6823"/>
              <a:ext cx="2549" cy="2567"/>
              <a:chOff x="1537" y="5737"/>
              <a:chExt cx="2124" cy="2139"/>
            </a:xfrm>
          </p:grpSpPr>
          <p:sp>
            <p:nvSpPr>
              <p:cNvPr id="34" name="矩形 33"/>
              <p:cNvSpPr>
                <a:spLocks noChangeArrowheads="1"/>
              </p:cNvSpPr>
              <p:nvPr/>
            </p:nvSpPr>
            <p:spPr bwMode="auto">
              <a:xfrm>
                <a:off x="1675" y="5737"/>
                <a:ext cx="1895" cy="2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defTabSz="685800"/>
                <a:r>
                  <a:rPr lang="zh-CN" altLang="en-US" sz="7200" b="1" dirty="0">
                    <a:solidFill>
                      <a:srgbClr val="24649D"/>
                    </a:solidFill>
                    <a:latin typeface="华文中宋" panose="02010600040101010101" charset="-122"/>
                    <a:ea typeface="华文中宋" panose="02010600040101010101" charset="-122"/>
                  </a:rPr>
                  <a:t>君</a:t>
                </a:r>
                <a:endParaRPr lang="zh-CN" altLang="en-US" sz="72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grpSp>
            <p:nvGrpSpPr>
              <p:cNvPr id="35" name="组合 34"/>
              <p:cNvGrpSpPr/>
              <p:nvPr/>
            </p:nvGrpSpPr>
            <p:grpSpPr>
              <a:xfrm>
                <a:off x="1537" y="5806"/>
                <a:ext cx="2124" cy="2070"/>
                <a:chOff x="5683" y="-4920"/>
                <a:chExt cx="3647" cy="3554"/>
              </a:xfrm>
            </p:grpSpPr>
            <p:cxnSp>
              <p:nvCxnSpPr>
                <p:cNvPr id="36" name="直接连接符 35"/>
                <p:cNvCxnSpPr>
                  <a:stCxn id="37" idx="1"/>
                  <a:endCxn id="37" idx="3"/>
                </p:cNvCxnSpPr>
                <p:nvPr/>
              </p:nvCxnSpPr>
              <p:spPr>
                <a:xfrm>
                  <a:off x="5684" y="-3143"/>
                  <a:ext cx="3646" cy="0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矩形 36"/>
                <p:cNvSpPr/>
                <p:nvPr/>
              </p:nvSpPr>
              <p:spPr>
                <a:xfrm>
                  <a:off x="5683" y="-4920"/>
                  <a:ext cx="3645" cy="3554"/>
                </a:xfrm>
                <a:prstGeom prst="rect">
                  <a:avLst/>
                </a:prstGeom>
                <a:noFill/>
                <a:ln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cxnSp>
              <p:nvCxnSpPr>
                <p:cNvPr id="38" name="直接连接符 37"/>
                <p:cNvCxnSpPr/>
                <p:nvPr/>
              </p:nvCxnSpPr>
              <p:spPr>
                <a:xfrm flipH="1" flipV="1">
                  <a:off x="7593" y="-4870"/>
                  <a:ext cx="4" cy="3489"/>
                </a:xfrm>
                <a:prstGeom prst="line">
                  <a:avLst/>
                </a:prstGeom>
                <a:ln>
                  <a:solidFill>
                    <a:schemeClr val="tx1">
                      <a:lumMod val="65000"/>
                      <a:lumOff val="35000"/>
                    </a:schemeClr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9" name="文本框 38"/>
            <p:cNvSpPr txBox="1"/>
            <p:nvPr/>
          </p:nvSpPr>
          <p:spPr>
            <a:xfrm>
              <a:off x="3978" y="1915"/>
              <a:ext cx="2364" cy="1163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indent="228600" defTabSz="685800"/>
              <a:r>
                <a:rPr lang="en-US" altLang="zh-CN" sz="3000" b="1" dirty="0" err="1">
                  <a:solidFill>
                    <a:srgbClr val="000000"/>
                  </a:solidFill>
                  <a:latin typeface="方正姚体" panose="02010601030101010101" charset="-122"/>
                  <a:ea typeface="方正姚体" panose="02010601030101010101" charset="-122"/>
                  <a:sym typeface="+mn-ea"/>
                </a:rPr>
                <a:t>zènɡ</a:t>
              </a:r>
              <a:endParaRPr lang="en-US" altLang="zh-CN" sz="3000" b="1" dirty="0" err="1">
                <a:solidFill>
                  <a:srgbClr val="000000"/>
                </a:solidFill>
                <a:latin typeface="方正姚体" panose="02010601030101010101" charset="-122"/>
                <a:ea typeface="方正姚体" panose="02010601030101010101" charset="-122"/>
                <a:sym typeface="+mn-ea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7695" y="1915"/>
              <a:ext cx="2488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 defTabSz="685800"/>
              <a:r>
                <a:rPr lang="en-US" altLang="zh-CN" sz="3000" b="1" dirty="0" err="1">
                  <a:solidFill>
                    <a:srgbClr val="000000"/>
                  </a:solidFill>
                  <a:latin typeface="方正姚体" panose="02010601030101010101" charset="-122"/>
                  <a:ea typeface="方正姚体" panose="02010601030101010101" charset="-122"/>
                </a:rPr>
                <a:t>liú</a:t>
              </a:r>
              <a:endParaRPr lang="en-US" altLang="zh-CN" sz="3000" b="1" dirty="0" err="1">
                <a:solidFill>
                  <a:srgbClr val="000000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4410" y="1780"/>
              <a:ext cx="2488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 defTabSz="685800"/>
              <a:r>
                <a:rPr lang="en-US" altLang="zh-CN" sz="3000" b="1" dirty="0" err="1">
                  <a:solidFill>
                    <a:srgbClr val="000000"/>
                  </a:solidFill>
                  <a:latin typeface="方正姚体" panose="02010601030101010101" charset="-122"/>
                  <a:ea typeface="方正姚体" panose="02010601030101010101" charset="-122"/>
                </a:rPr>
                <a:t>yóu</a:t>
              </a:r>
              <a:endParaRPr lang="en-US" altLang="zh-CN" sz="3000" b="1" dirty="0" err="1">
                <a:solidFill>
                  <a:srgbClr val="000000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10974" y="1915"/>
              <a:ext cx="2488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 defTabSz="685800"/>
              <a:r>
                <a:rPr lang="en-US" altLang="zh-CN" sz="3000" b="1" dirty="0" err="1">
                  <a:solidFill>
                    <a:srgbClr val="000000"/>
                  </a:solidFill>
                  <a:latin typeface="方正姚体" panose="02010601030101010101" charset="-122"/>
                  <a:ea typeface="方正姚体" panose="02010601030101010101" charset="-122"/>
                </a:rPr>
                <a:t>cán</a:t>
              </a:r>
              <a:endParaRPr lang="en-US" altLang="zh-CN" sz="3000" b="1" dirty="0" err="1">
                <a:solidFill>
                  <a:srgbClr val="000000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7784" y="5689"/>
              <a:ext cx="2488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 defTabSz="685800"/>
              <a:r>
                <a:rPr lang="en-US" altLang="zh-CN" sz="3000" b="1" dirty="0" err="1">
                  <a:solidFill>
                    <a:srgbClr val="000000"/>
                  </a:solidFill>
                  <a:latin typeface="方正姚体" panose="02010601030101010101" charset="-122"/>
                  <a:ea typeface="方正姚体" panose="02010601030101010101" charset="-122"/>
                </a:rPr>
                <a:t>ào</a:t>
              </a:r>
              <a:endParaRPr lang="en-US" altLang="zh-CN" sz="3000" b="1" dirty="0" err="1">
                <a:solidFill>
                  <a:srgbClr val="000000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1416" y="5790"/>
              <a:ext cx="2521" cy="11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 indent="228600" defTabSz="685800"/>
              <a:r>
                <a:rPr lang="en-US" altLang="zh-CN" sz="3000" b="1" dirty="0" err="1">
                  <a:solidFill>
                    <a:srgbClr val="000000"/>
                  </a:solidFill>
                  <a:latin typeface="方正姚体" panose="02010601030101010101" charset="-122"/>
                  <a:ea typeface="方正姚体" panose="02010601030101010101" charset="-122"/>
                </a:rPr>
                <a:t>jūn</a:t>
              </a:r>
              <a:endParaRPr lang="en-US" altLang="zh-CN" sz="3000" b="1" dirty="0" err="1">
                <a:solidFill>
                  <a:srgbClr val="000000"/>
                </a:solidFill>
                <a:latin typeface="方正姚体" panose="02010601030101010101" charset="-122"/>
                <a:ea typeface="方正姚体" panose="02010601030101010101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491039" y="1343978"/>
            <a:ext cx="3519964" cy="3009901"/>
            <a:chOff x="10776" y="3240"/>
            <a:chExt cx="7391" cy="6320"/>
          </a:xfrm>
        </p:grpSpPr>
        <p:sp>
          <p:nvSpPr>
            <p:cNvPr id="6" name="矩形 3"/>
            <p:cNvSpPr>
              <a:spLocks noChangeArrowheads="1"/>
            </p:cNvSpPr>
            <p:nvPr/>
          </p:nvSpPr>
          <p:spPr bwMode="auto">
            <a:xfrm>
              <a:off x="10776" y="3240"/>
              <a:ext cx="7390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/>
              <a:r>
                <a:rPr lang="zh-CN" altLang="en-US" sz="30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</a:rPr>
                <a:t>擎          （擎天）</a:t>
              </a:r>
              <a:endParaRPr lang="zh-CN" altLang="en-US" sz="30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  <p:sp>
          <p:nvSpPr>
            <p:cNvPr id="18" name="矩形 3"/>
            <p:cNvSpPr>
              <a:spLocks noChangeArrowheads="1"/>
            </p:cNvSpPr>
            <p:nvPr/>
          </p:nvSpPr>
          <p:spPr bwMode="auto">
            <a:xfrm>
              <a:off x="10776" y="4959"/>
              <a:ext cx="7160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/>
              <a:r>
                <a:rPr lang="zh-CN" altLang="en-US" sz="30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</a:rPr>
                <a:t>傲          （骄傲）</a:t>
              </a:r>
              <a:endParaRPr lang="zh-CN" altLang="en-US" sz="30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  <p:sp>
          <p:nvSpPr>
            <p:cNvPr id="19" name="矩形 3"/>
            <p:cNvSpPr>
              <a:spLocks noChangeArrowheads="1"/>
            </p:cNvSpPr>
            <p:nvPr/>
          </p:nvSpPr>
          <p:spPr bwMode="auto">
            <a:xfrm>
              <a:off x="10776" y="6678"/>
              <a:ext cx="7391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/>
              <a:r>
                <a:rPr lang="zh-CN" altLang="en-US" sz="30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</a:rPr>
                <a:t>橙          （橙色）</a:t>
              </a:r>
              <a:endParaRPr lang="zh-CN" altLang="en-US" sz="30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  <p:sp>
          <p:nvSpPr>
            <p:cNvPr id="20" name="矩形 3"/>
            <p:cNvSpPr>
              <a:spLocks noChangeArrowheads="1"/>
            </p:cNvSpPr>
            <p:nvPr/>
          </p:nvSpPr>
          <p:spPr bwMode="auto">
            <a:xfrm>
              <a:off x="10776" y="8397"/>
              <a:ext cx="7160" cy="1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/>
              <a:r>
                <a:rPr lang="zh-CN" altLang="en-US" sz="3000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  <a:cs typeface="华文中宋" panose="02010600040101010101" charset="-122"/>
                </a:rPr>
                <a:t>橘          （橘红）</a:t>
              </a:r>
              <a:endParaRPr lang="zh-CN" altLang="en-US" sz="30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endParaRPr>
            </a:p>
          </p:txBody>
        </p:sp>
      </p:grpSp>
      <p:cxnSp>
        <p:nvCxnSpPr>
          <p:cNvPr id="4" name="直接连接符 3"/>
          <p:cNvCxnSpPr/>
          <p:nvPr/>
        </p:nvCxnSpPr>
        <p:spPr>
          <a:xfrm flipH="1">
            <a:off x="4099084" y="871541"/>
            <a:ext cx="8096" cy="3399949"/>
          </a:xfrm>
          <a:prstGeom prst="line">
            <a:avLst/>
          </a:prstGeom>
          <a:ln w="25400" cmpd="thickThin">
            <a:solidFill>
              <a:srgbClr val="2464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1"/>
          <p:cNvSpPr>
            <a:spLocks noChangeArrowheads="1"/>
          </p:cNvSpPr>
          <p:nvPr/>
        </p:nvSpPr>
        <p:spPr bwMode="auto">
          <a:xfrm>
            <a:off x="2089309" y="2760346"/>
            <a:ext cx="1993106" cy="1545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6" tIns="34289" rIns="68576" bIns="34289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>
              <a:lnSpc>
                <a:spcPct val="200000"/>
              </a:lnSpc>
            </a:pPr>
            <a:r>
              <a:rPr lang="en-US" altLang="zh-CN" sz="2400" dirty="0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  <a:cs typeface="华文中宋" panose="02010600040101010101" charset="-122"/>
              </a:rPr>
              <a:t> </a:t>
            </a:r>
            <a:r>
              <a:rPr lang="en-US" altLang="zh-CN" sz="2400" dirty="0" err="1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  <a:cs typeface="华文中宋" panose="02010600040101010101" charset="-122"/>
              </a:rPr>
              <a:t>hé</a:t>
            </a:r>
            <a:r>
              <a:rPr lang="en-US" altLang="zh-CN" sz="2400" dirty="0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  <a:cs typeface="华文中宋" panose="02010600040101010101" charset="-122"/>
              </a:rPr>
              <a:t> </a:t>
            </a:r>
            <a:r>
              <a:rPr lang="zh-CN" altLang="en-US" sz="24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（荷花）</a:t>
            </a:r>
            <a:r>
              <a:rPr lang="en-US" altLang="zh-CN" sz="24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</a:t>
            </a:r>
            <a:endParaRPr lang="en-US" altLang="zh-CN" sz="2400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200000"/>
              </a:lnSpc>
            </a:pPr>
            <a:r>
              <a:rPr lang="en-US" altLang="zh-CN" sz="2400" dirty="0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  <a:cs typeface="华文中宋" panose="02010600040101010101" charset="-122"/>
              </a:rPr>
              <a:t> </a:t>
            </a:r>
            <a:r>
              <a:rPr lang="en-US" altLang="zh-CN" sz="2400" dirty="0" err="1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  <a:cs typeface="华文中宋" panose="02010600040101010101" charset="-122"/>
              </a:rPr>
              <a:t>hè</a:t>
            </a:r>
            <a:r>
              <a:rPr lang="en-US" altLang="zh-CN" sz="2400" dirty="0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  <a:cs typeface="华文中宋" panose="02010600040101010101" charset="-122"/>
              </a:rPr>
              <a:t> </a:t>
            </a:r>
            <a:r>
              <a:rPr lang="zh-CN" altLang="en-US" sz="24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（负荷）</a:t>
            </a:r>
            <a:r>
              <a:rPr lang="en-US" altLang="zh-CN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</a:t>
            </a:r>
            <a:endParaRPr lang="en-US" altLang="zh-CN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378395" y="1365888"/>
            <a:ext cx="1303973" cy="1304071"/>
            <a:chOff x="1537" y="5725"/>
            <a:chExt cx="2282" cy="2282"/>
          </a:xfrm>
        </p:grpSpPr>
        <p:sp>
          <p:nvSpPr>
            <p:cNvPr id="5" name="矩形 4"/>
            <p:cNvSpPr>
              <a:spLocks noChangeArrowheads="1"/>
            </p:cNvSpPr>
            <p:nvPr/>
          </p:nvSpPr>
          <p:spPr bwMode="auto">
            <a:xfrm>
              <a:off x="1701" y="5888"/>
              <a:ext cx="1895" cy="2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685800"/>
              <a:r>
                <a:rPr lang="zh-CN" altLang="en-US" sz="7200" b="1" dirty="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rPr>
                <a:t>荷</a:t>
              </a:r>
              <a:endParaRPr lang="zh-CN" altLang="en-US" sz="72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537" y="5725"/>
              <a:ext cx="2282" cy="2282"/>
              <a:chOff x="5683" y="-5059"/>
              <a:chExt cx="3918" cy="3918"/>
            </a:xfrm>
          </p:grpSpPr>
          <p:cxnSp>
            <p:nvCxnSpPr>
              <p:cNvPr id="13" name="直接连接符 12"/>
              <p:cNvCxnSpPr>
                <a:stCxn id="12" idx="1"/>
              </p:cNvCxnSpPr>
              <p:nvPr/>
            </p:nvCxnSpPr>
            <p:spPr>
              <a:xfrm>
                <a:off x="5683" y="-3099"/>
                <a:ext cx="3918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矩形 11"/>
              <p:cNvSpPr/>
              <p:nvPr/>
            </p:nvSpPr>
            <p:spPr>
              <a:xfrm>
                <a:off x="5683" y="-5010"/>
                <a:ext cx="3821" cy="3821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685800"/>
                <a:endParaRPr lang="zh-CN" altLang="en-US" sz="1400">
                  <a:solidFill>
                    <a:srgbClr val="24649D"/>
                  </a:solidFill>
                  <a:latin typeface="华文中宋" panose="02010600040101010101" charset="-122"/>
                  <a:ea typeface="华文中宋" panose="02010600040101010101" charset="-122"/>
                </a:endParaRP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 rot="16200000">
                <a:off x="5634" y="-3100"/>
                <a:ext cx="3918" cy="0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左大括号 4"/>
          <p:cNvSpPr/>
          <p:nvPr/>
        </p:nvSpPr>
        <p:spPr bwMode="auto">
          <a:xfrm>
            <a:off x="1700214" y="1382080"/>
            <a:ext cx="235744" cy="2675573"/>
          </a:xfrm>
          <a:prstGeom prst="leftBrace">
            <a:avLst>
              <a:gd name="adj1" fmla="val 8333"/>
              <a:gd name="adj2" fmla="val 50000"/>
            </a:avLst>
          </a:prstGeom>
          <a:noFill/>
          <a:ln w="25400" cap="rnd" algn="ctr">
            <a:solidFill>
              <a:srgbClr val="24649D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76" tIns="34289" rIns="68576" bIns="34289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defTabSz="685800"/>
            <a:endParaRPr lang="zh-CN" altLang="en-US" sz="140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77269" y="1924050"/>
            <a:ext cx="539591" cy="1592104"/>
          </a:xfrm>
          <a:prstGeom prst="rect">
            <a:avLst/>
          </a:prstGeom>
          <a:solidFill>
            <a:srgbClr val="24649D"/>
          </a:solidFill>
        </p:spPr>
        <p:txBody>
          <a:bodyPr wrap="square" lIns="68576" tIns="34289" rIns="68576" bIns="34289" rtlCol="0" anchor="t">
            <a:spAutoFit/>
          </a:bodyPr>
          <a:lstStyle/>
          <a:p>
            <a:pPr defTabSz="685800"/>
            <a:r>
              <a:rPr lang="zh-CN" altLang="en-US" sz="3300">
                <a:solidFill>
                  <a:srgbClr val="FFFFFF"/>
                </a:solidFill>
                <a:latin typeface="方正书宋简体" panose="03000509000000000000" charset="-122"/>
                <a:ea typeface="方正书宋简体" panose="03000509000000000000" charset="-122"/>
              </a:rPr>
              <a:t>多音字</a:t>
            </a:r>
            <a:endParaRPr lang="zh-CN" altLang="en-US" sz="3300">
              <a:solidFill>
                <a:srgbClr val="FFFFFF"/>
              </a:solidFill>
              <a:latin typeface="方正书宋简体" panose="03000509000000000000" charset="-122"/>
              <a:ea typeface="方正书宋简体" panose="03000509000000000000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13498" y="1365412"/>
            <a:ext cx="751046" cy="345281"/>
          </a:xfrm>
          <a:prstGeom prst="rect">
            <a:avLst/>
          </a:prstGeom>
          <a:noFill/>
        </p:spPr>
        <p:txBody>
          <a:bodyPr wrap="square" lIns="68576" tIns="34289" rIns="68576" bIns="34289" rtlCol="0" anchor="t">
            <a:spAutoFit/>
          </a:bodyPr>
          <a:lstStyle/>
          <a:p>
            <a:pPr defTabSz="685800"/>
            <a:r>
              <a:rPr lang="zh-CN" altLang="en-US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</a:rPr>
              <a:t>qíng</a:t>
            </a:r>
            <a:endParaRPr lang="zh-CN" altLang="en-US">
              <a:solidFill>
                <a:srgbClr val="24649D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152073" y="2246474"/>
            <a:ext cx="1905000" cy="346249"/>
          </a:xfrm>
          <a:prstGeom prst="rect">
            <a:avLst/>
          </a:prstGeom>
          <a:noFill/>
        </p:spPr>
        <p:txBody>
          <a:bodyPr wrap="square" lIns="68576" tIns="34289" rIns="68576" bIns="34289" rtlCol="0" anchor="t">
            <a:spAutoFit/>
          </a:bodyPr>
          <a:lstStyle/>
          <a:p>
            <a:pPr defTabSz="685800"/>
            <a:r>
              <a:rPr lang="zh-CN" altLang="en-US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</a:rPr>
              <a:t>ào</a:t>
            </a:r>
            <a:endParaRPr lang="zh-CN" altLang="en-US">
              <a:solidFill>
                <a:srgbClr val="24649D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152073" y="3053718"/>
            <a:ext cx="1905000" cy="346249"/>
          </a:xfrm>
          <a:prstGeom prst="rect">
            <a:avLst/>
          </a:prstGeom>
          <a:noFill/>
        </p:spPr>
        <p:txBody>
          <a:bodyPr wrap="square" lIns="68576" tIns="34289" rIns="68576" bIns="34289" rtlCol="0" anchor="t">
            <a:spAutoFit/>
          </a:bodyPr>
          <a:lstStyle/>
          <a:p>
            <a:pPr defTabSz="685800"/>
            <a:r>
              <a:rPr lang="zh-CN" altLang="en-US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</a:rPr>
              <a:t>chéng</a:t>
            </a:r>
            <a:endParaRPr lang="zh-CN" altLang="en-US">
              <a:solidFill>
                <a:srgbClr val="24649D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152073" y="3890490"/>
            <a:ext cx="1905000" cy="345281"/>
          </a:xfrm>
          <a:prstGeom prst="rect">
            <a:avLst/>
          </a:prstGeom>
          <a:noFill/>
        </p:spPr>
        <p:txBody>
          <a:bodyPr wrap="square" lIns="68576" tIns="34289" rIns="68576" bIns="34289" rtlCol="0" anchor="t">
            <a:spAutoFit/>
          </a:bodyPr>
          <a:lstStyle/>
          <a:p>
            <a:pPr defTabSz="685800"/>
            <a:r>
              <a:rPr lang="zh-CN" altLang="en-US">
                <a:solidFill>
                  <a:srgbClr val="24649D"/>
                </a:solidFill>
                <a:latin typeface="方正姚体" panose="02010601030101010101" charset="-122"/>
                <a:ea typeface="方正姚体" panose="02010601030101010101" charset="-122"/>
              </a:rPr>
              <a:t>jú</a:t>
            </a:r>
            <a:endParaRPr lang="zh-CN" altLang="en-US">
              <a:solidFill>
                <a:srgbClr val="24649D"/>
              </a:solidFill>
              <a:latin typeface="方正姚体" panose="02010601030101010101" charset="-122"/>
              <a:ea typeface="方正姚体" panose="02010601030101010101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4682970" y="1895951"/>
            <a:ext cx="29122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4648203" y="2760345"/>
            <a:ext cx="29122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648203" y="3609975"/>
            <a:ext cx="29122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4648203" y="4385310"/>
            <a:ext cx="2912269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重点拼读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3988120" y="1152052"/>
            <a:ext cx="4054316" cy="2977039"/>
          </a:xfrm>
          <a:prstGeom prst="rect">
            <a:avLst/>
          </a:prstGeom>
          <a:noFill/>
        </p:spPr>
        <p:txBody>
          <a:bodyPr wrap="square" lIns="68576" tIns="34289" rIns="68576" bIns="34289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擎：举，向上托。 </a:t>
            </a:r>
            <a:endParaRPr lang="en-US" altLang="zh-CN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盖：车盖，这里比喻荷叶。</a:t>
            </a:r>
            <a:endParaRPr lang="en-US" altLang="zh-CN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犹：还，依然。</a:t>
            </a:r>
            <a:endParaRPr lang="en-US" altLang="zh-CN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傲霜：不怕霜冻，坚强不屈。</a:t>
            </a:r>
            <a:endParaRPr lang="en-US" altLang="zh-CN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君：你，指刘景文。</a:t>
            </a:r>
            <a:endParaRPr lang="en-US" altLang="zh-CN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zh-CN" altLang="en-US" sz="2100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须：必须。</a:t>
            </a:r>
            <a:endParaRPr lang="zh-CN" altLang="en-US" sz="2100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4" name="图片 3" descr="710583014424d283b2d1b05108ab54e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55733" y="1526857"/>
            <a:ext cx="3755708" cy="3755708"/>
          </a:xfrm>
          <a:prstGeom prst="rect">
            <a:avLst/>
          </a:prstGeom>
        </p:spPr>
      </p:pic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字词解释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8PR2EZ_155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4346" y="709140"/>
            <a:ext cx="3883819" cy="388381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88180" y="1835947"/>
            <a:ext cx="3542824" cy="1471613"/>
          </a:xfrm>
          <a:prstGeom prst="rect">
            <a:avLst/>
          </a:prstGeom>
          <a:ln w="12700" cmpd="sng">
            <a:solidFill>
              <a:srgbClr val="24649D"/>
            </a:solidFill>
            <a:prstDash val="lgDash"/>
          </a:ln>
        </p:spPr>
        <p:txBody>
          <a:bodyPr wrap="square" lIns="68576" tIns="34289" rIns="68576" bIns="34289">
            <a:spAutoFit/>
          </a:bodyPr>
          <a:lstStyle/>
          <a:p>
            <a:pPr defTabSz="685800">
              <a:lnSpc>
                <a:spcPct val="190000"/>
              </a:lnSpc>
            </a:pPr>
            <a:r>
              <a:rPr lang="zh-CN" altLang="en-US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 </a:t>
            </a:r>
            <a:r>
              <a:rPr lang="zh-CN" altLang="en-US" sz="2400" b="1" u="sng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要求：</a:t>
            </a:r>
            <a:r>
              <a:rPr lang="zh-CN" altLang="en-US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齐读诗歌，想象画面。</a:t>
            </a:r>
            <a:endParaRPr lang="zh-CN" altLang="en-US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  <a:p>
            <a:pPr defTabSz="685800">
              <a:lnSpc>
                <a:spcPct val="190000"/>
              </a:lnSpc>
            </a:pPr>
            <a:r>
              <a:rPr lang="zh-CN" altLang="en-US" sz="2400" b="1" u="sng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思考：</a:t>
            </a:r>
            <a:r>
              <a:rPr lang="zh-CN" altLang="en-US" b="1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诗中写出哪些景物？</a:t>
            </a:r>
            <a:endParaRPr lang="zh-CN" altLang="en-US" b="1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55923" y="1983583"/>
            <a:ext cx="1957388" cy="1176338"/>
          </a:xfrm>
          <a:prstGeom prst="rect">
            <a:avLst/>
          </a:prstGeom>
          <a:ln w="12700" cmpd="sng">
            <a:noFill/>
            <a:prstDash val="sysDot"/>
          </a:ln>
        </p:spPr>
        <p:txBody>
          <a:bodyPr wrap="square" lIns="68576" tIns="34289" rIns="68576" bIns="34289">
            <a:spAutoFit/>
          </a:bodyPr>
          <a:lstStyle/>
          <a:p>
            <a:pPr algn="ctr" defTabSz="685800"/>
            <a:r>
              <a:rPr lang="zh-CN" altLang="en-US" sz="2400" dirty="0">
                <a:solidFill>
                  <a:srgbClr val="24649D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</a:rPr>
              <a:t>荷花、擎雨盖、残菊、傲霜枝。 </a:t>
            </a:r>
            <a:endParaRPr lang="zh-CN" altLang="en-US" sz="2400" dirty="0">
              <a:solidFill>
                <a:srgbClr val="24649D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重点词汇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238583" y="1293499"/>
            <a:ext cx="461657" cy="2715101"/>
          </a:xfrm>
          <a:prstGeom prst="rect">
            <a:avLst/>
          </a:prstGeom>
          <a:noFill/>
        </p:spPr>
        <p:txBody>
          <a:bodyPr vert="eaVert" wrap="square" lIns="68576" tIns="34289" rIns="68576" bIns="34289" rtlCol="0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尚巍手书简" panose="00020600040101010101" charset="-122"/>
                <a:ea typeface="汉仪尚巍手书简" panose="00020600040101010101" charset="-122"/>
                <a:cs typeface="汉仪尚巍手书简" panose="00020600040101010101" charset="-122"/>
                <a:sym typeface="+mn-ea"/>
              </a:rPr>
              <a:t> </a:t>
            </a:r>
            <a:endParaRPr lang="zh-CN" altLang="en-US" sz="2100" dirty="0">
              <a:solidFill>
                <a:srgbClr val="000000">
                  <a:lumMod val="65000"/>
                  <a:lumOff val="35000"/>
                </a:srgbClr>
              </a:solidFill>
              <a:latin typeface="汉仪尚巍手书简" panose="00020600040101010101" charset="-122"/>
              <a:ea typeface="汉仪尚巍手书简" panose="00020600040101010101" charset="-122"/>
              <a:cs typeface="汉仪尚巍手书简" panose="0002060004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615648" y="1293499"/>
            <a:ext cx="461657" cy="2715101"/>
          </a:xfrm>
          <a:prstGeom prst="rect">
            <a:avLst/>
          </a:prstGeom>
          <a:noFill/>
        </p:spPr>
        <p:txBody>
          <a:bodyPr vert="eaVert" wrap="square" lIns="68576" tIns="34289" rIns="68576" bIns="34289" rtlCol="0">
            <a:spAutoFit/>
          </a:bodyPr>
          <a:lstStyle/>
          <a:p>
            <a:pPr defTabSz="685800"/>
            <a:r>
              <a:rPr lang="zh-CN" altLang="en-US" sz="2100" dirty="0">
                <a:solidFill>
                  <a:srgbClr val="000000">
                    <a:lumMod val="65000"/>
                    <a:lumOff val="35000"/>
                  </a:srgbClr>
                </a:solidFill>
                <a:latin typeface="汉仪尚巍手书简" panose="00020600040101010101" charset="-122"/>
                <a:ea typeface="汉仪尚巍手书简" panose="00020600040101010101" charset="-122"/>
                <a:cs typeface="汉仪尚巍手书简" panose="00020600040101010101" charset="-122"/>
                <a:sym typeface="+mn-ea"/>
              </a:rPr>
              <a:t> </a:t>
            </a:r>
            <a:endParaRPr lang="zh-CN" altLang="en-US" sz="2100" dirty="0">
              <a:solidFill>
                <a:srgbClr val="000000">
                  <a:lumMod val="65000"/>
                  <a:lumOff val="35000"/>
                </a:srgbClr>
              </a:solidFill>
              <a:latin typeface="汉仪尚巍手书简" panose="00020600040101010101" charset="-122"/>
              <a:ea typeface="汉仪尚巍手书简" panose="00020600040101010101" charset="-122"/>
              <a:cs typeface="汉仪尚巍手书简" panose="00020600040101010101" charset="-122"/>
              <a:sym typeface="+mn-ea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069084" y="899163"/>
            <a:ext cx="4753451" cy="2588419"/>
            <a:chOff x="7351" y="2892"/>
            <a:chExt cx="9981" cy="5435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51" y="2892"/>
              <a:ext cx="9981" cy="5435"/>
            </a:xfrm>
            <a:prstGeom prst="rect">
              <a:avLst/>
            </a:prstGeom>
          </p:spPr>
        </p:pic>
        <p:sp>
          <p:nvSpPr>
            <p:cNvPr id="4" name="文本框 3"/>
            <p:cNvSpPr txBox="1"/>
            <p:nvPr/>
          </p:nvSpPr>
          <p:spPr>
            <a:xfrm>
              <a:off x="8997" y="4474"/>
              <a:ext cx="6850" cy="205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defTabSz="685800">
                <a:lnSpc>
                  <a:spcPct val="120000"/>
                </a:lnSpc>
              </a:pPr>
              <a:r>
                <a:rPr lang="zh-CN" altLang="en-US" sz="24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汉仪尚巍手书简" panose="00020600040101010101" charset="-122"/>
                  <a:sym typeface="+mn-ea"/>
                </a:rPr>
                <a:t>一年／好景／君须记，</a:t>
              </a:r>
              <a:endParaRPr lang="zh-CN" alt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汉仪尚巍手书简" panose="00020600040101010101" charset="-122"/>
                <a:sym typeface="+mn-ea"/>
              </a:endParaRPr>
            </a:p>
            <a:p>
              <a:pPr defTabSz="685800">
                <a:lnSpc>
                  <a:spcPct val="120000"/>
                </a:lnSpc>
              </a:pPr>
              <a:r>
                <a:rPr lang="zh-CN" altLang="en-US" sz="2400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华文中宋" panose="02010600040101010101" charset="-122"/>
                  <a:ea typeface="华文中宋" panose="02010600040101010101" charset="-122"/>
                  <a:cs typeface="汉仪尚巍手书简" panose="00020600040101010101" charset="-122"/>
                  <a:sym typeface="+mn-ea"/>
                </a:rPr>
                <a:t>菊残／犹有／傲霜枝。</a:t>
              </a:r>
              <a:endParaRPr lang="zh-CN" altLang="en-US" sz="2400" dirty="0">
                <a:solidFill>
                  <a:srgbClr val="000000">
                    <a:lumMod val="65000"/>
                    <a:lumOff val="35000"/>
                  </a:srgbClr>
                </a:solidFill>
                <a:latin typeface="华文中宋" panose="02010600040101010101" charset="-122"/>
                <a:ea typeface="华文中宋" panose="02010600040101010101" charset="-122"/>
                <a:cs typeface="汉仪尚巍手书简" panose="00020600040101010101" charset="-122"/>
                <a:sym typeface="+mn-ea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111570" y="1293497"/>
            <a:ext cx="2957513" cy="1869741"/>
          </a:xfrm>
          <a:prstGeom prst="rect">
            <a:avLst/>
          </a:prstGeom>
          <a:noFill/>
          <a:ln w="19050">
            <a:solidFill>
              <a:srgbClr val="24649D"/>
            </a:solidFill>
          </a:ln>
        </p:spPr>
        <p:txBody>
          <a:bodyPr wrap="square" lIns="68576" tIns="34289" rIns="68576" bIns="34289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b="1" u="sng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诗意：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荷叶败尽，像一把遮雨的伞似的叶子和根茎再也不像夏天那样亭亭玉立；菊花也已枯萎，但那傲霜挺拔的菊枝在寒风中依然显得生机勃勃。</a:t>
            </a:r>
            <a:endParaRPr lang="zh-CN" altLang="en-US" sz="14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44968" y="3249933"/>
            <a:ext cx="5854065" cy="1200329"/>
          </a:xfrm>
          <a:prstGeom prst="rect">
            <a:avLst/>
          </a:prstGeom>
          <a:noFill/>
          <a:ln w="19050">
            <a:solidFill>
              <a:srgbClr val="24649D"/>
            </a:solidFill>
          </a:ln>
        </p:spPr>
        <p:txBody>
          <a:bodyPr wrap="square" lIns="68576" tIns="34289" rIns="68576" bIns="34289" rtlCol="0" anchor="t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2100" b="1" u="sng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    菊花形象</a:t>
            </a:r>
            <a:r>
              <a:rPr lang="zh-CN" altLang="en-US" sz="1400" dirty="0">
                <a:solidFill>
                  <a:srgbClr val="000000"/>
                </a:solidFill>
                <a:latin typeface="华文中宋" panose="02010600040101010101" charset="-122"/>
                <a:ea typeface="华文中宋" panose="02010600040101010101" charset="-122"/>
                <a:cs typeface="华文中宋" panose="02010600040101010101" charset="-122"/>
                <a:sym typeface="+mn-ea"/>
              </a:rPr>
              <a:t>：前两句写景，抓住“荷尽”“菊残”描绘出秋末冬初的萧瑟景象。“已无”与“犹有”形成强烈对比，突出菊花傲霜斗寒的形象。</a:t>
            </a:r>
            <a:endParaRPr lang="zh-CN" altLang="en-US" sz="1400" dirty="0">
              <a:solidFill>
                <a:srgbClr val="000000"/>
              </a:solidFill>
              <a:latin typeface="华文中宋" panose="02010600040101010101" charset="-122"/>
              <a:ea typeface="华文中宋" panose="02010600040101010101" charset="-122"/>
              <a:cs typeface="华文中宋" panose="02010600040101010101" charset="-122"/>
            </a:endParaRPr>
          </a:p>
        </p:txBody>
      </p:sp>
      <p:pic>
        <p:nvPicPr>
          <p:cNvPr id="2" name="图片 1" descr="图片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84711" y="-80961"/>
            <a:ext cx="2216944" cy="102203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641088" y="117823"/>
            <a:ext cx="1661160" cy="530066"/>
          </a:xfrm>
          <a:prstGeom prst="rect">
            <a:avLst/>
          </a:prstGeom>
          <a:noFill/>
        </p:spPr>
        <p:txBody>
          <a:bodyPr wrap="none" lIns="68576" tIns="34289" rIns="68576" bIns="34289" rtlCol="0">
            <a:spAutoFit/>
          </a:bodyPr>
          <a:lstStyle/>
          <a:p>
            <a:pPr algn="ctr" defTabSz="685800"/>
            <a:r>
              <a:rPr lang="zh-CN" altLang="en-US" sz="3000" dirty="0">
                <a:ln w="0"/>
                <a:solidFill>
                  <a:srgbClr val="000000">
                    <a:lumMod val="75000"/>
                    <a:lumOff val="25000"/>
                  </a:srgbClr>
                </a:solidFill>
                <a:latin typeface="汉仪雅酷黑简" panose="00020600040101010101" charset="-122"/>
                <a:ea typeface="汉仪雅酷黑简" panose="00020600040101010101" charset="-122"/>
              </a:rPr>
              <a:t>课文讲解</a:t>
            </a:r>
            <a:endParaRPr lang="zh-CN" altLang="en-US" sz="3000" dirty="0">
              <a:ln w="0"/>
              <a:solidFill>
                <a:srgbClr val="000000">
                  <a:lumMod val="75000"/>
                  <a:lumOff val="25000"/>
                </a:srgbClr>
              </a:solidFill>
              <a:latin typeface="汉仪雅酷黑简" panose="00020600040101010101" charset="-122"/>
              <a:ea typeface="汉仪雅酷黑简" panose="00020600040101010101" charset="-122"/>
            </a:endParaRPr>
          </a:p>
        </p:txBody>
      </p:sp>
    </p:spTree>
    <p:custDataLst>
      <p:tags r:id="rId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10000"/>
    </mc:Choice>
    <mc:Fallback>
      <p:transition spd="slow" advTm="10000"/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07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07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2807"/>
  <p:tag name="KSO_WM_TEMPLATE_THUMBS_INDEX" val="1、4、6、7、9、10、11、12、14"/>
</p:tagLst>
</file>

<file path=ppt/tags/tag161.xml><?xml version="1.0" encoding="utf-8"?>
<p:tagLst xmlns:p="http://schemas.openxmlformats.org/presentationml/2006/main">
  <p:tag name="KSO_WM_TEMPLATE_CATEGORY" val=""/>
  <p:tag name="KSO_WM_TEMPLATE_INDEX" val="20202807"/>
</p:tagLst>
</file>

<file path=ppt/tags/tag162.xml><?xml version="1.0" encoding="utf-8"?>
<p:tagLst xmlns:p="http://schemas.openxmlformats.org/presentationml/2006/main">
  <p:tag name="KSO_WM_TEMPLATE_CATEGORY" val=""/>
  <p:tag name="KSO_WM_TEMPLATE_INDEX" val="20202807"/>
</p:tagLst>
</file>

<file path=ppt/tags/tag163.xml><?xml version="1.0" encoding="utf-8"?>
<p:tagLst xmlns:p="http://schemas.openxmlformats.org/presentationml/2006/main">
  <p:tag name="KSO_WM_TEMPLATE_CATEGORY" val=""/>
  <p:tag name="KSO_WM_TEMPLATE_INDEX" val="20202807"/>
</p:tagLst>
</file>

<file path=ppt/tags/tag164.xml><?xml version="1.0" encoding="utf-8"?>
<p:tagLst xmlns:p="http://schemas.openxmlformats.org/presentationml/2006/main">
  <p:tag name="KSO_WM_TEMPLATE_CATEGORY" val=""/>
  <p:tag name="KSO_WM_TEMPLATE_INDEX" val="20202807"/>
</p:tagLst>
</file>

<file path=ppt/tags/tag165.xml><?xml version="1.0" encoding="utf-8"?>
<p:tagLst xmlns:p="http://schemas.openxmlformats.org/presentationml/2006/main">
  <p:tag name="KSO_WM_TEMPLATE_CATEGORY" val=""/>
  <p:tag name="KSO_WM_TEMPLATE_INDEX" val="20202807"/>
</p:tagLst>
</file>

<file path=ppt/tags/tag166.xml><?xml version="1.0" encoding="utf-8"?>
<p:tagLst xmlns:p="http://schemas.openxmlformats.org/presentationml/2006/main">
  <p:tag name="KSO_WM_TEMPLATE_CATEGORY" val=""/>
  <p:tag name="KSO_WM_TEMPLATE_INDEX" val="20202807"/>
</p:tagLst>
</file>

<file path=ppt/tags/tag167.xml><?xml version="1.0" encoding="utf-8"?>
<p:tagLst xmlns:p="http://schemas.openxmlformats.org/presentationml/2006/main">
  <p:tag name="KSO_WM_TEMPLATE_CATEGORY" val=""/>
  <p:tag name="KSO_WM_TEMPLATE_INDEX" val="20202807"/>
</p:tagLst>
</file>

<file path=ppt/tags/tag168.xml><?xml version="1.0" encoding="utf-8"?>
<p:tagLst xmlns:p="http://schemas.openxmlformats.org/presentationml/2006/main">
  <p:tag name="KSO_WM_TEMPLATE_CATEGORY" val=""/>
  <p:tag name="KSO_WM_TEMPLATE_INDEX" val="20202807"/>
</p:tagLst>
</file>

<file path=ppt/tags/tag169.xml><?xml version="1.0" encoding="utf-8"?>
<p:tagLst xmlns:p="http://schemas.openxmlformats.org/presentationml/2006/main">
  <p:tag name="KSO_WM_TEMPLATE_CATEGORY" val=""/>
  <p:tag name="KSO_WM_TEMPLATE_INDEX" val="20202807"/>
</p:tagLst>
</file>

<file path=ppt/tags/tag17.xml><?xml version="1.0" encoding="utf-8"?>
<p:tagLst xmlns:p="http://schemas.openxmlformats.org/presentationml/2006/main">
  <p:tag name="KSO_WM_SLIDE_BACKGROUND_MASK_FLAG" val="1"/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TEMPLATE_CATEGORY" val=""/>
  <p:tag name="KSO_WM_TEMPLATE_INDEX" val="20202807"/>
</p:tagLst>
</file>

<file path=ppt/tags/tag171.xml><?xml version="1.0" encoding="utf-8"?>
<p:tagLst xmlns:p="http://schemas.openxmlformats.org/presentationml/2006/main">
  <p:tag name="KSO_WM_TEMPLATE_CATEGORY" val=""/>
  <p:tag name="KSO_WM_TEMPLATE_INDEX" val="20202807"/>
</p:tagLst>
</file>

<file path=ppt/tags/tag172.xml><?xml version="1.0" encoding="utf-8"?>
<p:tagLst xmlns:p="http://schemas.openxmlformats.org/presentationml/2006/main">
  <p:tag name="KSO_WM_TEMPLATE_CATEGORY" val=""/>
  <p:tag name="KSO_WM_TEMPLATE_INDEX" val="20202807"/>
</p:tagLst>
</file>

<file path=ppt/tags/tag173.xml><?xml version="1.0" encoding="utf-8"?>
<p:tagLst xmlns:p="http://schemas.openxmlformats.org/presentationml/2006/main">
  <p:tag name="KSO_WM_TEMPLATE_CATEGORY" val=""/>
  <p:tag name="KSO_WM_TEMPLATE_INDEX" val="20202807"/>
</p:tagLst>
</file>

<file path=ppt/tags/tag174.xml><?xml version="1.0" encoding="utf-8"?>
<p:tagLst xmlns:p="http://schemas.openxmlformats.org/presentationml/2006/main">
  <p:tag name="KSO_WM_TEMPLATE_CATEGORY" val=""/>
  <p:tag name="KSO_WM_TEMPLATE_INDEX" val="20202807"/>
</p:tagLst>
</file>

<file path=ppt/tags/tag175.xml><?xml version="1.0" encoding="utf-8"?>
<p:tagLst xmlns:p="http://schemas.openxmlformats.org/presentationml/2006/main">
  <p:tag name="KSO_WM_TEMPLATE_CATEGORY" val=""/>
  <p:tag name="KSO_WM_TEMPLATE_INDEX" val="20202807"/>
</p:tagLst>
</file>

<file path=ppt/tags/tag176.xml><?xml version="1.0" encoding="utf-8"?>
<p:tagLst xmlns:p="http://schemas.openxmlformats.org/presentationml/2006/main">
  <p:tag name="KSO_WM_TEMPLATE_CATEGORY" val=""/>
  <p:tag name="KSO_WM_TEMPLATE_INDEX" val="20202807"/>
</p:tagLst>
</file>

<file path=ppt/tags/tag177.xml><?xml version="1.0" encoding="utf-8"?>
<p:tagLst xmlns:p="http://schemas.openxmlformats.org/presentationml/2006/main">
  <p:tag name="KSO_WM_TEMPLATE_CATEGORY" val=""/>
  <p:tag name="KSO_WM_TEMPLATE_INDEX" val="20202807"/>
</p:tagLst>
</file>

<file path=ppt/tags/tag178.xml><?xml version="1.0" encoding="utf-8"?>
<p:tagLst xmlns:p="http://schemas.openxmlformats.org/presentationml/2006/main">
  <p:tag name="KSO_WM_TEMPLATE_CATEGORY" val=""/>
  <p:tag name="KSO_WM_TEMPLATE_INDEX" val="20202807"/>
</p:tagLst>
</file>

<file path=ppt/tags/tag179.xml><?xml version="1.0" encoding="utf-8"?>
<p:tagLst xmlns:p="http://schemas.openxmlformats.org/presentationml/2006/main">
  <p:tag name="KSO_WM_TEMPLATE_CATEGORY" val=""/>
  <p:tag name="KSO_WM_TEMPLATE_INDEX" val="20202807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commondata" val="eyJoZGlkIjoiN2YzNjBkOTgyNWQ1YTMxYzM3MzMwNWFiODNmOWIzYWMifQ==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9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0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20202807">
      <a:dk1>
        <a:srgbClr val="000000"/>
      </a:dk1>
      <a:lt1>
        <a:srgbClr val="FFFFFF"/>
      </a:lt1>
      <a:dk2>
        <a:srgbClr val="E9E8E2"/>
      </a:dk2>
      <a:lt2>
        <a:srgbClr val="F4F3EE"/>
      </a:lt2>
      <a:accent1>
        <a:srgbClr val="BACB98"/>
      </a:accent1>
      <a:accent2>
        <a:srgbClr val="C4C093"/>
      </a:accent2>
      <a:accent3>
        <a:srgbClr val="CDB996"/>
      </a:accent3>
      <a:accent4>
        <a:srgbClr val="CEAF96"/>
      </a:accent4>
      <a:accent5>
        <a:srgbClr val="D0AC9D"/>
      </a:accent5>
      <a:accent6>
        <a:srgbClr val="CFAAA2"/>
      </a:accent6>
      <a:hlink>
        <a:srgbClr val="658BD5"/>
      </a:hlink>
      <a:folHlink>
        <a:srgbClr val="9F67A3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1290</Words>
  <Application>WPS 演示</Application>
  <PresentationFormat>全屏显示(16:9)</PresentationFormat>
  <Paragraphs>194</Paragraphs>
  <Slides>19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6" baseType="lpstr">
      <vt:lpstr>Arial</vt:lpstr>
      <vt:lpstr>宋体</vt:lpstr>
      <vt:lpstr>Wingdings</vt:lpstr>
      <vt:lpstr>隶书</vt:lpstr>
      <vt:lpstr>汉仪尚巍手书W</vt:lpstr>
      <vt:lpstr>汉真广标</vt:lpstr>
      <vt:lpstr>微软雅黑</vt:lpstr>
      <vt:lpstr>华文中宋</vt:lpstr>
      <vt:lpstr>汉仪雅酷黑简</vt:lpstr>
      <vt:lpstr>黑体</vt:lpstr>
      <vt:lpstr>方正书宋简体</vt:lpstr>
      <vt:lpstr>方正姚体</vt:lpstr>
      <vt:lpstr>汉仪尚巍手书简</vt:lpstr>
      <vt:lpstr>Arial Unicode MS</vt:lpstr>
      <vt:lpstr>Calibri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Lenovo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</cp:revision>
  <dcterms:created xsi:type="dcterms:W3CDTF">2022-01-28T03:26:00Z</dcterms:created>
  <dcterms:modified xsi:type="dcterms:W3CDTF">2023-10-22T04:44:54Z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2ED85DCE0D34468EBE56F2D6087F9D62_12</vt:lpwstr>
  </property>
  <property fmtid="{D5CDD505-2E9C-101B-9397-08002B2CF9AE}" pid="3" name="KSOProductBuildVer">
    <vt:lpwstr>2052-12.1.0.15712</vt:lpwstr>
  </property>
</Properties>
</file>