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3"/>
  </p:handoutMasterIdLst>
  <p:sldIdLst>
    <p:sldId id="365" r:id="rId3"/>
    <p:sldId id="258" r:id="rId4"/>
    <p:sldId id="300" r:id="rId5"/>
    <p:sldId id="310" r:id="rId6"/>
    <p:sldId id="362" r:id="rId7"/>
    <p:sldId id="364" r:id="rId8"/>
    <p:sldId id="282" r:id="rId9"/>
    <p:sldId id="353" r:id="rId10"/>
    <p:sldId id="354" r:id="rId11"/>
    <p:sldId id="363" r:id="rId12"/>
    <p:sldId id="355" r:id="rId13"/>
    <p:sldId id="356" r:id="rId14"/>
    <p:sldId id="358" r:id="rId15"/>
    <p:sldId id="297" r:id="rId16"/>
    <p:sldId id="357" r:id="rId17"/>
    <p:sldId id="279" r:id="rId18"/>
    <p:sldId id="270" r:id="rId19"/>
    <p:sldId id="360" r:id="rId21"/>
    <p:sldId id="281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6256" autoAdjust="0"/>
  </p:normalViewPr>
  <p:slideViewPr>
    <p:cSldViewPr showGuides="1">
      <p:cViewPr varScale="1">
        <p:scale>
          <a:sx n="149" d="100"/>
          <a:sy n="149" d="100"/>
        </p:scale>
        <p:origin x="-53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EBA9865-9DFE-4697-8CAB-B52FB7FFAAA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fld id="{82DF4497-29F7-4136-9353-E879D7F51E5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AA581F5-370E-4A9D-92B2-A548EB7AB219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fld id="{CD9C3864-50B8-4BDD-BA75-976BE87D292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6628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6629" name="页眉占位符 5"/>
          <p:cNvSpPr>
            <a:spLocks noGrp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285865" y="1445419"/>
            <a:ext cx="628650" cy="62865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051720" y="1372394"/>
            <a:ext cx="5575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听听，秋的声音</a:t>
            </a:r>
            <a:endParaRPr lang="zh-CN" altLang="en-US" sz="4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2699792" y="1146969"/>
            <a:ext cx="792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dirty="0">
                <a:solidFill>
                  <a:schemeClr val="bg1"/>
                </a:solidFill>
                <a:latin typeface="宋体" panose="02010600030101010101" pitchFamily="2" charset="-122"/>
              </a:rPr>
              <a:t>*</a:t>
            </a:r>
            <a:endParaRPr lang="zh-CN" altLang="en-US" sz="36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6186" y="522514"/>
            <a:ext cx="8328837" cy="42125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flipH="1">
            <a:off x="6548436" y="4520132"/>
            <a:ext cx="2276586" cy="429804"/>
            <a:chOff x="3166942" y="3429000"/>
            <a:chExt cx="2276586" cy="429804"/>
          </a:xfrm>
        </p:grpSpPr>
        <p:sp>
          <p:nvSpPr>
            <p:cNvPr id="4" name="圆角矩形 71"/>
            <p:cNvSpPr/>
            <p:nvPr/>
          </p:nvSpPr>
          <p:spPr bwMode="auto">
            <a:xfrm>
              <a:off x="3166942" y="3429000"/>
              <a:ext cx="2276586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147001" y="3464013"/>
              <a:ext cx="184731" cy="3597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06201" y="224802"/>
            <a:ext cx="608812" cy="595423"/>
            <a:chOff x="1729761" y="2216306"/>
            <a:chExt cx="608812" cy="595423"/>
          </a:xfrm>
        </p:grpSpPr>
        <p:sp>
          <p:nvSpPr>
            <p:cNvPr id="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50273" y="571750"/>
            <a:ext cx="2457578" cy="50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品读句子。</a:t>
            </a:r>
            <a:endParaRPr lang="zh-CN" altLang="en-US" sz="26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48375" y="1017151"/>
            <a:ext cx="7832801" cy="50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大树抖抖手臂，“唰唰”，是黄叶道别的话音。</a:t>
            </a:r>
            <a:endParaRPr lang="zh-CN" altLang="en-US" sz="2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25559" y="1511788"/>
            <a:ext cx="8245066" cy="50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600" b="1" dirty="0">
                <a:solidFill>
                  <a:schemeClr val="bg1"/>
                </a:solidFill>
                <a:latin typeface="+mn-ea"/>
                <a:ea typeface="+mn-ea"/>
              </a:rPr>
              <a:t>1.</a:t>
            </a:r>
            <a:r>
              <a:rPr lang="zh-CN" altLang="en-US" sz="2600" b="1" dirty="0">
                <a:solidFill>
                  <a:schemeClr val="bg1"/>
                </a:solidFill>
                <a:latin typeface="+mn-ea"/>
                <a:ea typeface="+mn-ea"/>
              </a:rPr>
              <a:t>这句话所运用的修辞手法是</a:t>
            </a:r>
            <a:r>
              <a:rPr lang="en-US" altLang="zh-CN" sz="2600" b="1" dirty="0">
                <a:solidFill>
                  <a:schemeClr val="bg1"/>
                </a:solidFill>
                <a:latin typeface="+mn-ea"/>
                <a:ea typeface="+mn-ea"/>
              </a:rPr>
              <a:t>_____</a:t>
            </a:r>
            <a:r>
              <a:rPr lang="zh-CN" altLang="en-US" sz="2600" b="1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600" b="1" dirty="0">
                <a:solidFill>
                  <a:schemeClr val="bg1"/>
                </a:solidFill>
                <a:latin typeface="+mn-ea"/>
                <a:ea typeface="+mn-ea"/>
              </a:rPr>
              <a:t>A.</a:t>
            </a:r>
            <a:r>
              <a:rPr lang="zh-CN" altLang="en-US" sz="2600" b="1" dirty="0">
                <a:solidFill>
                  <a:schemeClr val="bg1"/>
                </a:solidFill>
                <a:latin typeface="+mn-ea"/>
                <a:ea typeface="+mn-ea"/>
              </a:rPr>
              <a:t>比喻  </a:t>
            </a:r>
            <a:r>
              <a:rPr lang="en-US" altLang="zh-CN" sz="2600" b="1" dirty="0">
                <a:solidFill>
                  <a:schemeClr val="bg1"/>
                </a:solidFill>
                <a:latin typeface="+mn-ea"/>
                <a:ea typeface="+mn-ea"/>
              </a:rPr>
              <a:t>B.</a:t>
            </a:r>
            <a:r>
              <a:rPr lang="zh-CN" altLang="en-US" sz="2600" b="1" dirty="0">
                <a:solidFill>
                  <a:schemeClr val="bg1"/>
                </a:solidFill>
                <a:latin typeface="+mn-ea"/>
                <a:ea typeface="+mn-ea"/>
              </a:rPr>
              <a:t>拟人）</a:t>
            </a:r>
            <a:endParaRPr lang="zh-CN" altLang="en-US" sz="2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25559" y="2079566"/>
            <a:ext cx="7661396" cy="98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2.</a:t>
            </a:r>
            <a:r>
              <a:rPr lang="zh-CN" altLang="en-US" sz="2600" b="1">
                <a:solidFill>
                  <a:schemeClr val="bg1"/>
                </a:solidFill>
                <a:latin typeface="+mn-ea"/>
                <a:ea typeface="+mn-ea"/>
              </a:rPr>
              <a:t>把句中描述声音的词语圈起来，再仿写两个：</a:t>
            </a: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________</a:t>
            </a:r>
            <a:r>
              <a:rPr lang="zh-CN" altLang="en-US" sz="2600" b="1">
                <a:solidFill>
                  <a:schemeClr val="bg1"/>
                </a:solidFill>
                <a:latin typeface="+mn-ea"/>
                <a:ea typeface="+mn-ea"/>
              </a:rPr>
              <a:t>、</a:t>
            </a: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________</a:t>
            </a:r>
            <a:endParaRPr lang="zh-CN" altLang="en-US" sz="26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37358" y="3149328"/>
            <a:ext cx="7843817" cy="146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20000"/>
              </a:lnSpc>
            </a:pP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3.</a:t>
            </a:r>
            <a:r>
              <a:rPr lang="zh-CN" altLang="en-US" sz="2600" b="1">
                <a:solidFill>
                  <a:schemeClr val="bg1"/>
                </a:solidFill>
                <a:latin typeface="+mn-ea"/>
                <a:ea typeface="+mn-ea"/>
              </a:rPr>
              <a:t>“大树抖抖手臂”让我们仿佛看到了</a:t>
            </a: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___________</a:t>
            </a:r>
            <a:r>
              <a:rPr lang="zh-CN" altLang="en-US" sz="2600" b="1">
                <a:solidFill>
                  <a:schemeClr val="bg1"/>
                </a:solidFill>
                <a:latin typeface="+mn-ea"/>
                <a:ea typeface="+mn-ea"/>
              </a:rPr>
              <a:t>的宜人秋色。黄叶在道别时可能会说：“</a:t>
            </a:r>
            <a:r>
              <a:rPr lang="en-US" altLang="zh-CN" sz="2600" b="1">
                <a:solidFill>
                  <a:schemeClr val="bg1"/>
                </a:solidFill>
                <a:latin typeface="+mn-ea"/>
                <a:ea typeface="+mn-ea"/>
              </a:rPr>
              <a:t>________________________________</a:t>
            </a:r>
            <a:r>
              <a:rPr lang="zh-CN" altLang="en-US" sz="2600" b="1">
                <a:solidFill>
                  <a:schemeClr val="bg1"/>
                </a:solidFill>
                <a:latin typeface="+mn-ea"/>
              </a:rPr>
              <a:t>”</a:t>
            </a:r>
            <a:endParaRPr lang="zh-CN" altLang="en-US" sz="26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5325887" y="1435678"/>
            <a:ext cx="461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宋体" panose="02010600030101010101" pitchFamily="2" charset="-122"/>
              </a:rPr>
              <a:t>B</a:t>
            </a:r>
            <a:endParaRPr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865085" y="2443754"/>
            <a:ext cx="1194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嗒嗒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0"/>
          <p:cNvSpPr>
            <a:spLocks noChangeArrowheads="1"/>
          </p:cNvSpPr>
          <p:nvPr/>
        </p:nvSpPr>
        <p:spPr bwMode="auto">
          <a:xfrm>
            <a:off x="2555776" y="2451826"/>
            <a:ext cx="1194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呼呼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0"/>
          <p:cNvSpPr>
            <a:spLocks noChangeArrowheads="1"/>
          </p:cNvSpPr>
          <p:nvPr/>
        </p:nvSpPr>
        <p:spPr bwMode="auto">
          <a:xfrm>
            <a:off x="6384476" y="3051216"/>
            <a:ext cx="1986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黄叶飞舞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6652872" y="3529127"/>
            <a:ext cx="1986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大树母亲，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0"/>
          <p:cNvSpPr>
            <a:spLocks noChangeArrowheads="1"/>
          </p:cNvSpPr>
          <p:nvPr/>
        </p:nvSpPr>
        <p:spPr bwMode="auto">
          <a:xfrm>
            <a:off x="648375" y="3965323"/>
            <a:ext cx="3779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感谢您的养育之恩。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833100" y="111125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1559" y="1059582"/>
            <a:ext cx="4143375" cy="281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听听,</a:t>
            </a:r>
            <a:endParaRPr kumimoji="1" lang="en-US" altLang="zh-CN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秋的声音,</a:t>
            </a:r>
            <a:endParaRPr kumimoji="1"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</a:t>
            </a:r>
            <a:r>
              <a:rPr kumimoji="1" lang="zh-CN" altLang="en-US" sz="28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振动翅膀</a:t>
            </a: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kumimoji="1"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“㘗㘗”,</a:t>
            </a:r>
            <a:endParaRPr kumimoji="1"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是和阳台</a:t>
            </a:r>
            <a:r>
              <a:rPr kumimoji="1" lang="zh-CN" altLang="en-US" sz="28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告别</a:t>
            </a:r>
            <a:r>
              <a:rPr kumimoji="1"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的歌韵。</a:t>
            </a:r>
            <a:endParaRPr kumimoji="1"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454560" y="1678427"/>
            <a:ext cx="4248471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+mn-ea"/>
                <a:ea typeface="+mn-ea"/>
              </a:rPr>
              <a:t>    蟋蟀说：</a:t>
            </a:r>
            <a:r>
              <a:rPr lang="en-US" altLang="zh-CN" sz="3200" b="1" dirty="0">
                <a:solidFill>
                  <a:schemeClr val="bg1"/>
                </a:solidFill>
                <a:latin typeface="+mn-ea"/>
                <a:ea typeface="+mn-ea"/>
              </a:rPr>
              <a:t>“</a:t>
            </a:r>
            <a:r>
              <a:rPr lang="zh-CN" altLang="en-US" sz="3200" b="1" dirty="0">
                <a:solidFill>
                  <a:schemeClr val="bg1"/>
                </a:solidFill>
                <a:latin typeface="+mn-ea"/>
                <a:ea typeface="+mn-ea"/>
              </a:rPr>
              <a:t>冬天就要到了，我要回到温暖的家里去了。”</a:t>
            </a:r>
            <a:endParaRPr lang="zh-CN" altLang="en-US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28625" y="987574"/>
            <a:ext cx="4143375" cy="128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一排排大雁追上白云，</a:t>
            </a:r>
            <a:endParaRPr kumimoji="1"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撒下一阵暖暖的叮咛；</a:t>
            </a:r>
            <a:endParaRPr kumimoji="1"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308945" y="1707654"/>
            <a:ext cx="936104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1633" y="2571647"/>
            <a:ext cx="4257357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带有关切的反复叮嘱。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88024" y="879083"/>
            <a:ext cx="4143376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    大雁说：</a:t>
            </a:r>
            <a:r>
              <a:rPr lang="en-US" altLang="zh-CN" sz="3200" b="1">
                <a:solidFill>
                  <a:schemeClr val="bg1"/>
                </a:solidFill>
                <a:latin typeface="+mn-ea"/>
                <a:ea typeface="+mn-ea"/>
              </a:rPr>
              <a:t>“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再见了，朋友们，我要去南方过冬了。天冷了，你们要注意身体。”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43808" y="3606085"/>
            <a:ext cx="4644807" cy="1183465"/>
            <a:chOff x="737642" y="5132663"/>
            <a:chExt cx="3625098" cy="1183465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834348" y="5132663"/>
              <a:ext cx="3528392" cy="117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3200" b="1">
                  <a:solidFill>
                    <a:srgbClr val="FFFF00"/>
                  </a:solidFill>
                  <a:latin typeface="宋体" panose="02010600030101010101" pitchFamily="2" charset="-122"/>
                </a:rPr>
                <a:t>用舒缓的语调读出叮咛带给人的温暖之感。</a:t>
              </a:r>
              <a:endParaRPr lang="en-US" altLang="zh-CN" sz="3200" b="1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737642" y="5143500"/>
              <a:ext cx="3402310" cy="1172628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43497" y="1992193"/>
            <a:ext cx="4143375" cy="128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一阵阵秋风掠过田野，</a:t>
            </a:r>
            <a:endParaRPr kumimoji="1"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送来一片丰收的歌吟。</a:t>
            </a:r>
            <a:endParaRPr kumimoji="1"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325204" y="2765334"/>
            <a:ext cx="936104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34544" y="3323769"/>
            <a:ext cx="2487191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歌唱、歌咏。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96365" y="589420"/>
            <a:ext cx="8118371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秋风掠过田野，看到稻谷丰收了，它的歌里会唱些什么呢？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07072" y="1476285"/>
            <a:ext cx="4143376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+mn-ea"/>
                <a:ea typeface="+mn-ea"/>
              </a:rPr>
              <a:t>    苹果红，稻子黄，橘子挂在枝头上。高粱红，梨子黄，板栗树的果子满山岗。今年是个丰收年，人人脸上喜洋洋。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70455" y="4258303"/>
            <a:ext cx="6873234" cy="600107"/>
            <a:chOff x="-648512" y="5139995"/>
            <a:chExt cx="6014080" cy="60010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-648512" y="5139995"/>
              <a:ext cx="6014080" cy="581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3200" b="1">
                  <a:solidFill>
                    <a:srgbClr val="FFFF00"/>
                  </a:solidFill>
                  <a:latin typeface="宋体" panose="02010600030101010101" pitchFamily="2" charset="-122"/>
                </a:rPr>
                <a:t>语调高昂，读出秋天丰收的喜悦之情。</a:t>
              </a:r>
              <a:endParaRPr lang="en-US" altLang="zh-CN" sz="3200" b="1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-648512" y="5143500"/>
              <a:ext cx="6014080" cy="596602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258888" y="828675"/>
            <a:ext cx="4572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在每一片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在每一朵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小花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在每一滴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汗水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在每一颗饱满的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谷粒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75947" y="3908786"/>
            <a:ext cx="7273552" cy="57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FFFF00"/>
                </a:solidFill>
                <a:latin typeface="宋体" panose="02010600030101010101" pitchFamily="2" charset="-122"/>
              </a:rPr>
              <a:t>秋天丰收的景象及其所蕴含的生机与活力。</a:t>
            </a:r>
            <a:endParaRPr lang="zh-CN" altLang="en-US" sz="30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22534" name="矩形 2"/>
          <p:cNvSpPr>
            <a:spLocks noChangeArrowheads="1"/>
          </p:cNvSpPr>
          <p:nvPr/>
        </p:nvSpPr>
        <p:spPr bwMode="auto">
          <a:xfrm>
            <a:off x="563765" y="322010"/>
            <a:ext cx="76247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900" b="1">
                <a:solidFill>
                  <a:schemeClr val="bg1"/>
                </a:solidFill>
                <a:latin typeface="宋体" panose="02010600030101010101" pitchFamily="2" charset="-122"/>
              </a:rPr>
              <a:t>除了可感的声音，你还听到哪些无声的声音？</a:t>
            </a:r>
            <a:endParaRPr lang="zh-CN" altLang="en-US" sz="29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16016" y="1407096"/>
            <a:ext cx="1944216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树叶飘落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716016" y="1991890"/>
            <a:ext cx="1944216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花儿绽放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716016" y="2554893"/>
            <a:ext cx="1944216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辛勤劳作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75544" y="3161620"/>
            <a:ext cx="1944216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稻谷成熟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73874" y="627534"/>
            <a:ext cx="4824536" cy="207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听听,</a:t>
            </a:r>
            <a:endParaRPr kumimoji="1"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走进秋,</a:t>
            </a:r>
            <a:endParaRPr kumimoji="1"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走进这</a:t>
            </a:r>
            <a:r>
              <a:rPr kumimoji="1"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辽阔透明的音乐厅</a:t>
            </a: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kumimoji="1"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kumimoji="1"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好好地去听</a:t>
            </a:r>
            <a:endParaRPr kumimoji="1" lang="en-US" altLang="zh-CN" sz="2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kumimoji="1"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秋的声音。</a:t>
            </a:r>
            <a:endParaRPr kumimoji="1"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50420" y="68112"/>
            <a:ext cx="3875635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有感情的朗读诗歌。</a:t>
            </a:r>
            <a:endParaRPr lang="zh-CN" altLang="en-US" sz="24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73874" y="2859782"/>
            <a:ext cx="4572000" cy="207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在每一片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在每一朵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小花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在每一滴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汗水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在每一颗饱满的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谷粒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里。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561480" y="968109"/>
            <a:ext cx="3600400" cy="24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听听，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秋的声音，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从远方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匆匆地来</a:t>
            </a: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向远方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匆匆地去</a:t>
            </a: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听听，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我们去听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</a:t>
            </a: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55752" y="3448403"/>
            <a:ext cx="2160240" cy="896785"/>
            <a:chOff x="-648511" y="5139995"/>
            <a:chExt cx="1890210" cy="896785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-648511" y="5139995"/>
              <a:ext cx="1764196" cy="89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2400" b="1">
                  <a:solidFill>
                    <a:srgbClr val="FFFF00"/>
                  </a:solidFill>
                  <a:latin typeface="宋体" panose="02010600030101010101" pitchFamily="2" charset="-122"/>
                </a:rPr>
                <a:t>声音稍轻，语势层层加强。</a:t>
              </a:r>
              <a:endParaRPr lang="en-US" altLang="zh-CN" sz="2400" b="1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-648511" y="5143500"/>
              <a:ext cx="1890210" cy="893280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44208" y="3434665"/>
            <a:ext cx="2041424" cy="896785"/>
            <a:chOff x="-648511" y="5139995"/>
            <a:chExt cx="1786246" cy="896785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-648511" y="5139995"/>
              <a:ext cx="1786246" cy="89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2400" b="1">
                  <a:solidFill>
                    <a:srgbClr val="FFFF00"/>
                  </a:solidFill>
                  <a:latin typeface="宋体" panose="02010600030101010101" pitchFamily="2" charset="-122"/>
                </a:rPr>
                <a:t>读出意犹未尽的感觉。</a:t>
              </a:r>
              <a:endParaRPr lang="en-US" altLang="zh-CN" sz="2400" b="1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-648511" y="5143500"/>
              <a:ext cx="1786246" cy="893280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96186" y="522514"/>
            <a:ext cx="8328837" cy="42125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6516216" y="4520132"/>
            <a:ext cx="2309220" cy="439749"/>
            <a:chOff x="3166941" y="3429000"/>
            <a:chExt cx="2337150" cy="439749"/>
          </a:xfrm>
        </p:grpSpPr>
        <p:sp>
          <p:nvSpPr>
            <p:cNvPr id="22" name="圆角矩形 71"/>
            <p:cNvSpPr/>
            <p:nvPr/>
          </p:nvSpPr>
          <p:spPr bwMode="auto">
            <a:xfrm>
              <a:off x="3166941" y="3429000"/>
              <a:ext cx="2337150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221996" y="3471717"/>
              <a:ext cx="186965" cy="397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06201" y="224802"/>
            <a:ext cx="608812" cy="595423"/>
            <a:chOff x="1729761" y="2216306"/>
            <a:chExt cx="608812" cy="595423"/>
          </a:xfrm>
        </p:grpSpPr>
        <p:sp>
          <p:nvSpPr>
            <p:cNvPr id="25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6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46662" y="548638"/>
            <a:ext cx="7901152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秋天还有哪些声音？仿照课文第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自然段，借助拟声词描绘景物写一写。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30245" y="1670330"/>
            <a:ext cx="4143375" cy="260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听听,</a:t>
            </a:r>
            <a:endParaRPr kumimoji="1" lang="en-US" altLang="zh-CN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蜜蜂扇动翅膀,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嗡嗡,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是和花朵告别的声音。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4660604" y="1682840"/>
            <a:ext cx="4143375" cy="260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听听,</a:t>
            </a:r>
            <a:endParaRPr kumimoji="1" lang="en-US" altLang="zh-CN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水稻扭动身子,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沙沙,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是和风儿打招呼的声音。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0188" y="1266825"/>
            <a:ext cx="1979612" cy="2486025"/>
            <a:chOff x="245739" y="1045201"/>
            <a:chExt cx="1980380" cy="2487148"/>
          </a:xfrm>
        </p:grpSpPr>
        <p:pic>
          <p:nvPicPr>
            <p:cNvPr id="24693" name="Picture 6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45739" y="2080925"/>
              <a:ext cx="1980380" cy="14514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5618" name="TextBox 26"/>
            <p:cNvSpPr txBox="1">
              <a:spLocks noChangeArrowheads="1"/>
            </p:cNvSpPr>
            <p:nvPr/>
          </p:nvSpPr>
          <p:spPr bwMode="auto">
            <a:xfrm>
              <a:off x="391330" y="1045201"/>
              <a:ext cx="1796037" cy="1200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30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听听，秋的声音</a:t>
              </a:r>
              <a:endParaRPr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左大括号 11"/>
          <p:cNvSpPr/>
          <p:nvPr/>
        </p:nvSpPr>
        <p:spPr>
          <a:xfrm>
            <a:off x="2195513" y="1077913"/>
            <a:ext cx="255587" cy="3195637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332038" y="1522413"/>
            <a:ext cx="1352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可感的声音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71900" y="895350"/>
            <a:ext cx="248761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黄叶 唰唰</a:t>
            </a:r>
            <a:endParaRPr lang="en-US" altLang="zh-CN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 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㘗㘗</a:t>
            </a:r>
            <a:endParaRPr kumimoji="1" lang="en-US" altLang="zh-CN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大雁 叮咛</a:t>
            </a:r>
            <a:endParaRPr kumimoji="1" lang="en-US" altLang="zh-CN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秋风 歌吟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568700" y="1068388"/>
            <a:ext cx="220663" cy="2068512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左大括号 15"/>
          <p:cNvSpPr/>
          <p:nvPr/>
        </p:nvSpPr>
        <p:spPr>
          <a:xfrm flipH="1">
            <a:off x="5657850" y="1068388"/>
            <a:ext cx="184150" cy="2068512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832475" y="1760538"/>
            <a:ext cx="1511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音乐厅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32038" y="3373438"/>
            <a:ext cx="1352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无声的声音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698875" y="3317875"/>
            <a:ext cx="27813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叶子里 小花上</a:t>
            </a:r>
            <a:endParaRPr lang="en-US" altLang="zh-CN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汗水里 谷粒里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3559175" y="3532188"/>
            <a:ext cx="207963" cy="871537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左大括号 20"/>
          <p:cNvSpPr/>
          <p:nvPr/>
        </p:nvSpPr>
        <p:spPr>
          <a:xfrm flipH="1">
            <a:off x="6329363" y="3506788"/>
            <a:ext cx="158750" cy="871537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430963" y="3638550"/>
            <a:ext cx="1511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万物中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 flipH="1">
            <a:off x="7588250" y="1058863"/>
            <a:ext cx="231775" cy="3292475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743825" y="1457325"/>
            <a:ext cx="12922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声音美妙</a:t>
            </a:r>
            <a:endParaRPr lang="en-US" altLang="zh-CN" sz="30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秋天美好</a:t>
            </a:r>
            <a:endParaRPr lang="zh-CN" altLang="en-US" sz="30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  <a:endParaRPr lang="zh-CN" altLang="en-US" sz="3200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/>
      <p:bldP spid="23" grpId="0" animBg="1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拓展延伸</a:t>
            </a:r>
            <a:endParaRPr lang="zh-CN" altLang="en-US" sz="3200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899592" y="999924"/>
            <a:ext cx="7056437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000" b="1" dirty="0">
                <a:solidFill>
                  <a:srgbClr val="FFFF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3000" b="1" dirty="0">
                <a:solidFill>
                  <a:srgbClr val="FFFF00"/>
                </a:solidFill>
                <a:latin typeface="宋体" panose="02010600030101010101" pitchFamily="2" charset="-122"/>
              </a:rPr>
              <a:t>描写声音的词语</a:t>
            </a:r>
            <a:r>
              <a:rPr lang="en-US" altLang="zh-CN" sz="3000" b="1" dirty="0">
                <a:solidFill>
                  <a:srgbClr val="FFFF00"/>
                </a:solidFill>
                <a:latin typeface="宋体" panose="02010600030101010101" pitchFamily="2" charset="-122"/>
              </a:rPr>
              <a:t>】</a:t>
            </a:r>
            <a:endParaRPr lang="en-US" altLang="zh-CN" sz="3000" b="1" dirty="0">
              <a:solidFill>
                <a:srgbClr val="FFFF00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雨：  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淅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淅沥沥  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滴答答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：哗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啦啦    扑簌簌  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唰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唰</a:t>
            </a:r>
            <a:endParaRPr lang="zh-CN" altLang="en-US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风：  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啦啦    沙沙    瑟瑟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：叽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叽喳喳  </a:t>
            </a: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嘎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嘎    咯咯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内容占位符 2"/>
          <p:cNvSpPr txBox="1"/>
          <p:nvPr/>
        </p:nvSpPr>
        <p:spPr bwMode="auto">
          <a:xfrm>
            <a:off x="539552" y="1779662"/>
            <a:ext cx="82550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接着诗歌写几句，并为自己写的诗配上画。</a:t>
            </a:r>
            <a:endParaRPr kumimoji="1"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1"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kumimoji="1"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搜集有关秋的诗歌。</a:t>
            </a:r>
            <a:endParaRPr kumimoji="1"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课后作业</a:t>
            </a:r>
            <a:endParaRPr lang="zh-CN" altLang="en-US" sz="3200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413696" y="2288250"/>
            <a:ext cx="2592000" cy="174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3224213" y="1724025"/>
            <a:ext cx="2970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蟋蟀振动翅膀的声音</a:t>
            </a:r>
            <a:endParaRPr lang="zh-CN" altLang="en-US" sz="2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76918" y="2288250"/>
            <a:ext cx="2592000" cy="174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98500" y="1722438"/>
            <a:ext cx="234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风吹落叶的声音</a:t>
            </a:r>
            <a:endParaRPr lang="zh-CN" altLang="en-US" sz="2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9"/>
          <p:cNvSpPr txBox="1">
            <a:spLocks noChangeArrowheads="1"/>
          </p:cNvSpPr>
          <p:nvPr/>
        </p:nvSpPr>
        <p:spPr bwMode="auto">
          <a:xfrm>
            <a:off x="6667500" y="1701800"/>
            <a:ext cx="1758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下雨的声音</a:t>
            </a:r>
            <a:endParaRPr lang="zh-CN" altLang="en-US" sz="2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4"/>
          <p:cNvPicPr>
            <a:picLocks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250474" y="2288908"/>
            <a:ext cx="2592000" cy="1745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606529" y="987574"/>
            <a:ext cx="7834313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秋天，不仅有丰富的色彩，还有许多美妙的声音。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字词学习</a:t>
            </a:r>
            <a:endParaRPr lang="zh-CN" altLang="en-US" sz="3200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矩形 10"/>
          <p:cNvSpPr>
            <a:spLocks noChangeArrowheads="1"/>
          </p:cNvSpPr>
          <p:nvPr/>
        </p:nvSpPr>
        <p:spPr bwMode="auto">
          <a:xfrm>
            <a:off x="1131893" y="803666"/>
            <a:ext cx="79156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00"/>
                </a:solidFill>
                <a:latin typeface="宋体" panose="02010600030101010101" pitchFamily="2" charset="-122"/>
              </a:rPr>
              <a:t>dǒu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  <a:p>
            <a:pPr eaLnBrk="1" hangingPunct="1"/>
            <a:endParaRPr lang="zh-CN" altLang="en-US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2619510" y="814506"/>
            <a:ext cx="8121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00"/>
                </a:solidFill>
                <a:latin typeface="宋体" panose="02010600030101010101" pitchFamily="2" charset="-122"/>
              </a:rPr>
              <a:t>xī</a:t>
            </a:r>
            <a:endParaRPr lang="zh-CN" altLang="en-US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矩形 10"/>
          <p:cNvSpPr>
            <a:spLocks noChangeArrowheads="1"/>
          </p:cNvSpPr>
          <p:nvPr/>
        </p:nvSpPr>
        <p:spPr bwMode="auto">
          <a:xfrm>
            <a:off x="3987402" y="860661"/>
            <a:ext cx="11164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00"/>
                </a:solidFill>
                <a:latin typeface="宋体" panose="02010600030101010101" pitchFamily="2" charset="-122"/>
              </a:rPr>
              <a:t>shuài</a:t>
            </a:r>
            <a:endParaRPr lang="zh-CN" altLang="en-US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5366838" y="846832"/>
            <a:ext cx="9227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00"/>
                </a:solidFill>
                <a:latin typeface="宋体" panose="02010600030101010101" pitchFamily="2" charset="-122"/>
              </a:rPr>
              <a:t>zhèn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10"/>
          <p:cNvSpPr>
            <a:spLocks noChangeArrowheads="1"/>
          </p:cNvSpPr>
          <p:nvPr/>
        </p:nvSpPr>
        <p:spPr bwMode="auto">
          <a:xfrm>
            <a:off x="6930011" y="850309"/>
            <a:ext cx="9227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00"/>
                </a:solidFill>
                <a:latin typeface="宋体" panose="02010600030101010101" pitchFamily="2" charset="-122"/>
              </a:rPr>
              <a:t>yùn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06441" y="1364881"/>
            <a:ext cx="8069264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1055530" y="1407174"/>
            <a:ext cx="628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抖</a:t>
            </a:r>
            <a:endParaRPr lang="en-US" altLang="zh-CN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"/>
          <p:cNvSpPr txBox="1">
            <a:spLocks noChangeArrowheads="1"/>
          </p:cNvSpPr>
          <p:nvPr/>
        </p:nvSpPr>
        <p:spPr bwMode="auto">
          <a:xfrm>
            <a:off x="2585841" y="1406469"/>
            <a:ext cx="628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"/>
          <p:cNvSpPr txBox="1">
            <a:spLocks noChangeArrowheads="1"/>
          </p:cNvSpPr>
          <p:nvPr/>
        </p:nvSpPr>
        <p:spPr bwMode="auto">
          <a:xfrm>
            <a:off x="4075805" y="1429282"/>
            <a:ext cx="628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蟀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2"/>
          <p:cNvSpPr txBox="1">
            <a:spLocks noChangeArrowheads="1"/>
          </p:cNvSpPr>
          <p:nvPr/>
        </p:nvSpPr>
        <p:spPr bwMode="auto">
          <a:xfrm>
            <a:off x="5483791" y="1417041"/>
            <a:ext cx="628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振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7003572" y="1415225"/>
            <a:ext cx="627062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韵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2"/>
          <p:cNvSpPr txBox="1">
            <a:spLocks noChangeArrowheads="1"/>
          </p:cNvSpPr>
          <p:nvPr/>
        </p:nvSpPr>
        <p:spPr bwMode="auto">
          <a:xfrm>
            <a:off x="1061106" y="3246870"/>
            <a:ext cx="628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掠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577831" y="4430525"/>
            <a:ext cx="8069264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"/>
          <p:cNvSpPr txBox="1">
            <a:spLocks noChangeArrowheads="1"/>
          </p:cNvSpPr>
          <p:nvPr/>
        </p:nvSpPr>
        <p:spPr bwMode="auto">
          <a:xfrm>
            <a:off x="920194" y="2062592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抖动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2336496" y="2100666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2"/>
          <p:cNvSpPr txBox="1">
            <a:spLocks noChangeArrowheads="1"/>
          </p:cNvSpPr>
          <p:nvPr/>
        </p:nvSpPr>
        <p:spPr bwMode="auto">
          <a:xfrm>
            <a:off x="3870101" y="2114494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2"/>
          <p:cNvSpPr txBox="1">
            <a:spLocks noChangeArrowheads="1"/>
          </p:cNvSpPr>
          <p:nvPr/>
        </p:nvSpPr>
        <p:spPr bwMode="auto">
          <a:xfrm>
            <a:off x="5366838" y="2100666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振动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2"/>
          <p:cNvSpPr txBox="1">
            <a:spLocks noChangeArrowheads="1"/>
          </p:cNvSpPr>
          <p:nvPr/>
        </p:nvSpPr>
        <p:spPr bwMode="auto">
          <a:xfrm>
            <a:off x="6841415" y="2084477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歌韵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10"/>
          <p:cNvSpPr>
            <a:spLocks noChangeArrowheads="1"/>
          </p:cNvSpPr>
          <p:nvPr/>
        </p:nvSpPr>
        <p:spPr bwMode="auto">
          <a:xfrm>
            <a:off x="1037936" y="2877382"/>
            <a:ext cx="8003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err="1">
                <a:solidFill>
                  <a:srgbClr val="FFFF00"/>
                </a:solidFill>
                <a:latin typeface="宋体" panose="02010600030101010101" pitchFamily="2" charset="-122"/>
              </a:rPr>
              <a:t>lüè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50" name="TextBox 2"/>
          <p:cNvSpPr txBox="1">
            <a:spLocks noChangeArrowheads="1"/>
          </p:cNvSpPr>
          <p:nvPr/>
        </p:nvSpPr>
        <p:spPr bwMode="auto">
          <a:xfrm>
            <a:off x="2591417" y="3228233"/>
            <a:ext cx="628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吟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10"/>
          <p:cNvSpPr>
            <a:spLocks noChangeArrowheads="1"/>
          </p:cNvSpPr>
          <p:nvPr/>
        </p:nvSpPr>
        <p:spPr bwMode="auto">
          <a:xfrm>
            <a:off x="2568247" y="2858745"/>
            <a:ext cx="8003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err="1">
                <a:solidFill>
                  <a:srgbClr val="FFFF00"/>
                </a:solidFill>
                <a:latin typeface="宋体" panose="02010600030101010101" pitchFamily="2" charset="-122"/>
              </a:rPr>
              <a:t>yín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52" name="TextBox 2"/>
          <p:cNvSpPr txBox="1">
            <a:spLocks noChangeArrowheads="1"/>
          </p:cNvSpPr>
          <p:nvPr/>
        </p:nvSpPr>
        <p:spPr bwMode="auto">
          <a:xfrm>
            <a:off x="4096049" y="3244511"/>
            <a:ext cx="628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辽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10"/>
          <p:cNvSpPr>
            <a:spLocks noChangeArrowheads="1"/>
          </p:cNvSpPr>
          <p:nvPr/>
        </p:nvSpPr>
        <p:spPr bwMode="auto">
          <a:xfrm>
            <a:off x="4005719" y="2875023"/>
            <a:ext cx="1024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err="1">
                <a:solidFill>
                  <a:srgbClr val="FFFF00"/>
                </a:solidFill>
                <a:latin typeface="宋体" panose="02010600030101010101" pitchFamily="2" charset="-122"/>
              </a:rPr>
              <a:t>liáo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54" name="TextBox 2"/>
          <p:cNvSpPr txBox="1">
            <a:spLocks noChangeArrowheads="1"/>
          </p:cNvSpPr>
          <p:nvPr/>
        </p:nvSpPr>
        <p:spPr bwMode="auto">
          <a:xfrm>
            <a:off x="5605050" y="3244511"/>
            <a:ext cx="628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阔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10"/>
          <p:cNvSpPr>
            <a:spLocks noChangeArrowheads="1"/>
          </p:cNvSpPr>
          <p:nvPr/>
        </p:nvSpPr>
        <p:spPr bwMode="auto">
          <a:xfrm>
            <a:off x="5581880" y="2875023"/>
            <a:ext cx="8003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err="1">
                <a:solidFill>
                  <a:srgbClr val="FFFF00"/>
                </a:solidFill>
                <a:latin typeface="宋体" panose="02010600030101010101" pitchFamily="2" charset="-122"/>
              </a:rPr>
              <a:t>kuò</a:t>
            </a:r>
            <a:endParaRPr lang="en-US" altLang="zh-CN" sz="28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56" name="TextBox 2"/>
          <p:cNvSpPr txBox="1">
            <a:spLocks noChangeArrowheads="1"/>
          </p:cNvSpPr>
          <p:nvPr/>
        </p:nvSpPr>
        <p:spPr bwMode="auto">
          <a:xfrm>
            <a:off x="933138" y="3829081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掠过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Box 2"/>
          <p:cNvSpPr txBox="1">
            <a:spLocks noChangeArrowheads="1"/>
          </p:cNvSpPr>
          <p:nvPr/>
        </p:nvSpPr>
        <p:spPr bwMode="auto">
          <a:xfrm>
            <a:off x="2434548" y="3845750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歌吟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2"/>
          <p:cNvSpPr txBox="1">
            <a:spLocks noChangeArrowheads="1"/>
          </p:cNvSpPr>
          <p:nvPr/>
        </p:nvSpPr>
        <p:spPr bwMode="auto">
          <a:xfrm>
            <a:off x="3935958" y="3845750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辽阔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5469714" y="3799305"/>
            <a:ext cx="1024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广阔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椭圆 59"/>
          <p:cNvSpPr/>
          <p:nvPr/>
        </p:nvSpPr>
        <p:spPr bwMode="auto">
          <a:xfrm>
            <a:off x="1105574" y="3367147"/>
            <a:ext cx="600664" cy="5737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椭圆 60"/>
          <p:cNvSpPr/>
          <p:nvPr/>
        </p:nvSpPr>
        <p:spPr bwMode="auto">
          <a:xfrm>
            <a:off x="5527884" y="1549643"/>
            <a:ext cx="600664" cy="5737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椭圆 61"/>
          <p:cNvSpPr/>
          <p:nvPr/>
        </p:nvSpPr>
        <p:spPr bwMode="auto">
          <a:xfrm>
            <a:off x="2626352" y="3330106"/>
            <a:ext cx="600664" cy="5737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133346" y="162226"/>
            <a:ext cx="1491634" cy="591282"/>
            <a:chOff x="1331641" y="3715153"/>
            <a:chExt cx="1491634" cy="591282"/>
          </a:xfrm>
        </p:grpSpPr>
        <p:sp>
          <p:nvSpPr>
            <p:cNvPr id="64" name="TextBox 10"/>
            <p:cNvSpPr txBox="1"/>
            <p:nvPr/>
          </p:nvSpPr>
          <p:spPr>
            <a:xfrm>
              <a:off x="1374575" y="3715153"/>
              <a:ext cx="1448700" cy="57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前鼻音</a:t>
              </a:r>
              <a:endPara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矩形: 圆角 64"/>
            <p:cNvSpPr/>
            <p:nvPr/>
          </p:nvSpPr>
          <p:spPr>
            <a:xfrm>
              <a:off x="1331641" y="3795886"/>
              <a:ext cx="1363650" cy="510549"/>
            </a:xfrm>
            <a:prstGeom prst="roundRect">
              <a:avLst/>
            </a:prstGeom>
            <a:noFill/>
            <a:ln>
              <a:solidFill>
                <a:schemeClr val="bg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39" grpId="0"/>
      <p:bldP spid="40" grpId="0"/>
      <p:bldP spid="41" grpId="0"/>
      <p:bldP spid="42" grpId="0"/>
      <p:bldP spid="43" grpId="0"/>
      <p:bldP spid="49" grpId="0"/>
      <p:bldP spid="51" grpId="0"/>
      <p:bldP spid="53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63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788988" y="2211388"/>
            <a:ext cx="1536700" cy="1082675"/>
            <a:chOff x="2649145" y="2032566"/>
            <a:chExt cx="1537246" cy="1081628"/>
          </a:xfrm>
        </p:grpSpPr>
        <p:pic>
          <p:nvPicPr>
            <p:cNvPr id="9245" name="图片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649145" y="203256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6" name="Text Box 8"/>
            <p:cNvSpPr txBox="1">
              <a:spLocks noChangeArrowheads="1"/>
            </p:cNvSpPr>
            <p:nvPr/>
          </p:nvSpPr>
          <p:spPr bwMode="auto">
            <a:xfrm>
              <a:off x="3334416" y="2467135"/>
              <a:ext cx="636720" cy="647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抖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60600" y="1354138"/>
            <a:ext cx="1536700" cy="1079500"/>
            <a:chOff x="3550578" y="1205351"/>
            <a:chExt cx="1537246" cy="1078367"/>
          </a:xfrm>
        </p:grpSpPr>
        <p:pic>
          <p:nvPicPr>
            <p:cNvPr id="9243" name="图片 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550578" y="1205351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4" name="Text Box 8"/>
            <p:cNvSpPr txBox="1">
              <a:spLocks noChangeArrowheads="1"/>
            </p:cNvSpPr>
            <p:nvPr/>
          </p:nvSpPr>
          <p:spPr bwMode="auto">
            <a:xfrm>
              <a:off x="4238241" y="1623211"/>
              <a:ext cx="636720" cy="6456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蟋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89388" y="784225"/>
            <a:ext cx="1538287" cy="1076325"/>
            <a:chOff x="4737377" y="650426"/>
            <a:chExt cx="1537246" cy="1078397"/>
          </a:xfrm>
        </p:grpSpPr>
        <p:pic>
          <p:nvPicPr>
            <p:cNvPr id="9241" name="图片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737377" y="65042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2" name="Text Box 8"/>
            <p:cNvSpPr txBox="1">
              <a:spLocks noChangeArrowheads="1"/>
            </p:cNvSpPr>
            <p:nvPr/>
          </p:nvSpPr>
          <p:spPr bwMode="auto">
            <a:xfrm>
              <a:off x="5432125" y="1082038"/>
              <a:ext cx="636720" cy="646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蟀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681663" y="558800"/>
            <a:ext cx="1536700" cy="1087438"/>
            <a:chOff x="5984978" y="195486"/>
            <a:chExt cx="1537246" cy="1087542"/>
          </a:xfrm>
        </p:grpSpPr>
        <p:pic>
          <p:nvPicPr>
            <p:cNvPr id="9239" name="图片 1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984978" y="19548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0" name="Text Box 8"/>
            <p:cNvSpPr txBox="1">
              <a:spLocks noChangeArrowheads="1"/>
            </p:cNvSpPr>
            <p:nvPr/>
          </p:nvSpPr>
          <p:spPr bwMode="auto">
            <a:xfrm>
              <a:off x="6661014" y="636978"/>
              <a:ext cx="636720" cy="6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振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9025" y="3140075"/>
            <a:ext cx="1536700" cy="1082675"/>
            <a:chOff x="4198650" y="2032566"/>
            <a:chExt cx="1537246" cy="1082538"/>
          </a:xfrm>
        </p:grpSpPr>
        <p:pic>
          <p:nvPicPr>
            <p:cNvPr id="9237" name="图片 8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198650" y="203256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8" name="Text Box 8"/>
            <p:cNvSpPr txBox="1">
              <a:spLocks noChangeArrowheads="1"/>
            </p:cNvSpPr>
            <p:nvPr/>
          </p:nvSpPr>
          <p:spPr bwMode="auto">
            <a:xfrm>
              <a:off x="4898281" y="2468045"/>
              <a:ext cx="636720" cy="647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吟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168525" y="2779713"/>
            <a:ext cx="1536700" cy="1079500"/>
            <a:chOff x="3550578" y="3126133"/>
            <a:chExt cx="1537246" cy="1078367"/>
          </a:xfrm>
        </p:grpSpPr>
        <p:pic>
          <p:nvPicPr>
            <p:cNvPr id="9235" name="图片 1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550578" y="3126133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Text Box 8"/>
            <p:cNvSpPr txBox="1">
              <a:spLocks noChangeArrowheads="1"/>
            </p:cNvSpPr>
            <p:nvPr/>
          </p:nvSpPr>
          <p:spPr bwMode="auto">
            <a:xfrm>
              <a:off x="4227991" y="3555854"/>
              <a:ext cx="636720" cy="6456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掠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00613" y="3481388"/>
            <a:ext cx="1538287" cy="1077912"/>
            <a:chOff x="4737377" y="3507854"/>
            <a:chExt cx="1537246" cy="1078367"/>
          </a:xfrm>
        </p:grpSpPr>
        <p:pic>
          <p:nvPicPr>
            <p:cNvPr id="9233" name="图片 1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737377" y="3507854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Text Box 8"/>
            <p:cNvSpPr txBox="1">
              <a:spLocks noChangeArrowheads="1"/>
            </p:cNvSpPr>
            <p:nvPr/>
          </p:nvSpPr>
          <p:spPr bwMode="auto">
            <a:xfrm>
              <a:off x="5429372" y="3932255"/>
              <a:ext cx="636720" cy="64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辽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03963" y="3751263"/>
            <a:ext cx="1536700" cy="1077912"/>
            <a:chOff x="5984978" y="3888066"/>
            <a:chExt cx="1537246" cy="1078367"/>
          </a:xfrm>
        </p:grpSpPr>
        <p:pic>
          <p:nvPicPr>
            <p:cNvPr id="9231" name="图片 1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984978" y="388806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Text Box 8"/>
            <p:cNvSpPr txBox="1">
              <a:spLocks noChangeArrowheads="1"/>
            </p:cNvSpPr>
            <p:nvPr/>
          </p:nvSpPr>
          <p:spPr bwMode="auto">
            <a:xfrm>
              <a:off x="6676899" y="4312650"/>
              <a:ext cx="636720" cy="647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阔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381956" y="170196"/>
            <a:ext cx="291392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47F9F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大雁南飞</a:t>
            </a:r>
            <a:endParaRPr lang="zh-CN" altLang="en-US" sz="4800" b="1">
              <a:ln w="12700" cmpd="sng">
                <a:solidFill>
                  <a:schemeClr val="accent4"/>
                </a:solidFill>
                <a:prstDash val="solid"/>
              </a:ln>
              <a:solidFill>
                <a:srgbClr val="47F9F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218363" y="346075"/>
            <a:ext cx="1536700" cy="1087438"/>
            <a:chOff x="5984977" y="195486"/>
            <a:chExt cx="1537246" cy="1087542"/>
          </a:xfrm>
        </p:grpSpPr>
        <p:pic>
          <p:nvPicPr>
            <p:cNvPr id="9229" name="图片 1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984977" y="195486"/>
              <a:ext cx="1537246" cy="1078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8"/>
            <p:cNvSpPr txBox="1">
              <a:spLocks noChangeArrowheads="1"/>
            </p:cNvSpPr>
            <p:nvPr/>
          </p:nvSpPr>
          <p:spPr bwMode="auto">
            <a:xfrm>
              <a:off x="6661014" y="636978"/>
              <a:ext cx="636720" cy="6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韵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6202" y="522513"/>
            <a:ext cx="8618822" cy="439240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flipH="1">
            <a:off x="6548436" y="4520132"/>
            <a:ext cx="2276586" cy="432045"/>
            <a:chOff x="3166942" y="3429000"/>
            <a:chExt cx="2276586" cy="432045"/>
          </a:xfrm>
        </p:grpSpPr>
        <p:sp>
          <p:nvSpPr>
            <p:cNvPr id="4" name="圆角矩形 71"/>
            <p:cNvSpPr/>
            <p:nvPr/>
          </p:nvSpPr>
          <p:spPr bwMode="auto">
            <a:xfrm>
              <a:off x="3166942" y="3429000"/>
              <a:ext cx="2276586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119330" y="3464013"/>
              <a:ext cx="184731" cy="397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634" y="224802"/>
            <a:ext cx="608812" cy="595423"/>
            <a:chOff x="1729761" y="2216306"/>
            <a:chExt cx="608812" cy="595423"/>
          </a:xfrm>
        </p:grpSpPr>
        <p:sp>
          <p:nvSpPr>
            <p:cNvPr id="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8215" y="805375"/>
            <a:ext cx="7834313" cy="5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给下列加色的词语选择正确的解释。（填序号）</a:t>
            </a:r>
            <a:endParaRPr lang="zh-CN" altLang="en-US" sz="26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95536" y="1351252"/>
            <a:ext cx="7834313" cy="106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A.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收成好（跟“歉收”相对）。 </a:t>
            </a:r>
            <a:r>
              <a:rPr lang="en-US" altLang="zh-CN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B.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反复地嘱咐。 </a:t>
            </a:r>
            <a:endParaRPr lang="en-US" altLang="zh-CN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latin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C.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离别；分手。    </a:t>
            </a:r>
            <a:r>
              <a:rPr lang="en-US" altLang="zh-CN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D.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广阔；宽广</a:t>
            </a:r>
            <a:endParaRPr lang="zh-CN" altLang="en-US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378215" y="2437771"/>
            <a:ext cx="8615378" cy="202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14350" indent="-514350" eaLnBrk="1" latinLnBrk="1" hangingPunct="1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“唰唰”，是黄叶</a:t>
            </a:r>
            <a:r>
              <a:rPr lang="zh-CN" altLang="en-US" sz="2600" b="1" dirty="0">
                <a:solidFill>
                  <a:srgbClr val="FFFF00"/>
                </a:solidFill>
                <a:latin typeface="宋体" panose="02010600030101010101" pitchFamily="2" charset="-122"/>
              </a:rPr>
              <a:t>道别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的话音。             （   ）</a:t>
            </a:r>
            <a:endParaRPr lang="en-US" altLang="zh-CN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514350" indent="-514350" eaLnBrk="1" latinLnBrk="1" hangingPunct="1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一阵阵秋风掠过田野，送来一片</a:t>
            </a:r>
            <a:r>
              <a:rPr lang="zh-CN" altLang="en-US" sz="2600" b="1" dirty="0">
                <a:solidFill>
                  <a:srgbClr val="FFFF00"/>
                </a:solidFill>
                <a:latin typeface="宋体" panose="02010600030101010101" pitchFamily="2" charset="-122"/>
              </a:rPr>
              <a:t>丰收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的歌吟。 （   ）</a:t>
            </a:r>
            <a:endParaRPr lang="en-US" altLang="zh-CN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514350" indent="-514350" eaLnBrk="1" latinLnBrk="1" hangingPunct="1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一排排大雁追上白云，撒下一阵暖暖的</a:t>
            </a:r>
            <a:r>
              <a:rPr lang="zh-CN" altLang="en-US" sz="2600" b="1" dirty="0">
                <a:solidFill>
                  <a:srgbClr val="FFFF00"/>
                </a:solidFill>
                <a:latin typeface="宋体" panose="02010600030101010101" pitchFamily="2" charset="-122"/>
              </a:rPr>
              <a:t>叮咛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。 （   ）</a:t>
            </a:r>
            <a:endParaRPr lang="en-US" altLang="zh-CN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514350" indent="-514350" eaLnBrk="1" latinLnBrk="1" hangingPunct="1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走进秋，走进这</a:t>
            </a:r>
            <a:r>
              <a:rPr lang="zh-CN" altLang="en-US" sz="2600" b="1" dirty="0">
                <a:solidFill>
                  <a:srgbClr val="FFFF00"/>
                </a:solidFill>
                <a:latin typeface="宋体" panose="02010600030101010101" pitchFamily="2" charset="-122"/>
              </a:rPr>
              <a:t>辽阔</a:t>
            </a:r>
            <a:r>
              <a:rPr lang="zh-CN" altLang="en-US" sz="2600" b="1" dirty="0">
                <a:solidFill>
                  <a:schemeClr val="bg1"/>
                </a:solidFill>
                <a:latin typeface="宋体" panose="02010600030101010101" pitchFamily="2" charset="-122"/>
              </a:rPr>
              <a:t>透明的音乐厅。         （   ）</a:t>
            </a:r>
            <a:endParaRPr lang="zh-CN" altLang="en-US" sz="26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8198969" y="2364758"/>
            <a:ext cx="461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宋体" panose="02010600030101010101" pitchFamily="2" charset="-122"/>
              </a:rPr>
              <a:t>C</a:t>
            </a:r>
            <a:endParaRPr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8198969" y="2893906"/>
            <a:ext cx="461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宋体" panose="02010600030101010101" pitchFamily="2" charset="-122"/>
              </a:rPr>
              <a:t>A</a:t>
            </a:r>
            <a:endParaRPr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8198969" y="3363752"/>
            <a:ext cx="461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宋体" panose="02010600030101010101" pitchFamily="2" charset="-122"/>
              </a:rPr>
              <a:t>B</a:t>
            </a:r>
            <a:endParaRPr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8198969" y="3926608"/>
            <a:ext cx="461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宋体" panose="02010600030101010101" pitchFamily="2" charset="-122"/>
              </a:rPr>
              <a:t>D</a:t>
            </a:r>
            <a:endParaRPr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737642" y="627534"/>
            <a:ext cx="5346526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回顾略读课文的学习方法：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715546" y="1559921"/>
            <a:ext cx="2920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借助学习提示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3779912" y="1576813"/>
            <a:ext cx="20341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自主学习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6156176" y="1565363"/>
            <a:ext cx="20341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讨论交流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2037" y="2601532"/>
            <a:ext cx="7686525" cy="1512168"/>
            <a:chOff x="712037" y="2601532"/>
            <a:chExt cx="7686525" cy="1512168"/>
          </a:xfrm>
        </p:grpSpPr>
        <p:sp>
          <p:nvSpPr>
            <p:cNvPr id="6" name="矩形 5"/>
            <p:cNvSpPr/>
            <p:nvPr/>
          </p:nvSpPr>
          <p:spPr>
            <a:xfrm>
              <a:off x="712037" y="2601532"/>
              <a:ext cx="7686525" cy="15121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16200000">
              <a:off x="3916762" y="-387058"/>
              <a:ext cx="1139683" cy="7489348"/>
            </a:xfrm>
            <a:prstGeom prst="rect">
              <a:avLst/>
            </a:prstGeom>
          </p:spPr>
        </p:pic>
      </p:grpSp>
      <p:sp>
        <p:nvSpPr>
          <p:cNvPr id="7" name="箭头: 下 6"/>
          <p:cNvSpPr/>
          <p:nvPr/>
        </p:nvSpPr>
        <p:spPr>
          <a:xfrm>
            <a:off x="1763688" y="2161588"/>
            <a:ext cx="432048" cy="333797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74959" y="3467351"/>
            <a:ext cx="2628338" cy="1614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196173" y="3536329"/>
            <a:ext cx="553998" cy="160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大雁的叮咛</a:t>
            </a:r>
            <a:endParaRPr lang="zh-CN" altLang="en-US" sz="24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5172719" y="3502245"/>
            <a:ext cx="553998" cy="160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秋风的歌吟</a:t>
            </a:r>
            <a:endParaRPr lang="zh-CN" altLang="en-US" sz="24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11" name="Picture 6"/>
          <p:cNvPicPr>
            <a:picLocks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726717" y="3381252"/>
            <a:ext cx="288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94363" y="1815866"/>
            <a:ext cx="2628338" cy="1614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4225016" y="1688932"/>
            <a:ext cx="553998" cy="1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大树“唰唰”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14" name="Picture 2"/>
          <p:cNvPicPr>
            <a:picLocks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796456" y="1575341"/>
            <a:ext cx="288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172719" y="1531611"/>
            <a:ext cx="553998" cy="1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蟋蟀“</a:t>
            </a:r>
            <a:r>
              <a:rPr kumimoji="1"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㘗㘗</a:t>
            </a:r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</a:rPr>
              <a:t>”</a:t>
            </a:r>
            <a:endParaRPr lang="zh-CN" altLang="en-US" sz="24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737642" y="751049"/>
            <a:ext cx="7668716" cy="103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朗读课文，疏通生字词，说说在课文中你听到了秋天的哪些声音。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467544" y="267494"/>
            <a:ext cx="194468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整体感知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737642" y="483518"/>
            <a:ext cx="7668716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8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除了这些，你还能从课文中哪些地方感受到秋的声音？</a:t>
            </a:r>
            <a:endParaRPr lang="en-US" altLang="zh-CN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15616" y="1995686"/>
            <a:ext cx="4572000" cy="22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在每一片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在每一朵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小花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在每一滴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汗水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在每一颗饱满的</a:t>
            </a:r>
            <a:r>
              <a:rPr lang="zh-CN" altLang="en-US" sz="2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谷粒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里。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220072" y="2680408"/>
            <a:ext cx="3528392" cy="596602"/>
            <a:chOff x="737642" y="5143500"/>
            <a:chExt cx="3528392" cy="596602"/>
          </a:xfrm>
        </p:grpSpPr>
        <p:sp>
          <p:nvSpPr>
            <p:cNvPr id="4" name="文本框 5"/>
            <p:cNvSpPr txBox="1">
              <a:spLocks noChangeArrowheads="1"/>
            </p:cNvSpPr>
            <p:nvPr/>
          </p:nvSpPr>
          <p:spPr bwMode="auto">
            <a:xfrm>
              <a:off x="737642" y="5143500"/>
              <a:ext cx="3528392" cy="581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3200" b="1">
                  <a:solidFill>
                    <a:srgbClr val="FFFF00"/>
                  </a:solidFill>
                  <a:latin typeface="宋体" panose="02010600030101010101" pitchFamily="2" charset="-122"/>
                </a:rPr>
                <a:t>这些声音不易察觉</a:t>
              </a:r>
              <a:endParaRPr lang="en-US" altLang="zh-CN" sz="3200" b="1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737642" y="5143500"/>
              <a:ext cx="3402310" cy="596602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71961" y="1563638"/>
            <a:ext cx="37703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听听，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秋的声音，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大树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抖抖手臂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“唰唰”，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是黄叶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道别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的话音。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4213" y="339725"/>
            <a:ext cx="7224712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再读诗歌，读到这些秋的声音，你的眼前展现了一幅怎样的画面？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27984" y="2569452"/>
            <a:ext cx="3972798" cy="1211923"/>
            <a:chOff x="737642" y="5163146"/>
            <a:chExt cx="3537853" cy="1211923"/>
          </a:xfrm>
        </p:grpSpPr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>
              <a:off x="747103" y="5182794"/>
              <a:ext cx="3528392" cy="117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3200" b="1" dirty="0">
                  <a:solidFill>
                    <a:srgbClr val="FFFF00"/>
                  </a:solidFill>
                  <a:latin typeface="宋体" panose="02010600030101010101" pitchFamily="2" charset="-122"/>
                </a:rPr>
                <a:t>读得稍慢些，表现出不忍告别的依依之情。</a:t>
              </a:r>
              <a:endPara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737642" y="5163146"/>
              <a:ext cx="3528392" cy="1211923"/>
            </a:xfrm>
            <a:prstGeom prst="roundRect">
              <a:avLst/>
            </a:prstGeom>
            <a:noFill/>
            <a:ln>
              <a:solidFill>
                <a:srgbClr val="FFFFF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1547</Words>
  <Application>WPS 演示</Application>
  <PresentationFormat>全屏显示(16:9)</PresentationFormat>
  <Paragraphs>294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Calibri</vt:lpstr>
      <vt:lpstr>楷体</vt:lpstr>
      <vt:lpstr>微软雅黑</vt:lpstr>
      <vt:lpstr>黑体</vt:lpstr>
      <vt:lpstr>字魂59号-创粗黑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2022-05-27T09:58:00Z</cp:lastPrinted>
  <dcterms:created xsi:type="dcterms:W3CDTF">2022-05-27T09:58:00Z</dcterms:created>
  <dcterms:modified xsi:type="dcterms:W3CDTF">2023-10-22T04:48:31Z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34AE1D11C9B340BD9731BD64B67133E2_12</vt:lpwstr>
  </property>
  <property fmtid="{D5CDD505-2E9C-101B-9397-08002B2CF9AE}" pid="3" name="KSOProductBuildVer">
    <vt:lpwstr>2052-12.1.0.15712</vt:lpwstr>
  </property>
</Properties>
</file>