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1" r:id="rId3"/>
    <p:sldId id="298" r:id="rId4"/>
    <p:sldId id="316" r:id="rId5"/>
    <p:sldId id="305" r:id="rId6"/>
    <p:sldId id="306" r:id="rId7"/>
    <p:sldId id="278" r:id="rId8"/>
    <p:sldId id="310" r:id="rId9"/>
    <p:sldId id="317" r:id="rId10"/>
    <p:sldId id="318" r:id="rId11"/>
    <p:sldId id="288" r:id="rId12"/>
    <p:sldId id="295" r:id="rId13"/>
    <p:sldId id="291" r:id="rId14"/>
    <p:sldId id="313" r:id="rId15"/>
    <p:sldId id="314" r:id="rId16"/>
    <p:sldId id="315" r:id="rId17"/>
  </p:sldIdLst>
  <p:sldSz cx="9144000" cy="5143500" type="screen16x9"/>
  <p:notesSz cx="6858000" cy="9144000"/>
  <p:custDataLst>
    <p:tags r:id="rId2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6F9824"/>
    <a:srgbClr val="8C36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30" d="100"/>
          <a:sy n="130" d="100"/>
        </p:scale>
        <p:origin x="-1074" y="-3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52C34-528D-4D3F-AAD4-471E48A381B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4"/>
            <a:ext cx="7886700" cy="435887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0812E-D955-4427-A4A1-0AF3CD8981D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71FACD-D17E-45CB-A06A-E22F883575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2935E-9B51-4082-906D-9C80DAFB980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DFE169-E180-4B58-8B3F-9A6701315E9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5F936-29C4-49D7-BE9E-BE4E0B1ACFA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DD6EEC-CA23-4D5D-83B7-44D02D82DC3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116C9-C792-498C-8C77-D14F14BD39F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385AB-8A39-4296-A782-08C67EE6A55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0425F-F033-411D-8EF6-5A1608CFDD1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DABEF-32F4-4EEC-BBA1-A76845C4D8E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  <a:cs typeface="+mn-ea"/>
              </a:defRPr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BC71A058-757E-4CFB-AA57-8B99A670DBF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850085" y="1923696"/>
            <a:ext cx="3343283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noProof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写日记</a:t>
            </a:r>
            <a:endParaRPr lang="zh-CN" altLang="en-US" sz="6000" b="1" noProof="1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570286" y="555582"/>
            <a:ext cx="2003425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矩形 12"/>
          <p:cNvSpPr>
            <a:spLocks noChangeArrowheads="1"/>
          </p:cNvSpPr>
          <p:nvPr/>
        </p:nvSpPr>
        <p:spPr bwMode="auto">
          <a:xfrm>
            <a:off x="544513" y="700088"/>
            <a:ext cx="7786687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1.</a:t>
            </a:r>
            <a:r>
              <a:rPr lang="zh-CN" altLang="en-US" sz="36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掌握日记的格式。</a:t>
            </a:r>
            <a:endParaRPr lang="zh-CN" altLang="en-US" sz="36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041650" y="80963"/>
            <a:ext cx="3060700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圆角矩形标注 22"/>
          <p:cNvSpPr/>
          <p:nvPr/>
        </p:nvSpPr>
        <p:spPr>
          <a:xfrm>
            <a:off x="795338" y="1949450"/>
            <a:ext cx="1831975" cy="930275"/>
          </a:xfrm>
          <a:prstGeom prst="wedgeRoundRectCallout">
            <a:avLst>
              <a:gd name="adj1" fmla="val 66272"/>
              <a:gd name="adj2" fmla="val 5863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200" b="1" noProof="1">
                <a:solidFill>
                  <a:schemeClr val="tx1"/>
                </a:solidFill>
              </a:rPr>
              <a:t>人物外貌指的是什么？</a:t>
            </a:r>
            <a:endParaRPr lang="zh-CN" altLang="en-US" sz="2200" b="1" noProof="1">
              <a:solidFill>
                <a:schemeClr val="tx1"/>
              </a:solidFill>
            </a:endParaRPr>
          </a:p>
        </p:txBody>
      </p:sp>
      <p:sp>
        <p:nvSpPr>
          <p:cNvPr id="24" name="圆角矩形标注 23"/>
          <p:cNvSpPr/>
          <p:nvPr/>
        </p:nvSpPr>
        <p:spPr>
          <a:xfrm>
            <a:off x="5651500" y="971550"/>
            <a:ext cx="2952750" cy="1887538"/>
          </a:xfrm>
          <a:prstGeom prst="wedgeRoundRectCallout">
            <a:avLst>
              <a:gd name="adj1" fmla="val -63084"/>
              <a:gd name="adj2" fmla="val 33610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200" b="1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一般第一行先写上</a:t>
            </a:r>
            <a:r>
              <a:rPr lang="en-US" altLang="zh-CN" sz="2200" b="1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</a:t>
            </a:r>
            <a:r>
              <a:rPr lang="zh-CN" altLang="en-US" sz="2200" b="1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年、</a:t>
            </a:r>
            <a:r>
              <a:rPr lang="en-US" altLang="zh-CN" sz="2200" b="1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</a:t>
            </a:r>
            <a:r>
              <a:rPr lang="zh-CN" altLang="en-US" sz="2200" b="1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月、</a:t>
            </a:r>
            <a:r>
              <a:rPr lang="en-US" altLang="zh-CN" sz="2200" b="1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</a:t>
            </a:r>
            <a:r>
              <a:rPr lang="zh-CN" altLang="en-US" sz="2200" b="1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日、星期几，以及天气情况，第二行开始空两个字，再写正文。</a:t>
            </a:r>
            <a:endParaRPr lang="zh-CN" altLang="en-US" sz="2200" b="1" noProof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Picture 1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843213" y="3054350"/>
            <a:ext cx="1152525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3722688" y="2255838"/>
            <a:ext cx="2103437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12"/>
          <p:cNvSpPr>
            <a:spLocks noChangeArrowheads="1"/>
          </p:cNvSpPr>
          <p:nvPr/>
        </p:nvSpPr>
        <p:spPr bwMode="auto">
          <a:xfrm>
            <a:off x="544513" y="700088"/>
            <a:ext cx="7786687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36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做到我手写我心。</a:t>
            </a:r>
            <a:endParaRPr lang="zh-CN" altLang="en-US" sz="36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圆角矩形标注 21"/>
          <p:cNvSpPr/>
          <p:nvPr/>
        </p:nvSpPr>
        <p:spPr>
          <a:xfrm>
            <a:off x="795338" y="1949450"/>
            <a:ext cx="1831975" cy="930275"/>
          </a:xfrm>
          <a:prstGeom prst="wedgeRoundRectCallout">
            <a:avLst>
              <a:gd name="adj1" fmla="val 66272"/>
              <a:gd name="adj2" fmla="val 5863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200" b="1" noProof="1">
                <a:solidFill>
                  <a:schemeClr val="tx1"/>
                </a:solidFill>
              </a:rPr>
              <a:t>日记</a:t>
            </a:r>
            <a:r>
              <a:rPr lang="zh-CN" altLang="en-US" sz="2200" b="1" noProof="1">
                <a:solidFill>
                  <a:schemeClr val="tx1"/>
                </a:solidFill>
              </a:rPr>
              <a:t>的内容应该写什么？</a:t>
            </a:r>
            <a:endParaRPr lang="zh-CN" altLang="en-US" sz="2200" b="1" noProof="1">
              <a:solidFill>
                <a:schemeClr val="tx1"/>
              </a:solidFill>
            </a:endParaRPr>
          </a:p>
        </p:txBody>
      </p:sp>
      <p:sp>
        <p:nvSpPr>
          <p:cNvPr id="23" name="圆角矩形标注 22"/>
          <p:cNvSpPr/>
          <p:nvPr/>
        </p:nvSpPr>
        <p:spPr>
          <a:xfrm>
            <a:off x="5651500" y="1204913"/>
            <a:ext cx="2952750" cy="1419225"/>
          </a:xfrm>
          <a:prstGeom prst="wedgeRoundRectCallout">
            <a:avLst>
              <a:gd name="adj1" fmla="val -63084"/>
              <a:gd name="adj2" fmla="val 33610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200" b="1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内容要真实。日记是记录自己的学习生活的成长经历，可以读读别人写的日记。</a:t>
            </a:r>
            <a:endParaRPr lang="zh-CN" altLang="en-US" sz="2200" b="1" noProof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843213" y="3054350"/>
            <a:ext cx="1152525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3722688" y="2255838"/>
            <a:ext cx="2103437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圆角矩形标注 25"/>
          <p:cNvSpPr/>
          <p:nvPr/>
        </p:nvSpPr>
        <p:spPr>
          <a:xfrm>
            <a:off x="755650" y="3508375"/>
            <a:ext cx="1833563" cy="928688"/>
          </a:xfrm>
          <a:prstGeom prst="wedgeRoundRectCallout">
            <a:avLst>
              <a:gd name="adj1" fmla="val 67064"/>
              <a:gd name="adj2" fmla="val -28770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200" b="1" noProof="1">
                <a:solidFill>
                  <a:schemeClr val="tx1"/>
                </a:solidFill>
              </a:rPr>
              <a:t>大家都是怎样写的？</a:t>
            </a:r>
            <a:endParaRPr lang="zh-CN" altLang="en-US" sz="2200" b="1" noProof="1">
              <a:solidFill>
                <a:schemeClr val="tx1"/>
              </a:solidFill>
            </a:endParaRPr>
          </a:p>
        </p:txBody>
      </p:sp>
      <p:sp>
        <p:nvSpPr>
          <p:cNvPr id="27" name="圆角矩形标注 26"/>
          <p:cNvSpPr/>
          <p:nvPr/>
        </p:nvSpPr>
        <p:spPr>
          <a:xfrm>
            <a:off x="5707063" y="2765425"/>
            <a:ext cx="2952750" cy="1716088"/>
          </a:xfrm>
          <a:prstGeom prst="wedgeRoundRectCallout">
            <a:avLst>
              <a:gd name="adj1" fmla="val -63084"/>
              <a:gd name="adj2" fmla="val 33610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200" b="1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表达形式自选。今后也可以像有的人那样图文结合写、用笔画日记、也可以写成诗歌等。</a:t>
            </a:r>
            <a:endParaRPr lang="zh-CN" altLang="en-US" sz="2200" b="1" noProof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 animBg="1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44513" y="700088"/>
            <a:ext cx="7786687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6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36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坚持写日记。</a:t>
            </a:r>
            <a:endParaRPr lang="zh-CN" altLang="en-US" sz="3600" b="1" dirty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604838" y="1635125"/>
            <a:ext cx="3246437" cy="1993900"/>
          </a:xfrm>
          <a:prstGeom prst="wedgeRoundRectCallout">
            <a:avLst>
              <a:gd name="adj1" fmla="val 57779"/>
              <a:gd name="adj2" fmla="val -908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200" b="1" noProof="1">
                <a:solidFill>
                  <a:schemeClr val="tx1"/>
                </a:solidFill>
              </a:rPr>
              <a:t>和家人商量一下，精心选择、购买一个写日记的本子，这可是你成长的一份见证哟，坚持写，值得好好保存。</a:t>
            </a:r>
            <a:endParaRPr lang="zh-CN" altLang="en-US" sz="2200" b="1" noProof="1">
              <a:solidFill>
                <a:schemeClr val="tx1"/>
              </a:solidFill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6515100" y="2341563"/>
            <a:ext cx="2016125" cy="661987"/>
          </a:xfrm>
          <a:prstGeom prst="wedgeRoundRectCallout">
            <a:avLst>
              <a:gd name="adj1" fmla="val -63084"/>
              <a:gd name="adj2" fmla="val 33610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200" b="1" noProof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我一定要坚持！</a:t>
            </a:r>
            <a:endParaRPr lang="zh-CN" altLang="en-US" sz="2200" b="1" noProof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2413" y="3054350"/>
            <a:ext cx="1169987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68713" y="2255838"/>
            <a:ext cx="1970087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矩形 14"/>
          <p:cNvSpPr>
            <a:spLocks noChangeArrowheads="1"/>
          </p:cNvSpPr>
          <p:nvPr/>
        </p:nvSpPr>
        <p:spPr bwMode="auto">
          <a:xfrm>
            <a:off x="534988" y="741363"/>
            <a:ext cx="82359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en-US" altLang="zh-CN" sz="2000" b="1">
                <a:latin typeface="Times New Roman" panose="02020603050405020304" pitchFamily="18" charset="0"/>
                <a:ea typeface="黑体" panose="02010609060101010101" pitchFamily="49" charset="-122"/>
              </a:rPr>
              <a:t>2001</a:t>
            </a:r>
            <a:r>
              <a:rPr lang="zh-CN" altLang="en-US" sz="2000" b="1">
                <a:latin typeface="Times New Roman" panose="02020603050405020304" pitchFamily="18" charset="0"/>
                <a:ea typeface="黑体" panose="02010609060101010101" pitchFamily="49" charset="-122"/>
              </a:rPr>
              <a:t>年</a:t>
            </a:r>
            <a:r>
              <a:rPr lang="en-US" altLang="zh-CN" sz="2000" b="1">
                <a:latin typeface="Times New Roman" panose="02020603050405020304" pitchFamily="18" charset="0"/>
                <a:ea typeface="黑体" panose="02010609060101010101" pitchFamily="49" charset="-122"/>
              </a:rPr>
              <a:t>7</a:t>
            </a:r>
            <a:r>
              <a:rPr lang="zh-CN" altLang="en-US" sz="2000" b="1">
                <a:latin typeface="Times New Roman" panose="02020603050405020304" pitchFamily="18" charset="0"/>
                <a:ea typeface="黑体" panose="02010609060101010101" pitchFamily="49" charset="-122"/>
              </a:rPr>
              <a:t>月</a:t>
            </a:r>
            <a:r>
              <a:rPr lang="en-US" altLang="zh-CN" sz="2000" b="1">
                <a:latin typeface="Times New Roman" panose="02020603050405020304" pitchFamily="18" charset="0"/>
                <a:ea typeface="黑体" panose="02010609060101010101" pitchFamily="49" charset="-122"/>
              </a:rPr>
              <a:t>30</a:t>
            </a:r>
            <a:r>
              <a:rPr lang="zh-CN" altLang="en-US" sz="2000" b="1">
                <a:latin typeface="Times New Roman" panose="02020603050405020304" pitchFamily="18" charset="0"/>
                <a:ea typeface="黑体" panose="02010609060101010101" pitchFamily="49" charset="-122"/>
              </a:rPr>
              <a:t>日   星期一 （晴）</a:t>
            </a:r>
            <a:endParaRPr lang="en-US" altLang="zh-CN" sz="2000" b="1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000" b="1">
                <a:latin typeface="Times New Roman" panose="02020603050405020304" pitchFamily="18" charset="0"/>
                <a:ea typeface="楷体" panose="02010609060101010101" pitchFamily="49" charset="-122"/>
              </a:rPr>
              <a:t>今天下午我写日记的时候，找我的钢笔，可是它不见了。我就问两个弟弟见了没有，他们说没有。我就在昨天写日记那儿找，也没有找着。我就问母亲，你见了没有？母亲说，她看我把笔、本子都放在炕上，她怕我丢掉，就放抽屉里了。可是我在抽屉里也没有找着。我的心都碎了。   </a:t>
            </a:r>
            <a:endParaRPr lang="en-US" altLang="zh-CN" sz="2000" b="1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000" b="1">
                <a:latin typeface="Times New Roman" panose="02020603050405020304" pitchFamily="18" charset="0"/>
                <a:ea typeface="楷体" panose="02010609060101010101" pitchFamily="49" charset="-122"/>
              </a:rPr>
              <a:t>你们也许会笑，一支钢笔，还值得你去伤心吗？你们不知道这支钢笔的来历，它是我两学期积攒的零花钱，没有花，买的。我看别的同学每人有两、三支钢笔，而我连一支都没有，我就忍不住买了一支。这支</a:t>
            </a:r>
            <a:endParaRPr lang="zh-CN" altLang="en-US" sz="20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42988" y="4429125"/>
            <a:ext cx="5553075" cy="409575"/>
          </a:xfrm>
          <a:prstGeom prst="wedgeRoundRectCallout">
            <a:avLst>
              <a:gd name="adj1" fmla="val 53398"/>
              <a:gd name="adj2" fmla="val -36954"/>
              <a:gd name="adj3" fmla="val 16667"/>
            </a:avLst>
          </a:prstGeom>
          <a:noFill/>
          <a:ln w="9525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写了自己钢笔丢了伤心的原因（写了钢笔的来历）。</a:t>
            </a:r>
            <a:endParaRPr lang="zh-CN" altLang="zh-CN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6669088" y="657225"/>
            <a:ext cx="2101850" cy="590550"/>
          </a:xfrm>
          <a:prstGeom prst="wedgeRoundRectCallout">
            <a:avLst>
              <a:gd name="adj1" fmla="val -20833"/>
              <a:gd name="adj2" fmla="val 62500"/>
              <a:gd name="adj3" fmla="val 16667"/>
            </a:avLst>
          </a:prstGeom>
          <a:noFill/>
          <a:ln w="9525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开篇直接写钢笔丢了，心都碎了。</a:t>
            </a:r>
            <a:endParaRPr lang="zh-CN" altLang="en-US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041650" y="0"/>
            <a:ext cx="3060700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矩形 26"/>
          <p:cNvSpPr/>
          <p:nvPr/>
        </p:nvSpPr>
        <p:spPr>
          <a:xfrm>
            <a:off x="904875" y="1390650"/>
            <a:ext cx="7281863" cy="496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spc="-330" noProof="1">
                <a:solidFill>
                  <a:srgbClr val="FF0000"/>
                </a:solidFill>
                <a:cs typeface="+mn-ea"/>
              </a:rPr>
              <a:t>~~~~~~~~~~~~~~~~~~~~~~~~~~~~~~~~~~~~~~~~~~~~~~~~~~~~~~~~~~~~</a:t>
            </a:r>
            <a:endParaRPr lang="zh-CN" altLang="en-US" sz="2000" spc="-330" noProof="1">
              <a:solidFill>
                <a:srgbClr val="FF000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075113" y="1830388"/>
            <a:ext cx="5278437" cy="496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spc="-330" noProof="1">
                <a:solidFill>
                  <a:srgbClr val="FF0000"/>
                </a:solidFill>
                <a:cs typeface="+mn-ea"/>
              </a:rPr>
              <a:t>~~~~~~~~~~~~~~~~~~~~~~~~~~~~~~~~~~~~~~~~~~~</a:t>
            </a:r>
            <a:endParaRPr lang="zh-CN" altLang="en-US" sz="2000" spc="-330" noProof="1">
              <a:solidFill>
                <a:srgbClr val="FF0000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76650" y="2757488"/>
            <a:ext cx="5278438" cy="498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spc="-330" noProof="1">
                <a:solidFill>
                  <a:srgbClr val="FF0000"/>
                </a:solidFill>
                <a:cs typeface="+mn-ea"/>
              </a:rPr>
              <a:t>~~~~~~~~~~~~~~~~~~~~~~~~~~~~~~~~~~~~~~~~~~~~~</a:t>
            </a:r>
            <a:endParaRPr lang="zh-CN" altLang="en-US" sz="2000" spc="-330" noProof="1">
              <a:solidFill>
                <a:srgbClr val="FF0000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866900" y="3651250"/>
            <a:ext cx="5278438" cy="496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spc="-330" noProof="1">
                <a:solidFill>
                  <a:srgbClr val="FF0000"/>
                </a:solidFill>
                <a:cs typeface="+mn-ea"/>
              </a:rPr>
              <a:t>~~~~~~~~~~~~~~~~~~~~~~~~~~~~~~~~~~~~~~~~~~~~~~</a:t>
            </a:r>
            <a:endParaRPr lang="zh-CN" altLang="en-US" sz="2000" spc="-330" noProof="1">
              <a:solidFill>
                <a:srgbClr val="FF0000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128963" y="4084638"/>
            <a:ext cx="5280025" cy="496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spc="-330" noProof="1">
                <a:solidFill>
                  <a:srgbClr val="FF0000"/>
                </a:solidFill>
                <a:cs typeface="+mn-ea"/>
              </a:rPr>
              <a:t>~~~~~~~~~~~~~~~~~~~~~~~~~~~~~~~~~~~~~~~~~~~~</a:t>
            </a:r>
            <a:endParaRPr lang="zh-CN" altLang="en-US" sz="2000" spc="-330" noProof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 animBg="1"/>
      <p:bldP spid="14" grpId="0" animBg="1"/>
      <p:bldP spid="27" grpId="0"/>
      <p:bldP spid="29" grpId="0"/>
      <p:bldP spid="30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矩形 14"/>
          <p:cNvSpPr>
            <a:spLocks noChangeArrowheads="1"/>
          </p:cNvSpPr>
          <p:nvPr/>
        </p:nvSpPr>
        <p:spPr bwMode="auto">
          <a:xfrm>
            <a:off x="642938" y="1017588"/>
            <a:ext cx="78581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钢笔的苦处其实就是我的苦处。母亲给我零花钱的原因，是我一天到晚只能吃到两顿黄米饭，她给我钱就是让我买几个馒头吃。我硬是挨饿，把钱给积攒下来了。为了这支钢笔，我不知吃了多少苦。它让我学会了什么是艰苦的生活，什么是幸福的生活。每次看到它，我就像看到了母亲。可是我令母亲失望了。我真没用，还在学校里过着牛马不如的生活，如今连女中都没有考上。活着还有什么意思呢？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</a:rPr>
              <a:t>(《</a:t>
            </a:r>
            <a:r>
              <a:rPr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马燕日记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2000" b="1">
                <a:solidFill>
                  <a:srgbClr val="000000"/>
                </a:solidFill>
                <a:latin typeface="宋体" panose="02010600030101010101" pitchFamily="2" charset="-122"/>
              </a:rPr>
              <a:t>节选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</a:rPr>
              <a:t>)</a:t>
            </a:r>
            <a:endParaRPr lang="zh-CN" altLang="en-US" sz="2000" b="1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4572000" y="690563"/>
            <a:ext cx="3455988" cy="407987"/>
          </a:xfrm>
          <a:prstGeom prst="wedgeRoundRectCallout">
            <a:avLst>
              <a:gd name="adj1" fmla="val 39639"/>
              <a:gd name="adj2" fmla="val 282722"/>
              <a:gd name="adj3" fmla="val 16667"/>
            </a:avLst>
          </a:prstGeom>
          <a:noFill/>
          <a:ln w="9525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写了买钢笔过程中的自己感悟。</a:t>
            </a:r>
            <a:endParaRPr lang="zh-CN" altLang="en-US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28925" y="4106863"/>
            <a:ext cx="2535238" cy="409575"/>
          </a:xfrm>
          <a:prstGeom prst="wedgeRoundRectCallout">
            <a:avLst>
              <a:gd name="adj1" fmla="val -32282"/>
              <a:gd name="adj2" fmla="val -129310"/>
              <a:gd name="adj3" fmla="val 16667"/>
            </a:avLst>
          </a:prstGeom>
          <a:noFill/>
          <a:ln w="9525">
            <a:solidFill>
              <a:schemeClr val="tx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自己丢钢笔后的联想。</a:t>
            </a:r>
            <a:endParaRPr lang="zh-CN" altLang="en-US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6913" y="2549525"/>
            <a:ext cx="5280025" cy="496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spc="-330" noProof="1">
                <a:solidFill>
                  <a:srgbClr val="FF0000"/>
                </a:solidFill>
                <a:cs typeface="+mn-ea"/>
              </a:rPr>
              <a:t>~~~~~~~~~~~~~~~~~~~~~~~~~~~~~~~~~~~~~~~~~~~~~~~~</a:t>
            </a:r>
            <a:endParaRPr lang="zh-CN" altLang="en-US" sz="2000" spc="-330" noProof="1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67613" y="2124075"/>
            <a:ext cx="1187450" cy="554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spc="-330" noProof="1">
                <a:solidFill>
                  <a:srgbClr val="FF0000"/>
                </a:solidFill>
                <a:cs typeface="+mn-ea"/>
              </a:rPr>
              <a:t>~~~~~~~</a:t>
            </a:r>
            <a:endParaRPr lang="zh-CN" altLang="en-US" sz="2000" spc="-330" noProof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49" grpId="0" animBg="1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38188" y="1949450"/>
            <a:ext cx="7745412" cy="2220913"/>
          </a:xfrm>
          <a:prstGeom prst="rect">
            <a:avLst/>
          </a:prstGeom>
          <a:noFill/>
          <a:ln w="285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indent="612140">
              <a:lnSpc>
                <a:spcPct val="150000"/>
              </a:lnSpc>
              <a:defRPr/>
            </a:pPr>
            <a:r>
              <a:rPr lang="zh-CN" altLang="en-US" sz="2400" b="1" noProof="1">
                <a:latin typeface="+mn-ea"/>
                <a:ea typeface="+mn-ea"/>
                <a:cs typeface="+mn-ea"/>
              </a:rPr>
              <a:t>小</a:t>
            </a:r>
            <a:r>
              <a:rPr lang="zh-CN" altLang="en-US" sz="2400" b="1" noProof="1">
                <a:latin typeface="+mn-ea"/>
                <a:ea typeface="+mn-ea"/>
                <a:cs typeface="+mn-ea"/>
              </a:rPr>
              <a:t>作者从丢钢笔后伤心的心情写起，接着写自己钢笔的来之不易，然后写攒钱买钢笔的感悟，最后写丢钢笔后的郁闷。这就是日记，把经历的、想到的真实地记录下来就很好。</a:t>
            </a:r>
            <a:endParaRPr lang="zh-CN" altLang="en-US" sz="2400" b="1" noProof="1">
              <a:latin typeface="+mn-ea"/>
              <a:ea typeface="+mn-ea"/>
            </a:endParaRPr>
          </a:p>
        </p:txBody>
      </p:sp>
      <p:pic>
        <p:nvPicPr>
          <p:cNvPr id="6" name="Picture 8" descr="https://ss0.bdstatic.com/70cFvHSh_Q1YnxGkpoWK1HF6hhy/it/u=2420330119,3946864923&amp;fm=23&amp;gp=0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7375" y="858838"/>
            <a:ext cx="1287463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1873578" y="1191986"/>
            <a:ext cx="1439818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sz="3200" b="1" spc="50" noProof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总评：</a:t>
            </a:r>
            <a:endParaRPr lang="zh-CN" altLang="en-US" sz="2800" b="1" spc="50" noProof="1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84213" y="784225"/>
            <a:ext cx="7904162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2017</a:t>
            </a:r>
            <a:r>
              <a:rPr lang="zh-CN" altLang="en-US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年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r>
              <a:rPr lang="zh-CN" altLang="en-US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月</a:t>
            </a:r>
            <a:r>
              <a:rPr lang="en-US" altLang="zh-CN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25</a:t>
            </a:r>
            <a:r>
              <a:rPr lang="zh-CN" altLang="en-US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日         星期一         天气晴 </a:t>
            </a:r>
            <a:endParaRPr lang="zh-CN" altLang="en-US" sz="20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latinLnBrk="1">
              <a:lnSpc>
                <a:spcPct val="150000"/>
              </a:lnSpc>
            </a:pPr>
            <a:r>
              <a:rPr lang="zh-CN" altLang="en-US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　 今天一大早，爸爸就答应带我去姥姥家，我高兴极了。</a:t>
            </a:r>
            <a:endParaRPr lang="zh-CN" altLang="en-US" sz="20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latinLnBrk="1">
              <a:lnSpc>
                <a:spcPct val="150000"/>
              </a:lnSpc>
            </a:pPr>
            <a:r>
              <a:rPr lang="zh-CN" altLang="en-US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　 我们很快就出发了，在去姥姥家的路上我看见很多美丽的景色。有长得高高的玉米秧，还有一块块绿油油的稻田。车一直向前行驶着，不知不觉就到了姥姥家。</a:t>
            </a:r>
            <a:endParaRPr lang="zh-CN" altLang="en-US" sz="20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latinLnBrk="1">
              <a:lnSpc>
                <a:spcPct val="150000"/>
              </a:lnSpc>
            </a:pPr>
            <a:r>
              <a:rPr lang="zh-CN" altLang="en-US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　　吃完午饭后，更让我喜出望外的是爸爸和舅舅带我去捉鱼。我们带好捉鱼的工具，来到稻田旁边的河沟，我学着爸爸和舅舅的样子挽起裤腿、光着脚丫小心翼翼的下了水，刚开始我很害怕，不敢弯腰摸</a:t>
            </a:r>
            <a:endParaRPr lang="zh-CN" altLang="en-US" sz="20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84213" y="801688"/>
            <a:ext cx="7904162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zh-CN" altLang="en-US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鱼怕摔倒被水冲走，舅舅告诉我不用怕这里的水很浅，我这才发现水只到我的膝盖下，我哈哈大笑起来，这才放开胆量跟在他们后面开始捉鱼。爸爸看见我很着急的样子，告诉我不要着急要慢慢来，我静下心来，仔细地向前摸着，突然感觉手边一动就使劲的一抓，果然抓到了一条鱼，我高兴地大喊大叫：“我抓到了，我抓到了！”</a:t>
            </a:r>
            <a:endParaRPr lang="zh-CN" altLang="en-US" sz="20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latinLnBrk="1">
              <a:lnSpc>
                <a:spcPct val="150000"/>
              </a:lnSpc>
            </a:pPr>
            <a:r>
              <a:rPr lang="zh-CN" altLang="en-US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　　时间过得真快呀，好像不一会儿爸爸和舅舅就把小水桶装满了鱼。我只好恋恋不舍的和爸爸回家了。</a:t>
            </a:r>
            <a:endParaRPr lang="zh-CN" altLang="en-US" sz="20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latinLnBrk="1">
              <a:lnSpc>
                <a:spcPct val="150000"/>
              </a:lnSpc>
            </a:pPr>
            <a:r>
              <a:rPr lang="zh-CN" altLang="en-US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　　今天是我最高兴的一天。 </a:t>
            </a:r>
            <a:endParaRPr lang="zh-CN" altLang="en-US" sz="20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矩形 12"/>
          <p:cNvSpPr>
            <a:spLocks noChangeArrowheads="1"/>
          </p:cNvSpPr>
          <p:nvPr/>
        </p:nvSpPr>
        <p:spPr bwMode="auto">
          <a:xfrm>
            <a:off x="741363" y="1635125"/>
            <a:ext cx="360045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3105"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</a:rPr>
              <a:t>你写过日记吗？读读下面的日记，你有什么发现？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363352" y="1016000"/>
            <a:ext cx="4280599" cy="37040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1650" y="-276225"/>
            <a:ext cx="30607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755650" y="1509713"/>
            <a:ext cx="7561263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 日记，主要是用来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记录每天所做的或看到的、听到的、想到的事情</a:t>
            </a:r>
            <a:r>
              <a:rPr lang="zh-CN" altLang="en-US" sz="2400" b="1" dirty="0">
                <a:latin typeface="宋体" panose="02010600030101010101" pitchFamily="2" charset="-122"/>
              </a:rPr>
              <a:t>。日记像一位要求严格的老师，又像一位知心朋友，将我们自己想说的话记录下来，它既是我们练习写作的一块园地，也是备忘、备查我们成长足迹的有效方法。</a:t>
            </a:r>
            <a:endParaRPr lang="zh-CN" altLang="zh-CN" sz="2400" b="1" dirty="0">
              <a:latin typeface="宋体" panose="02010600030101010101" pitchFamily="2" charset="-122"/>
            </a:endParaRPr>
          </a:p>
        </p:txBody>
      </p:sp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755650" y="892175"/>
            <a:ext cx="84963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说说本次习作对我们提出了哪些要求？ </a:t>
            </a:r>
            <a:endParaRPr lang="zh-CN" altLang="zh-CN" sz="24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041650" y="0"/>
            <a:ext cx="3060700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146425" y="2305050"/>
            <a:ext cx="1150938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3892550" y="1506538"/>
            <a:ext cx="210185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圆角矩形标注 28"/>
          <p:cNvSpPr/>
          <p:nvPr/>
        </p:nvSpPr>
        <p:spPr>
          <a:xfrm>
            <a:off x="5905500" y="2654300"/>
            <a:ext cx="2987675" cy="1717675"/>
          </a:xfrm>
          <a:prstGeom prst="wedgeRoundRectCallout">
            <a:avLst>
              <a:gd name="adj1" fmla="val -60330"/>
              <a:gd name="adj2" fmla="val -53064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000" b="1" noProof="1">
                <a:solidFill>
                  <a:schemeClr val="tx1"/>
                </a:solidFill>
              </a:rPr>
              <a:t>选择喜欢的形式写出自己想写的内容，注意表现一天中自己觉得新奇有趣的或印象最深、最受感动的内容。</a:t>
            </a:r>
            <a:endParaRPr lang="zh-CN" altLang="en-US" sz="2000" b="1" noProof="1">
              <a:solidFill>
                <a:schemeClr val="tx1"/>
              </a:solidFill>
            </a:endParaRPr>
          </a:p>
        </p:txBody>
      </p:sp>
      <p:sp>
        <p:nvSpPr>
          <p:cNvPr id="30" name="圆角矩形标注 29"/>
          <p:cNvSpPr/>
          <p:nvPr/>
        </p:nvSpPr>
        <p:spPr>
          <a:xfrm>
            <a:off x="5835650" y="822325"/>
            <a:ext cx="2809875" cy="1173163"/>
          </a:xfrm>
          <a:prstGeom prst="wedgeRoundRectCallout">
            <a:avLst>
              <a:gd name="adj1" fmla="val -60601"/>
              <a:gd name="adj2" fmla="val 58901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200" b="1" noProof="1">
                <a:solidFill>
                  <a:schemeClr val="tx1"/>
                </a:solidFill>
              </a:rPr>
              <a:t>写日记要注意格式，先写明时间、天气、然后写正文。</a:t>
            </a:r>
            <a:endParaRPr lang="zh-CN" altLang="en-US" sz="2200" b="1" noProof="1">
              <a:solidFill>
                <a:schemeClr val="tx1"/>
              </a:solidFill>
            </a:endParaRPr>
          </a:p>
        </p:txBody>
      </p:sp>
      <p:sp>
        <p:nvSpPr>
          <p:cNvPr id="31" name="圆角矩形标注 30"/>
          <p:cNvSpPr/>
          <p:nvPr/>
        </p:nvSpPr>
        <p:spPr>
          <a:xfrm>
            <a:off x="573088" y="1325563"/>
            <a:ext cx="2289175" cy="795337"/>
          </a:xfrm>
          <a:prstGeom prst="wedgeRoundRectCallout">
            <a:avLst>
              <a:gd name="adj1" fmla="val 69900"/>
              <a:gd name="adj2" fmla="val 5363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200" b="1" noProof="1">
                <a:solidFill>
                  <a:schemeClr val="tx1"/>
                </a:solidFill>
              </a:rPr>
              <a:t>写日记要注意些什么？</a:t>
            </a:r>
            <a:endParaRPr lang="zh-CN" altLang="en-US" sz="2200" b="1" noProof="1">
              <a:solidFill>
                <a:schemeClr val="tx1"/>
              </a:solidFill>
            </a:endParaRPr>
          </a:p>
        </p:txBody>
      </p:sp>
      <p:sp>
        <p:nvSpPr>
          <p:cNvPr id="32" name="圆角矩形标注 31"/>
          <p:cNvSpPr/>
          <p:nvPr/>
        </p:nvSpPr>
        <p:spPr>
          <a:xfrm>
            <a:off x="539750" y="3395663"/>
            <a:ext cx="2425700" cy="542925"/>
          </a:xfrm>
          <a:prstGeom prst="wedgeRoundRectCallout">
            <a:avLst>
              <a:gd name="adj1" fmla="val 62800"/>
              <a:gd name="adj2" fmla="val -535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200" b="1" noProof="1">
                <a:solidFill>
                  <a:schemeClr val="tx1"/>
                </a:solidFill>
              </a:rPr>
              <a:t>具体写些什么呢？</a:t>
            </a:r>
            <a:endParaRPr lang="zh-CN" altLang="en-US" sz="2200" b="1" noProof="1">
              <a:solidFill>
                <a:schemeClr val="tx1"/>
              </a:solidFill>
            </a:endParaRPr>
          </a:p>
        </p:txBody>
      </p:sp>
      <p:sp>
        <p:nvSpPr>
          <p:cNvPr id="33" name="圆角矩形标注 32"/>
          <p:cNvSpPr/>
          <p:nvPr/>
        </p:nvSpPr>
        <p:spPr>
          <a:xfrm>
            <a:off x="5905500" y="2627313"/>
            <a:ext cx="2987675" cy="1889125"/>
          </a:xfrm>
          <a:prstGeom prst="wedgeRoundRectCallout">
            <a:avLst>
              <a:gd name="adj1" fmla="val -60330"/>
              <a:gd name="adj2" fmla="val -53064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000" b="1" noProof="1">
                <a:solidFill>
                  <a:schemeClr val="tx1"/>
                </a:solidFill>
              </a:rPr>
              <a:t>日记就是写我自己想说的话，怎么想就怎么写，内容真实，有话则长，无话则短。</a:t>
            </a:r>
            <a:endParaRPr lang="zh-CN" altLang="en-US" sz="2000" b="1" noProof="1">
              <a:solidFill>
                <a:schemeClr val="tx1"/>
              </a:solidFill>
            </a:endParaRPr>
          </a:p>
        </p:txBody>
      </p:sp>
      <p:sp>
        <p:nvSpPr>
          <p:cNvPr id="34" name="圆角矩形标注 33"/>
          <p:cNvSpPr/>
          <p:nvPr/>
        </p:nvSpPr>
        <p:spPr>
          <a:xfrm>
            <a:off x="539750" y="3252788"/>
            <a:ext cx="2425700" cy="795337"/>
          </a:xfrm>
          <a:prstGeom prst="wedgeRoundRectCallout">
            <a:avLst>
              <a:gd name="adj1" fmla="val 65792"/>
              <a:gd name="adj2" fmla="val -35307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200" b="1" noProof="1">
                <a:solidFill>
                  <a:schemeClr val="tx1"/>
                </a:solidFill>
              </a:rPr>
              <a:t>写正文要写些什么呢？</a:t>
            </a:r>
            <a:endParaRPr lang="zh-CN" altLang="en-US" sz="2200" b="1" noProof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 flipH="1">
            <a:off x="307975" y="2370138"/>
            <a:ext cx="2103438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标注 9"/>
          <p:cNvSpPr/>
          <p:nvPr/>
        </p:nvSpPr>
        <p:spPr>
          <a:xfrm>
            <a:off x="1547813" y="923925"/>
            <a:ext cx="6911975" cy="969963"/>
          </a:xfrm>
          <a:prstGeom prst="wedgeRoundRectCallout">
            <a:avLst>
              <a:gd name="adj1" fmla="val -53805"/>
              <a:gd name="adj2" fmla="val 48836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400" b="1" noProof="1">
                <a:solidFill>
                  <a:srgbClr val="0000FF"/>
                </a:solidFill>
              </a:rPr>
              <a:t>看到的。</a:t>
            </a:r>
            <a:r>
              <a:rPr lang="zh-CN" altLang="en-US" sz="2400" b="1" noProof="1">
                <a:solidFill>
                  <a:schemeClr val="tx1"/>
                </a:solidFill>
              </a:rPr>
              <a:t>每天都会看到很多的景物，选择一个或一件把它写下来。</a:t>
            </a:r>
            <a:endParaRPr lang="zh-CN" altLang="en-US" sz="2400" b="1" noProof="1">
              <a:solidFill>
                <a:schemeClr val="tx1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 bwMode="auto">
          <a:xfrm>
            <a:off x="2498725" y="2333625"/>
            <a:ext cx="6005513" cy="1893888"/>
            <a:chOff x="2445668" y="2142987"/>
            <a:chExt cx="6005239" cy="1893524"/>
          </a:xfrm>
        </p:grpSpPr>
        <p:sp>
          <p:nvSpPr>
            <p:cNvPr id="13" name="矩形 12"/>
            <p:cNvSpPr/>
            <p:nvPr/>
          </p:nvSpPr>
          <p:spPr>
            <a:xfrm>
              <a:off x="2445668" y="2142987"/>
              <a:ext cx="6005239" cy="18935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21865" y="2239806"/>
              <a:ext cx="5816335" cy="1668141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  <a:prstDash val="sysDot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indent="457200">
                <a:lnSpc>
                  <a:spcPct val="150000"/>
                </a:lnSpc>
              </a:pPr>
              <a:r>
                <a:rPr lang="zh-CN" altLang="en-US" sz="2400" b="1" noProof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一朵大红的石榴花，鲜艳夺目，花瓣中间星星点点的淡黄色的花蕊在微微抖动，好看极了！</a:t>
              </a:r>
              <a:endParaRPr lang="zh-CN" altLang="en-US" sz="2400" b="1" noProof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 flipH="1">
            <a:off x="307975" y="2370138"/>
            <a:ext cx="2103438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标注 9"/>
          <p:cNvSpPr/>
          <p:nvPr/>
        </p:nvSpPr>
        <p:spPr>
          <a:xfrm>
            <a:off x="1619250" y="771525"/>
            <a:ext cx="6913563" cy="969963"/>
          </a:xfrm>
          <a:prstGeom prst="wedgeRoundRectCallout">
            <a:avLst>
              <a:gd name="adj1" fmla="val -54015"/>
              <a:gd name="adj2" fmla="val 48836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400" b="1" noProof="1">
                <a:solidFill>
                  <a:srgbClr val="0000FF"/>
                </a:solidFill>
              </a:rPr>
              <a:t>想到的。</a:t>
            </a:r>
            <a:r>
              <a:rPr lang="zh-CN" altLang="en-US" sz="2400" b="1" noProof="1">
                <a:solidFill>
                  <a:schemeClr val="tx1"/>
                </a:solidFill>
              </a:rPr>
              <a:t>写自己的想法、心情，也可以写感受到的别人的心情。</a:t>
            </a:r>
            <a:endParaRPr lang="zh-CN" altLang="en-US" sz="2400" b="1" noProof="1">
              <a:solidFill>
                <a:schemeClr val="tx1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 bwMode="auto">
          <a:xfrm>
            <a:off x="2527300" y="1995488"/>
            <a:ext cx="6005513" cy="2520950"/>
            <a:chOff x="2431154" y="2094045"/>
            <a:chExt cx="6005239" cy="2520280"/>
          </a:xfrm>
        </p:grpSpPr>
        <p:sp>
          <p:nvSpPr>
            <p:cNvPr id="13" name="矩形 12"/>
            <p:cNvSpPr/>
            <p:nvPr/>
          </p:nvSpPr>
          <p:spPr>
            <a:xfrm>
              <a:off x="2431154" y="2094045"/>
              <a:ext cx="6005239" cy="25202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21638" y="2240056"/>
              <a:ext cx="5816335" cy="2237780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  <a:prstDash val="sysDot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indent="457200">
                <a:lnSpc>
                  <a:spcPct val="150000"/>
                </a:lnSpc>
              </a:pPr>
              <a:r>
                <a:rPr lang="zh-CN" altLang="en-US" sz="2400" b="1" noProof="1">
                  <a:solidFill>
                    <a:prstClr val="black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这些奇斗艳、花团锦簇的菊花为国庆佳节增添了喜悦的气氛。看着这花、这欢乐的人海，我不禁为祖国母亲感到自豪、骄傲 ！</a:t>
              </a:r>
              <a:endParaRPr lang="zh-CN" altLang="en-US" sz="2400" b="1" noProof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 flipH="1">
            <a:off x="307975" y="2370138"/>
            <a:ext cx="2103438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标注 9"/>
          <p:cNvSpPr/>
          <p:nvPr/>
        </p:nvSpPr>
        <p:spPr>
          <a:xfrm>
            <a:off x="1619250" y="700088"/>
            <a:ext cx="6913563" cy="968375"/>
          </a:xfrm>
          <a:prstGeom prst="wedgeRoundRectCallout">
            <a:avLst>
              <a:gd name="adj1" fmla="val -54015"/>
              <a:gd name="adj2" fmla="val 48836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/>
            <a:r>
              <a:rPr lang="zh-CN" altLang="en-US" sz="2400" b="1" noProof="1">
                <a:solidFill>
                  <a:srgbClr val="0000FF"/>
                </a:solidFill>
              </a:rPr>
              <a:t>做过的。</a:t>
            </a:r>
            <a:r>
              <a:rPr lang="zh-CN" altLang="en-US" sz="2400" b="1" noProof="1">
                <a:solidFill>
                  <a:schemeClr val="tx1"/>
                </a:solidFill>
              </a:rPr>
              <a:t>写自己做过的事情，自己怎么做的就怎么写。</a:t>
            </a:r>
            <a:endParaRPr lang="zh-CN" altLang="en-US" sz="2400" b="1" noProof="1">
              <a:solidFill>
                <a:schemeClr val="tx1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 bwMode="auto">
          <a:xfrm>
            <a:off x="2527300" y="1736725"/>
            <a:ext cx="6005513" cy="3049588"/>
            <a:chOff x="2431154" y="1910874"/>
            <a:chExt cx="6005239" cy="3049539"/>
          </a:xfrm>
        </p:grpSpPr>
        <p:sp>
          <p:nvSpPr>
            <p:cNvPr id="13" name="矩形 12"/>
            <p:cNvSpPr/>
            <p:nvPr/>
          </p:nvSpPr>
          <p:spPr>
            <a:xfrm>
              <a:off x="2431154" y="1910874"/>
              <a:ext cx="6005239" cy="304953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21638" y="2021997"/>
              <a:ext cx="5816335" cy="2836817"/>
            </a:xfrm>
            <a:prstGeom prst="rect">
              <a:avLst/>
            </a:prstGeom>
            <a:noFill/>
            <a:ln>
              <a:solidFill>
                <a:schemeClr val="tx2">
                  <a:lumMod val="40000"/>
                  <a:lumOff val="60000"/>
                </a:schemeClr>
              </a:solidFill>
              <a:prstDash val="sysDot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indent="457200">
                <a:lnSpc>
                  <a:spcPct val="130000"/>
                </a:lnSpc>
              </a:pPr>
              <a:r>
                <a:rPr lang="zh-CN" altLang="en-US" sz="2000" b="1" noProof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我想捉一条玩玩，便跑出去取了一只脸盆来。我先把鱼</a:t>
              </a:r>
              <a:r>
                <a:rPr lang="zh-CN" altLang="en-US" sz="2000" b="1" noProof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逼到</a:t>
              </a:r>
              <a:r>
                <a:rPr lang="zh-CN" altLang="en-US" sz="2000" b="1" noProof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一个死角，再迅速用盆子去舀。没想到这鱼那么机灵，竟从一个缝隙处逃走了。我费了九牛二虎的劲才把一条鱼</a:t>
              </a:r>
              <a:r>
                <a:rPr lang="zh-CN" altLang="en-US" sz="2000" b="1" noProof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舀进</a:t>
              </a:r>
              <a:r>
                <a:rPr lang="zh-CN" altLang="en-US" sz="2000" b="1" noProof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盆里。我想：这下你可跑不掉啦！我猛地一把抓住了它，谁知它一挺身，又从我的手里</a:t>
              </a:r>
              <a:r>
                <a:rPr lang="zh-CN" altLang="en-US" sz="2000" b="1" noProof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滑到</a:t>
              </a:r>
              <a:r>
                <a:rPr lang="zh-CN" altLang="en-US" sz="2000" b="1" noProof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盆子里去了。水溅了我一头一脸，弄得我哭笑不得。</a:t>
              </a:r>
              <a:endParaRPr lang="zh-CN" altLang="en-US" sz="2000" b="1" noProof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246" name="矩形 6"/>
          <p:cNvSpPr>
            <a:spLocks noChangeArrowheads="1"/>
          </p:cNvSpPr>
          <p:nvPr/>
        </p:nvSpPr>
        <p:spPr bwMode="auto">
          <a:xfrm>
            <a:off x="3360738" y="6519863"/>
            <a:ext cx="457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2122</Words>
  <Application>WPS 演示</Application>
  <PresentationFormat>全屏显示(16:9)</PresentationFormat>
  <Paragraphs>95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Calibri Light</vt:lpstr>
      <vt:lpstr>Calibri</vt:lpstr>
      <vt:lpstr>微软雅黑</vt:lpstr>
      <vt:lpstr>Times New Roman</vt:lpstr>
      <vt:lpstr>楷体</vt:lpstr>
      <vt:lpstr>黑体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127</cp:revision>
  <dcterms:created xsi:type="dcterms:W3CDTF">2016-06-30T08:45:00Z</dcterms:created>
  <dcterms:modified xsi:type="dcterms:W3CDTF">2023-10-22T04:49:20Z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ECCADBCD28B34C2D807396E4B8B88667_12</vt:lpwstr>
  </property>
</Properties>
</file>