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</p:sldIdLst>
  <p:sldSz cx="9144000" cy="5143500" type="screen16x9"/>
  <p:notesSz cx="6858000" cy="9144000"/>
  <p:custDataLst>
    <p:tags r:id="rId39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8" y="-8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15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email">
            <a:alphaModFix amt="9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>
        <a:defRPr sz="4400" kern="1200">
          <a:solidFill>
            <a:schemeClr val="lt1"/>
          </a:solidFill>
        </a:defRPr>
      </a:lvl1pPr>
    </p:titleStyle>
    <p:bodyStyle>
      <a:lvl1pPr indent="-325120" algn="ctr">
        <a:defRPr sz="3200" kern="1200">
          <a:solidFill>
            <a:schemeClr val="tx1"/>
          </a:solidFill>
        </a:defRPr>
      </a:lvl1pPr>
    </p:bodyStyle>
    <p:otherStyle>
      <a:defPPr algn="ctr">
        <a:defRPr kern="1200">
          <a:solidFill>
            <a:schemeClr val="tx1"/>
          </a:solidFill>
        </a:defRPr>
      </a:def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1.png"/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2.png"/><Relationship Id="rId2" Type="http://schemas.openxmlformats.org/officeDocument/2006/relationships/tags" Target="../tags/tag12.xml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tags" Target="../tags/tag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333750" y="2076450"/>
          <a:ext cx="9134475" cy="2076450"/>
          <a:chOff x="3333750" y="2076450"/>
          <a:chExt cx="9134475" cy="2076450"/>
        </a:xfrm>
      </p:grpSpPr>
      <p:sp>
        <p:nvSpPr>
          <p:cNvPr id="2" name="文本框 1"/>
          <p:cNvSpPr txBox="1"/>
          <p:nvPr/>
        </p:nvSpPr>
        <p:spPr>
          <a:xfrm>
            <a:off x="19050" y="919758"/>
            <a:ext cx="9144000" cy="9348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fontAlgn="base">
              <a:lnSpc>
                <a:spcPct val="125000"/>
              </a:lnSpc>
            </a:pPr>
            <a:r>
              <a:rPr lang="en-US" sz="5400" b="1" u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那一定会很好</a:t>
            </a:r>
            <a:endParaRPr lang="en-US" sz="5400" b="1" u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533775"/>
          <a:chOff x="381000" y="266700"/>
          <a:chExt cx="9134475" cy="3533775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近义词</a:t>
            </a:r>
            <a:endParaRPr lang="en-US" sz="2400" b="1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7225" y="1390650"/>
            <a:ext cx="84772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拂动---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4700" y="1390650"/>
            <a:ext cx="58197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调皮---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76950" y="1390650"/>
            <a:ext cx="30575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舒展---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52600" y="1390650"/>
            <a:ext cx="73818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吹动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29125" y="1400175"/>
            <a:ext cx="47053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顽皮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00900" y="1390650"/>
            <a:ext cx="19335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伸展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81000" y="2609850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8650" y="25146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反义词</a:t>
            </a:r>
            <a:endParaRPr lang="en-US" sz="2400" b="1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225" y="3524250"/>
            <a:ext cx="84772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高大---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52600" y="3524250"/>
            <a:ext cx="73818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矮小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14700" y="3524250"/>
            <a:ext cx="58197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费力---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29125" y="3524250"/>
            <a:ext cx="47053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省力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76950" y="3524250"/>
            <a:ext cx="30575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暖洋洋---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72350" y="3533775"/>
            <a:ext cx="17621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冷冰冰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00100" y="876300"/>
          <a:ext cx="9134475" cy="1676400"/>
          <a:chOff x="800100" y="876300"/>
          <a:chExt cx="9134475" cy="1676400"/>
        </a:xfrm>
      </p:grpSpPr>
      <p:sp>
        <p:nvSpPr>
          <p:cNvPr id="2" name="文本框 1"/>
          <p:cNvSpPr txBox="1"/>
          <p:nvPr/>
        </p:nvSpPr>
        <p:spPr>
          <a:xfrm>
            <a:off x="800100" y="876300"/>
            <a:ext cx="83343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rgbClr val="F65E5E"/>
                </a:solidFill>
                <a:latin typeface="微软雅黑" panose="020B0503020204020204" pitchFamily="34" charset="-122"/>
              </a:rPr>
              <a:t>按要求自读课文，解决问题</a:t>
            </a:r>
            <a:r>
              <a:rPr lang="en-US" sz="2300" u="none" spc="0" dirty="0">
                <a:solidFill>
                  <a:srgbClr val="F65E5E"/>
                </a:solidFill>
                <a:latin typeface="微软雅黑" panose="020B0503020204020204" pitchFamily="34" charset="-122"/>
              </a:rPr>
              <a:t>：</a:t>
            </a:r>
            <a:endParaRPr lang="en-US" sz="2300" u="none" spc="0" dirty="0">
              <a:solidFill>
                <a:srgbClr val="F65E5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0100" y="1676400"/>
            <a:ext cx="77247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1.“那一定会很好”这句话在文中一共出现了几次，分别出现在什么情况下?</a:t>
            </a:r>
            <a:b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</a:b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2.从一粒种子到阳台上的木地板，这粒种子走过了一段怎样的历程呢?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71525" y="1123950"/>
          <a:ext cx="9134475" cy="2819400"/>
          <a:chOff x="771525" y="1123950"/>
          <a:chExt cx="9134475" cy="2819400"/>
        </a:xfrm>
      </p:grpSpPr>
      <p:sp>
        <p:nvSpPr>
          <p:cNvPr id="2" name="文本框 1"/>
          <p:cNvSpPr txBox="1"/>
          <p:nvPr/>
        </p:nvSpPr>
        <p:spPr>
          <a:xfrm>
            <a:off x="771525" y="1123950"/>
            <a:ext cx="78390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1.“那一定会很好”这句话在文中一共出现了几次，分别出现在什么情况下?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47975" y="2819400"/>
            <a:ext cx="62865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3000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一共出现___次。</a:t>
            </a:r>
            <a:endParaRPr lang="en-US" sz="3000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95800" y="2819400"/>
            <a:ext cx="46386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30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4</a:t>
            </a:r>
            <a:endParaRPr lang="en-US" sz="30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09625" y="1076325"/>
          <a:ext cx="9134475" cy="3333750"/>
          <a:chOff x="809625" y="1076325"/>
          <a:chExt cx="9134475" cy="3333750"/>
        </a:xfrm>
      </p:grpSpPr>
      <p:sp>
        <p:nvSpPr>
          <p:cNvPr id="2" name="文本框 1"/>
          <p:cNvSpPr txBox="1"/>
          <p:nvPr/>
        </p:nvSpPr>
        <p:spPr>
          <a:xfrm>
            <a:off x="828675" y="1076325"/>
            <a:ext cx="8305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①我一定要站起来，大口大口地呼吸空气，那一定会很好。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9625" y="1790700"/>
            <a:ext cx="8324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②要是能做一棵会跑的树，那一定会很好。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8675" y="2571750"/>
            <a:ext cx="8305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③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要是我能停下来，坐着休息一会儿，那一定会很好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8675" y="3333750"/>
            <a:ext cx="8305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④要是我能躺下，那一定会很好。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71550" y="400050"/>
          <a:ext cx="9134475" cy="3867150"/>
          <a:chOff x="971550" y="400050"/>
          <a:chExt cx="9134475" cy="3867150"/>
        </a:xfrm>
      </p:grpSpPr>
      <p:sp>
        <p:nvSpPr>
          <p:cNvPr id="2" name="文本框 1"/>
          <p:cNvSpPr txBox="1"/>
          <p:nvPr/>
        </p:nvSpPr>
        <p:spPr>
          <a:xfrm>
            <a:off x="3857625" y="400050"/>
            <a:ext cx="5276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rgbClr val="FFFFFF"/>
                </a:solidFill>
                <a:latin typeface="微软雅黑" panose="020B0503020204020204" pitchFamily="34" charset="-122"/>
              </a:rPr>
              <a:t>第一次</a:t>
            </a:r>
            <a:endParaRPr lang="en-US" sz="2300" u="none" spc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28725" y="1209675"/>
            <a:ext cx="79057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种子被泥土紧紧地包裹着，它不得不把身体缩成一团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0150" y="3390900"/>
            <a:ext cx="79343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我一定要站起来，大口大口地呼吸空气，那一定会很好。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971550" y="3390900"/>
            <a:ext cx="7400925" cy="476250"/>
          </a:xfrm>
          <a:prstGeom prst="rect">
            <a:avLst/>
          </a:prstGeom>
          <a:noFill/>
          <a:ln w="25400" cap="flat" cmpd="sng" algn="ctr">
            <a:solidFill>
              <a:srgbClr val="FFD732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133725" y="2219325"/>
            <a:ext cx="2476500" cy="5238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43675" y="2533650"/>
            <a:ext cx="2590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产生愿望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486025" y="1647825"/>
            <a:ext cx="476250" cy="101917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5724525" y="2400300"/>
            <a:ext cx="495300" cy="9048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23925" y="933450"/>
          <a:ext cx="9134475" cy="4229100"/>
          <a:chOff x="923925" y="933450"/>
          <a:chExt cx="9134475" cy="4229100"/>
        </a:xfrm>
      </p:grpSpPr>
      <p:sp>
        <p:nvSpPr>
          <p:cNvPr id="2" name="文本框 1"/>
          <p:cNvSpPr txBox="1"/>
          <p:nvPr/>
        </p:nvSpPr>
        <p:spPr>
          <a:xfrm>
            <a:off x="962025" y="933450"/>
            <a:ext cx="81724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rgbClr val="FFFFFF"/>
                </a:solidFill>
                <a:latin typeface="微软雅黑" panose="020B0503020204020204" pitchFamily="34" charset="-122"/>
              </a:rPr>
              <a:t>种子的愿望实现了吗</a:t>
            </a:r>
            <a:r>
              <a:rPr lang="en-US" sz="2300" u="none" spc="0" dirty="0">
                <a:solidFill>
                  <a:srgbClr val="FFFFFF"/>
                </a:solidFill>
                <a:latin typeface="微软雅黑" panose="020B0503020204020204" pitchFamily="34" charset="-122"/>
              </a:rPr>
              <a:t>？</a:t>
            </a:r>
            <a:endParaRPr lang="en-US" sz="2300" u="none" spc="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2025" y="1905000"/>
            <a:ext cx="74961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种子一边想一边努力生长。过了些日子，它长出细细的根、茎和两片小叶子，钻出地面，站在阳光下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419850" y="2419350"/>
            <a:ext cx="1790700" cy="0"/>
          </a:xfrm>
          <a:prstGeom prst="line">
            <a:avLst/>
          </a:prstGeom>
          <a:ln w="25400" cap="flat" cmpd="sng" algn="ctr">
            <a:solidFill>
              <a:srgbClr val="4AF47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直接连接符 4"/>
          <p:cNvCxnSpPr/>
          <p:nvPr/>
        </p:nvCxnSpPr>
        <p:spPr>
          <a:xfrm>
            <a:off x="923925" y="2809875"/>
            <a:ext cx="5314950" cy="0"/>
          </a:xfrm>
          <a:prstGeom prst="line">
            <a:avLst/>
          </a:prstGeom>
          <a:ln w="25400" cap="flat" cmpd="sng" algn="ctr">
            <a:solidFill>
              <a:srgbClr val="4AF47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图片 5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314575" y="3505200"/>
            <a:ext cx="4400550" cy="723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52475" y="638175"/>
          <a:ext cx="9134475" cy="4467225"/>
          <a:chOff x="752475" y="638175"/>
          <a:chExt cx="9134475" cy="4467225"/>
        </a:xfrm>
      </p:grpSpPr>
      <p:sp>
        <p:nvSpPr>
          <p:cNvPr id="2" name="文本框 1"/>
          <p:cNvSpPr txBox="1"/>
          <p:nvPr/>
        </p:nvSpPr>
        <p:spPr>
          <a:xfrm>
            <a:off x="3914775" y="638175"/>
            <a:ext cx="52197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第二次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2475" y="1304925"/>
            <a:ext cx="78295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高大的树能看到很远的地方，它看见人和动物在山路上走来走去，跑来跑去。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305175" y="2524125"/>
            <a:ext cx="2390775" cy="42862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647950" y="1857375"/>
            <a:ext cx="476250" cy="101917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743575" y="2676525"/>
            <a:ext cx="495300" cy="9048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43125" y="3962400"/>
            <a:ext cx="69913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要是能做一棵会跑的树，那一定会很好。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1847850" y="3990975"/>
            <a:ext cx="5534025" cy="476250"/>
          </a:xfrm>
          <a:prstGeom prst="rect">
            <a:avLst/>
          </a:prstGeom>
          <a:noFill/>
          <a:ln w="25400" cap="flat" cmpd="sng" algn="ctr">
            <a:solidFill>
              <a:srgbClr val="FFD732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86525" y="2724150"/>
            <a:ext cx="26479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产生愿望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95350" y="762000"/>
          <a:ext cx="9134475" cy="4838700"/>
          <a:chOff x="895350" y="762000"/>
          <a:chExt cx="9134475" cy="4838700"/>
        </a:xfrm>
      </p:grpSpPr>
      <p:sp>
        <p:nvSpPr>
          <p:cNvPr id="2" name="文本框 1"/>
          <p:cNvSpPr txBox="1"/>
          <p:nvPr/>
        </p:nvSpPr>
        <p:spPr>
          <a:xfrm>
            <a:off x="895350" y="762000"/>
            <a:ext cx="82391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树的愿望实现了吗？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5350" y="1476375"/>
            <a:ext cx="73533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农夫把树拖到自家院子里，花了好些日子，做成了一辆手推车</a:t>
            </a:r>
            <a:r>
              <a:rPr lang="en-US" sz="2300" u="none" spc="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171575" y="2390775"/>
            <a:ext cx="2647950" cy="244792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286375" y="2390775"/>
            <a:ext cx="2647950" cy="244792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4010025" y="3419475"/>
            <a:ext cx="990600" cy="3905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628650" y="876300"/>
          <a:ext cx="9134475" cy="4333875"/>
          <a:chOff x="628650" y="876300"/>
          <a:chExt cx="9134475" cy="4333875"/>
        </a:xfrm>
      </p:grpSpPr>
      <p:sp>
        <p:nvSpPr>
          <p:cNvPr id="2" name="文本框 1"/>
          <p:cNvSpPr txBox="1"/>
          <p:nvPr/>
        </p:nvSpPr>
        <p:spPr>
          <a:xfrm>
            <a:off x="695325" y="876300"/>
            <a:ext cx="78867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农夫把谷子、土豆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……，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还有调皮的儿子放在手推车上，推着车在山路上跑来跑去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95575" y="1304925"/>
            <a:ext cx="64389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跑来跑去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5325" y="2362200"/>
            <a:ext cx="84391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      跑起来的时候，手推车听到耳边呼呼的风声，真舒服。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15150" y="2371725"/>
            <a:ext cx="22193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真舒服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628650" y="1781175"/>
            <a:ext cx="476250" cy="101917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829300" y="3619500"/>
            <a:ext cx="2447925" cy="60007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904875" y="3505200"/>
            <a:ext cx="3886200" cy="82867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134225" y="2876550"/>
            <a:ext cx="257175" cy="666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76300" y="533400"/>
          <a:ext cx="9134475" cy="4019550"/>
          <a:chOff x="876300" y="533400"/>
          <a:chExt cx="9134475" cy="4019550"/>
        </a:xfrm>
      </p:grpSpPr>
      <p:sp>
        <p:nvSpPr>
          <p:cNvPr id="2" name="文本框 1"/>
          <p:cNvSpPr txBox="1"/>
          <p:nvPr/>
        </p:nvSpPr>
        <p:spPr>
          <a:xfrm>
            <a:off x="3924300" y="533400"/>
            <a:ext cx="52101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rgbClr val="FFFFFF"/>
                </a:solidFill>
                <a:latin typeface="微软雅黑" panose="020B0503020204020204" pitchFamily="34" charset="-122"/>
              </a:rPr>
              <a:t>第三次</a:t>
            </a:r>
            <a:endParaRPr lang="en-US" sz="2300" u="none" spc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300" y="1276350"/>
            <a:ext cx="78486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手推车为农夫服务了很多年，它慢慢变老了，跑起来的时候，骨头会吱吱嘎嘎地响。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0175" y="3543300"/>
            <a:ext cx="77343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要是我能停下来，坐着休息一会儿，那一定会很好。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095375" y="3543300"/>
            <a:ext cx="6991350" cy="476250"/>
          </a:xfrm>
          <a:prstGeom prst="rect">
            <a:avLst/>
          </a:prstGeom>
          <a:noFill/>
          <a:ln w="25400" cap="flat" cmpd="sng" algn="ctr">
            <a:solidFill>
              <a:srgbClr val="FFD732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419350" y="2466975"/>
            <a:ext cx="4324350" cy="52387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791325" y="2590800"/>
            <a:ext cx="495300" cy="9048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534275" y="2457450"/>
            <a:ext cx="685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产生愿望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76225" y="685800"/>
          <a:ext cx="9134475" cy="3762375"/>
          <a:chOff x="276225" y="685800"/>
          <a:chExt cx="9134475" cy="3762375"/>
        </a:xfrm>
      </p:grpSpPr>
      <p:sp>
        <p:nvSpPr>
          <p:cNvPr id="2" name="文本框 1"/>
          <p:cNvSpPr txBox="1"/>
          <p:nvPr/>
        </p:nvSpPr>
        <p:spPr>
          <a:xfrm>
            <a:off x="3195637" y="627534"/>
            <a:ext cx="58102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latin typeface="微软雅黑" panose="020B0503020204020204" pitchFamily="34" charset="-122"/>
              </a:rPr>
              <a:t>说说想到了什么</a:t>
            </a:r>
            <a:r>
              <a:rPr lang="en-US" sz="2300" u="none" spc="0" dirty="0">
                <a:latin typeface="微软雅黑" panose="020B0503020204020204" pitchFamily="34" charset="-122"/>
              </a:rPr>
              <a:t>？</a:t>
            </a:r>
            <a:endParaRPr lang="en-US" sz="2300" u="none" spc="0" dirty="0">
              <a:latin typeface="微软雅黑" panose="020B0503020204020204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76225" y="1466850"/>
            <a:ext cx="2371725" cy="2295525"/>
          </a:xfrm>
          <a:prstGeom prst="rect">
            <a:avLst/>
          </a:prstGeom>
          <a:ln w="63500" cap="flat" cmpd="sng" algn="ctr">
            <a:solidFill>
              <a:srgbClr val="FFFFFF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" name="图片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667000" y="1628775"/>
            <a:ext cx="2124075" cy="19621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810125" y="1381125"/>
            <a:ext cx="1636516" cy="238125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6496050" y="1628775"/>
            <a:ext cx="2124075" cy="19621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62000" y="495300"/>
          <a:ext cx="9134475" cy="4705350"/>
          <a:chOff x="762000" y="495300"/>
          <a:chExt cx="9134475" cy="4705350"/>
        </a:xfrm>
      </p:grpSpPr>
      <p:sp>
        <p:nvSpPr>
          <p:cNvPr id="2" name="文本框 1"/>
          <p:cNvSpPr txBox="1"/>
          <p:nvPr/>
        </p:nvSpPr>
        <p:spPr>
          <a:xfrm>
            <a:off x="762000" y="495300"/>
            <a:ext cx="83724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rgbClr val="FFFFFF"/>
                </a:solidFill>
                <a:latin typeface="微软雅黑" panose="020B0503020204020204" pitchFamily="34" charset="-122"/>
              </a:rPr>
              <a:t>手推车的愿望实现了吗？</a:t>
            </a:r>
            <a:endParaRPr lang="en-US" sz="2300" u="none" spc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2000" y="1123950"/>
            <a:ext cx="76295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过了些日子，农夫和儿子一起把手推车拆了，用拆下来的旧木料做了把椅子。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838825" y="1643063"/>
            <a:ext cx="1636516" cy="23812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524000" y="2076450"/>
            <a:ext cx="2647950" cy="161925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14850" y="2667000"/>
            <a:ext cx="990600" cy="39052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000375" y="4133850"/>
            <a:ext cx="2676525" cy="571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847725" y="476250"/>
          <a:ext cx="9134475" cy="4305300"/>
          <a:chOff x="847725" y="476250"/>
          <a:chExt cx="9134475" cy="4305300"/>
        </a:xfrm>
      </p:grpSpPr>
      <p:sp>
        <p:nvSpPr>
          <p:cNvPr id="2" name="文本框 1"/>
          <p:cNvSpPr txBox="1"/>
          <p:nvPr/>
        </p:nvSpPr>
        <p:spPr>
          <a:xfrm>
            <a:off x="3848100" y="476250"/>
            <a:ext cx="52863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rgbClr val="FFFFFF"/>
                </a:solidFill>
                <a:latin typeface="微软雅黑" panose="020B0503020204020204" pitchFamily="34" charset="-122"/>
              </a:rPr>
              <a:t>第四次</a:t>
            </a:r>
            <a:endParaRPr lang="en-US" sz="2300" u="none" spc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7725" y="1143000"/>
            <a:ext cx="76962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椅子一放又是好多年。“我真是老了。”椅子想。它越来越觉得挺直腰背坐着很吃力。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571750" y="2590800"/>
            <a:ext cx="4162425" cy="5429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19375" y="3829050"/>
            <a:ext cx="65151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要是我能躺下，那一定会很好。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390775" y="3829050"/>
            <a:ext cx="4305300" cy="476250"/>
          </a:xfrm>
          <a:prstGeom prst="rect">
            <a:avLst/>
          </a:prstGeom>
          <a:noFill/>
          <a:ln w="25400" cap="flat" cmpd="sng" algn="ctr">
            <a:solidFill>
              <a:srgbClr val="FFD732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7" name="图片 6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762750" y="2771775"/>
            <a:ext cx="495300" cy="90487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1771650" y="1990725"/>
            <a:ext cx="476250" cy="10191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572375" y="2705100"/>
            <a:ext cx="5715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产生愿望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14375" y="676275"/>
          <a:ext cx="9134475" cy="4757738"/>
          <a:chOff x="714375" y="676275"/>
          <a:chExt cx="9134475" cy="4757738"/>
        </a:xfrm>
      </p:grpSpPr>
      <p:sp>
        <p:nvSpPr>
          <p:cNvPr id="2" name="文本框 1"/>
          <p:cNvSpPr txBox="1"/>
          <p:nvPr/>
        </p:nvSpPr>
        <p:spPr>
          <a:xfrm>
            <a:off x="714375" y="676275"/>
            <a:ext cx="84201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rgbClr val="FFFFFF"/>
                </a:solidFill>
                <a:latin typeface="微软雅黑" panose="020B0503020204020204" pitchFamily="34" charset="-122"/>
              </a:rPr>
              <a:t>椅子的愿望实现了吗</a:t>
            </a:r>
            <a:r>
              <a:rPr lang="en-US" sz="2300" u="none" spc="0" dirty="0">
                <a:solidFill>
                  <a:srgbClr val="FFFFFF"/>
                </a:solidFill>
                <a:latin typeface="微软雅黑" panose="020B0503020204020204" pitchFamily="34" charset="-122"/>
              </a:rPr>
              <a:t>？</a:t>
            </a:r>
            <a:endParaRPr lang="en-US" sz="2300" u="none" spc="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4375" y="1438275"/>
            <a:ext cx="79057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他把坐上去会吱呀摇晃的椅子拆了，锯成小木片，拼成美丽的木地板，铺在了阳台上。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752475" y="2376488"/>
            <a:ext cx="1636516" cy="23812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409950" y="2819400"/>
            <a:ext cx="2762250" cy="171450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334125" y="2971800"/>
            <a:ext cx="2200275" cy="136207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2457450" y="3486150"/>
            <a:ext cx="866775" cy="333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609600" y="809625"/>
          <a:ext cx="8820150" cy="4986338"/>
          <a:chOff x="609600" y="809625"/>
          <a:chExt cx="8820150" cy="4986338"/>
        </a:xfrm>
      </p:grpSpPr>
      <p:sp>
        <p:nvSpPr>
          <p:cNvPr id="2" name="文本框 1"/>
          <p:cNvSpPr txBox="1"/>
          <p:nvPr/>
        </p:nvSpPr>
        <p:spPr>
          <a:xfrm>
            <a:off x="609600" y="809625"/>
            <a:ext cx="79152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rgbClr val="FFFFFF">
                    <a:alpha val="100000"/>
                  </a:srgbClr>
                </a:solidFill>
                <a:latin typeface="微软雅黑" panose="020B0503020204020204" pitchFamily="34" charset="-122"/>
              </a:rPr>
              <a:t>2.从一粒种子到阳台上的木地板，这粒种子走过了一段怎样的历程呢?</a:t>
            </a:r>
            <a:endParaRPr lang="en-US" sz="2300" u="none" spc="0" dirty="0">
              <a:solidFill>
                <a:srgbClr val="FFFFFF">
                  <a:alpha val="100000"/>
                </a:srgbClr>
              </a:solidFill>
              <a:latin typeface="微软雅黑" panose="020B0503020204020204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628650" y="1790700"/>
            <a:ext cx="1914525" cy="126682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695450" y="3495675"/>
            <a:ext cx="2305050" cy="14287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962525" y="3243263"/>
            <a:ext cx="1200150" cy="174307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514725" y="1433513"/>
            <a:ext cx="1895475" cy="175260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6591300" y="1471613"/>
            <a:ext cx="1876425" cy="173355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7010400" y="3276600"/>
            <a:ext cx="1809750" cy="168592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2657475" y="2162175"/>
            <a:ext cx="733425" cy="581025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5648325" y="2143125"/>
            <a:ext cx="733425" cy="581025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6343650" y="3114675"/>
            <a:ext cx="581025" cy="552450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4057650" y="3962400"/>
            <a:ext cx="714375" cy="571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695325" y="1028700"/>
          <a:ext cx="8639175" cy="2390775"/>
          <a:chOff x="695325" y="1028700"/>
          <a:chExt cx="8639175" cy="2390775"/>
        </a:xfrm>
      </p:grpSpPr>
      <p:sp>
        <p:nvSpPr>
          <p:cNvPr id="2" name="文本框 1"/>
          <p:cNvSpPr txBox="1"/>
          <p:nvPr/>
        </p:nvSpPr>
        <p:spPr>
          <a:xfrm>
            <a:off x="695325" y="1028700"/>
            <a:ext cx="7943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从一粒种子到阳台上的木地板，这一过程还反应了什么？这篇文章表达了作者怎样的感情？说说你的看法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325" y="2390775"/>
            <a:ext cx="79152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还反映了人们生活的变化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。“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美丽的”不仅写出了木地板本身的美丽，也表达出作者对“一粒种子”无私奉献精神的赞美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4552950"/>
          <a:chOff x="381000" y="266700"/>
          <a:chExt cx="9134475" cy="455295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板书设计</a:t>
            </a:r>
            <a:endParaRPr lang="en-US" sz="2400" b="1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57575" y="1181100"/>
            <a:ext cx="56769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那一定会很好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800" y="2071688"/>
            <a:ext cx="84486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一粒种子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933575" y="2009775"/>
            <a:ext cx="904875" cy="59055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886075" y="2114550"/>
            <a:ext cx="733425" cy="381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86175" y="2071688"/>
            <a:ext cx="54483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高大的树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4886325" y="1952625"/>
            <a:ext cx="752475" cy="70485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743575" y="2114550"/>
            <a:ext cx="733425" cy="381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591300" y="2071688"/>
            <a:ext cx="25431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手推车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2" name="图片 11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7572375" y="1957388"/>
            <a:ext cx="752475" cy="6953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485900" y="3143250"/>
            <a:ext cx="76485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椅子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4" name="图片 1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23900" y="3190875"/>
            <a:ext cx="733425" cy="38100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2219325" y="2862263"/>
            <a:ext cx="685800" cy="1000125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981325" y="3152775"/>
            <a:ext cx="733425" cy="381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829050" y="3095625"/>
            <a:ext cx="53054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木地板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8" name="图片 17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4743450" y="3000375"/>
            <a:ext cx="1123950" cy="695325"/>
          </a:xfrm>
          <a:prstGeom prst="rect">
            <a:avLst/>
          </a:prstGeom>
        </p:spPr>
      </p:pic>
      <p:pic>
        <p:nvPicPr>
          <p:cNvPr id="19" name="图片 18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6172200" y="3048000"/>
            <a:ext cx="2238375" cy="150495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657975" y="3362325"/>
            <a:ext cx="24765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快乐生活
无私奉献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1304925"/>
          <a:chOff x="381000" y="266700"/>
          <a:chExt cx="9134475" cy="1304925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主旨概括</a:t>
            </a:r>
            <a:endParaRPr lang="en-US" sz="2400" b="1" u="none" spc="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7225" y="1304925"/>
            <a:ext cx="79629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这是一篇优美动人的童话故事，写了一粒种子，怀揣梦想，努力生长，长成了一棵高大的树，后经历了变成手推车、椅子、木地板的过程，启示我们要用积极的态度面对生活，才能获得真正的“舒服”。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04825" y="514350"/>
          <a:ext cx="9134475" cy="3181350"/>
          <a:chOff x="504825" y="514350"/>
          <a:chExt cx="9134475" cy="3181350"/>
        </a:xfrm>
      </p:grpSpPr>
      <p:sp>
        <p:nvSpPr>
          <p:cNvPr id="2" name="文本框 1"/>
          <p:cNvSpPr txBox="1"/>
          <p:nvPr/>
        </p:nvSpPr>
        <p:spPr>
          <a:xfrm>
            <a:off x="504825" y="514350"/>
            <a:ext cx="86296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latin typeface="微软雅黑" panose="020B0503020204020204" pitchFamily="34" charset="-122"/>
              </a:rPr>
              <a:t>1.形近字组词。</a:t>
            </a:r>
            <a:endParaRPr lang="en-US" sz="2300" u="none" spc="0" dirty="0"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4825" y="1162049"/>
            <a:ext cx="8531671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宿（       ）   怒（       ）   经（       ）   支（       ）   拆（       ）
缩（       ）   努（       ）   茎（       ）   吱（       ）   折（       ） 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4825" y="2552700"/>
            <a:ext cx="86296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2.加上合适的标点。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4825" y="3181350"/>
            <a:ext cx="79152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种子被泥土紧紧地包裹着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它不得不把身体缩成一团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这真难受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种子想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我一定要站起来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大口大口地呼吸空气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那一定很舒服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095375" y="1019175"/>
          <a:ext cx="9134475" cy="2762250"/>
          <a:chOff x="1095375" y="1019175"/>
          <a:chExt cx="9134475" cy="2762250"/>
        </a:xfrm>
      </p:grpSpPr>
      <p:sp>
        <p:nvSpPr>
          <p:cNvPr id="2" name="文本框 1"/>
          <p:cNvSpPr txBox="1"/>
          <p:nvPr/>
        </p:nvSpPr>
        <p:spPr>
          <a:xfrm>
            <a:off x="1095375" y="1019175"/>
            <a:ext cx="80391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3.仿写句子。     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95375" y="1933575"/>
            <a:ext cx="80391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种子一边想一边努力生长。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5375" y="2762250"/>
            <a:ext cx="80391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_____________________________________。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52450" y="323850"/>
          <a:ext cx="9134475" cy="742950"/>
          <a:chOff x="552450" y="323850"/>
          <a:chExt cx="9134475" cy="742950"/>
        </a:xfrm>
      </p:grpSpPr>
      <p:sp>
        <p:nvSpPr>
          <p:cNvPr id="2" name="文本框 1"/>
          <p:cNvSpPr txBox="1"/>
          <p:nvPr/>
        </p:nvSpPr>
        <p:spPr>
          <a:xfrm>
            <a:off x="3314700" y="323850"/>
            <a:ext cx="58197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rgbClr val="F65E5E"/>
                </a:solidFill>
                <a:latin typeface="微软雅黑" panose="020B0503020204020204" pitchFamily="34" charset="-122"/>
              </a:rPr>
              <a:t>没有人喝彩的工作</a:t>
            </a:r>
            <a:endParaRPr lang="en-US" sz="2300" u="none" spc="0">
              <a:solidFill>
                <a:srgbClr val="F65E5E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2450" y="742950"/>
            <a:ext cx="8315325" cy="4120359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有一天，我从学校里跑出来，流着泪，很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         ）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地走回家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    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妈妈抱着弟弟，站在门口。弟弟向我招手，妈妈亲切地微笑着，欢迎我回来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    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但是，我那带着眼泪的脸，使妈妈很惊奇。她连忙拉着我的手，一边走进去，一边问我说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：“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为什么这般伤心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？”
    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我一边抹（mā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mǒ）着眼泪，一边呜呜咽咽地说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：“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妈妈，我想要做的事，老师总不让我做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。”“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呀！到底是什么事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？”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妈妈温和地问我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  “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学校开家长会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……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要演节目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……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但是老师不让我当主角（jiǎo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jué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），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却只要我在后台工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……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工作！那小龙平时很不爱文艺，这次反做了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！”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我呜呜咽咽，连话也说不清楚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    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妈妈伸出手来，要我看看她戴着的手表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    “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云，你看，这手表上面有些什么东西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？”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妈妈一面擦干我的眼泪，一面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     ）</a:t>
            </a:r>
            <a:r>
              <a:rPr lang="en-US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地问</a:t>
            </a:r>
            <a:r>
              <a:rPr lang="en-US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438150" y="1085850"/>
          <a:ext cx="8763000" cy="3762375"/>
          <a:chOff x="438150" y="1085850"/>
          <a:chExt cx="8763000" cy="3762375"/>
        </a:xfrm>
      </p:grpSpPr>
      <p:pic>
        <p:nvPicPr>
          <p:cNvPr id="2" name="图片 1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447675" y="1309688"/>
            <a:ext cx="2857500" cy="2000250"/>
          </a:xfrm>
          <a:prstGeom prst="rect">
            <a:avLst/>
          </a:prstGeom>
          <a:ln w="63500" cap="flat" cmpd="sng" algn="ctr">
            <a:solidFill>
              <a:srgbClr val="FFFFFF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" name="图片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352800" y="1085850"/>
            <a:ext cx="2647950" cy="244792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010275" y="1085850"/>
            <a:ext cx="2647950" cy="24479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8150" y="3762375"/>
            <a:ext cx="8324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从一粒小小的种子到阳台上的木地板，一棵树经历了怎样的历程？这其中能让我们体会到什么呢？让我们到课文中寻找答案吧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1975" y="457200"/>
          <a:ext cx="8791575" cy="457200"/>
          <a:chOff x="561975" y="457200"/>
          <a:chExt cx="8791575" cy="457200"/>
        </a:xfrm>
      </p:grpSpPr>
      <p:sp>
        <p:nvSpPr>
          <p:cNvPr id="2" name="文本框 1"/>
          <p:cNvSpPr txBox="1"/>
          <p:nvPr/>
        </p:nvSpPr>
        <p:spPr>
          <a:xfrm>
            <a:off x="561974" y="457200"/>
            <a:ext cx="833050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“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那是一块玻璃，两根指针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。”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我回答说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   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妈妈把弟弟放在一旁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脱下手表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把表壳打开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又问我说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你看里面是些什么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   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是小齿轮和螺丝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这时我完全忘记了我的伤心事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   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妈妈继续说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：“当表的指针不走，或走得不准的时候，别人就会说‘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这表是徒有外表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’。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可是怎样才能使它会走，并且走得准确呢？就得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*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这些小齿轮和螺丝，也就是这些别人看不到的部分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。”
    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停了一会儿，妈妈又望着我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    ）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地说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：“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这是没有人喝彩的工作，但却是重要的，而且是不能够没有的工作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。”</a:t>
            </a:r>
            <a:r>
              <a:rPr lang="en-US" sz="20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听了妈妈的话，我</a:t>
            </a:r>
            <a:r>
              <a:rPr lang="en-US" sz="20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      ）。</a:t>
            </a:r>
            <a:endParaRPr lang="en-US" sz="20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714375" y="885825"/>
          <a:ext cx="8629650" cy="885825"/>
          <a:chOff x="714375" y="885825"/>
          <a:chExt cx="8629650" cy="885825"/>
        </a:xfrm>
      </p:grpSpPr>
      <p:sp>
        <p:nvSpPr>
          <p:cNvPr id="2" name="文本框 1"/>
          <p:cNvSpPr txBox="1"/>
          <p:nvPr/>
        </p:nvSpPr>
        <p:spPr>
          <a:xfrm>
            <a:off x="714375" y="885825"/>
            <a:ext cx="79152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1、画去文中不正确的读音。
2、从下列词语中选择恰当的词填在文中的括号里。
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恍然大悟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意味深长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悲哀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伤心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温和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柔和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3、给第9、10自然段中缺少标点的地方加上标点符号。
4、读文中画“——”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的句子，回答下列问题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
5、句中的“这”指的是               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为什么说它“是重要的，而且是不能够没有的工作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” ？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724150" y="142875"/>
          <a:ext cx="9134475" cy="142875"/>
          <a:chOff x="2724150" y="142875"/>
          <a:chExt cx="9134475" cy="142875"/>
        </a:xfrm>
      </p:grpSpPr>
      <p:sp>
        <p:nvSpPr>
          <p:cNvPr id="2" name="文本框 1"/>
          <p:cNvSpPr txBox="1"/>
          <p:nvPr/>
        </p:nvSpPr>
        <p:spPr>
          <a:xfrm>
            <a:off x="2724150" y="142875"/>
            <a:ext cx="64103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 《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寻找梦想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》   </a:t>
            </a:r>
            <a:b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</a:b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 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海之晨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 </a:t>
            </a:r>
            <a:b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</a:b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 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我有一个梦想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它是不可能的梦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我想踮起脚尖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摸到太阳的脸颊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我想偷偷乘着萤火虫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到达月亮的宫殿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满天星星眨着眼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告诉我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银河是一片永难泅渡的海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71500" y="152400"/>
          <a:ext cx="9134475" cy="152400"/>
          <a:chOff x="571500" y="152400"/>
          <a:chExt cx="9134475" cy="152400"/>
        </a:xfrm>
      </p:grpSpPr>
      <p:sp>
        <p:nvSpPr>
          <p:cNvPr id="2" name="文本框 1"/>
          <p:cNvSpPr txBox="1"/>
          <p:nvPr/>
        </p:nvSpPr>
        <p:spPr>
          <a:xfrm>
            <a:off x="571500" y="152400"/>
            <a:ext cx="85629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《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寻找梦想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》   </a:t>
            </a:r>
            <a:b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</a:b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   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海之晨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 </a:t>
            </a:r>
            <a:b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</a:b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即使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梦想会变成梦幻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难以实现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即使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理想距离现实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那么遥远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但是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人们心中依然会有梦想的蓝天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并为梦想流泪流汗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14900" y="152400"/>
            <a:ext cx="42195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      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梦想的天空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是生活的希望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是追求的目标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是力量的源泉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梦想的天空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是心中的人间仙境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是梦中的世外桃园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是思想放飞的自由空间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梦想的天空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天空格外湛蓝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梦想的天空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阳光格外灿烂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梦想的天空</a:t>
            </a:r>
            <a:r>
              <a:rPr lang="en-US" sz="18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
　　</a:t>
            </a:r>
            <a:r>
              <a:rPr lang="en-US" sz="18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不会有悲凉和孤单</a:t>
            </a:r>
            <a:endParaRPr lang="en-US" sz="18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366500" y="10655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667125"/>
          <a:chOff x="381000" y="266700"/>
          <a:chExt cx="9134475" cy="3667125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会认字</a:t>
            </a:r>
            <a:endParaRPr lang="en-US" sz="2400" b="1" u="none" spc="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05050" y="1600200"/>
            <a:ext cx="68294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缩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28850" y="1238250"/>
            <a:ext cx="69056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suō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05050" y="2619375"/>
            <a:ext cx="68294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努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86000" y="2247900"/>
            <a:ext cx="68484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nǔ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05050" y="3657600"/>
            <a:ext cx="68294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茎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8375" y="3257550"/>
            <a:ext cx="68961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jīnɡ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00450" y="1609725"/>
            <a:ext cx="55340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组词：缩小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收缩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 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缩成一团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00450" y="2628900"/>
            <a:ext cx="55340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组词：努力  努嘴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00450" y="3667125"/>
            <a:ext cx="55340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组词：根茎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038475"/>
          <a:chOff x="381000" y="266700"/>
          <a:chExt cx="9134475" cy="3038475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会认字</a:t>
            </a:r>
            <a:endParaRPr lang="en-US" sz="2400" b="1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00300" y="1943100"/>
            <a:ext cx="67341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推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62200" y="1600200"/>
            <a:ext cx="67722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tuī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95675" y="1943100"/>
            <a:ext cx="5638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组词：推车  推动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0300" y="3038475"/>
            <a:ext cx="67341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吱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43150" y="2676525"/>
            <a:ext cx="67913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zhī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95675" y="3038475"/>
            <a:ext cx="56388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组词：吱吱嘎嘎    咯吱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067050"/>
          <a:chOff x="381000" y="266700"/>
          <a:chExt cx="9134475" cy="306705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会认字</a:t>
            </a:r>
            <a:endParaRPr lang="en-US" sz="2400" b="1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8425" y="1809750"/>
            <a:ext cx="64960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拆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5550" y="1428750"/>
            <a:ext cx="66389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chāi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33800" y="1809750"/>
            <a:ext cx="54006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组词：拆开  拆封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38425" y="2686050"/>
            <a:ext cx="64960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jiù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38425" y="3067050"/>
            <a:ext cx="64960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旧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33800" y="3067050"/>
            <a:ext cx="54006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组词：依旧  新旧  喜新厌旧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552825"/>
          <a:chOff x="381000" y="266700"/>
          <a:chExt cx="9134475" cy="3552825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词语解释</a:t>
            </a:r>
            <a:endParaRPr lang="en-US" sz="2400" b="1" u="none" spc="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5325" y="1219200"/>
            <a:ext cx="84391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包裹：包，包扎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5325" y="1809750"/>
            <a:ext cx="84391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拂动：轻轻摇动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5325" y="2390775"/>
            <a:ext cx="84391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费力：耗费力量，多指耗费较多的力量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325" y="2952750"/>
            <a:ext cx="84391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舒展：伸展，不卷缩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 ；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舒畅，舒适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325" y="3552825"/>
            <a:ext cx="84391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暖洋洋：温暖、舒适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。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2000250"/>
          <a:chOff x="381000" y="266700"/>
          <a:chExt cx="9134475" cy="200025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词语运用</a:t>
            </a:r>
            <a:endParaRPr lang="en-US" sz="2400" b="1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8175" y="1562100"/>
            <a:ext cx="76200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微风轻轻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           ）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着我的脸庞，太阳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              ）</a:t>
            </a: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地照在身上，真是太</a:t>
            </a:r>
            <a:r>
              <a:rPr lang="en-US" sz="2300" u="none" spc="0" dirty="0">
                <a:solidFill>
                  <a:schemeClr val="dk1"/>
                </a:solidFill>
                <a:latin typeface="微软雅黑" panose="020B0503020204020204" pitchFamily="34" charset="-122"/>
              </a:rPr>
              <a:t>（             ）了！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86000" y="1533525"/>
            <a:ext cx="68484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拂动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43625" y="1571625"/>
            <a:ext cx="2990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暖洋洋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1350" y="2000250"/>
            <a:ext cx="59531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舒服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009900"/>
          <a:chOff x="381000" y="266700"/>
          <a:chExt cx="9134475" cy="300990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390525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0" y="266700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词语积累</a:t>
            </a:r>
            <a:endParaRPr lang="en-US" sz="2400" b="1" u="none" spc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67075" y="1190625"/>
            <a:ext cx="586740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形容声音的四字词语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57400" y="2085975"/>
            <a:ext cx="70770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吱吱嘎嘎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33850" y="2085975"/>
            <a:ext cx="50006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哗哗啦啦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43625" y="2085975"/>
            <a:ext cx="2990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叮叮咚咚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57400" y="3009900"/>
            <a:ext cx="707707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solidFill>
                  <a:schemeClr val="dk1"/>
                </a:solidFill>
                <a:latin typeface="微软雅黑" panose="020B0503020204020204" pitchFamily="34" charset="-122"/>
              </a:rPr>
              <a:t>滴滴答答</a:t>
            </a:r>
            <a:endParaRPr lang="en-US" sz="2300" u="none" spc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33850" y="3009900"/>
            <a:ext cx="50006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叮叮当当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43625" y="3009900"/>
            <a:ext cx="2990850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dk1"/>
                </a:solidFill>
                <a:latin typeface="微软雅黑" panose="020B0503020204020204" pitchFamily="34" charset="-122"/>
              </a:rPr>
              <a:t>淅淅沥沥</a:t>
            </a:r>
            <a:endParaRPr lang="en-US" sz="2300" u="none" spc="0" dirty="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heme/theme1.xml><?xml version="1.0" encoding="utf-8"?>
<a:theme xmlns:a="http://schemas.openxmlformats.org/drawingml/2006/main" name="第一PPT模板网-WWW.1PPT.COM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2832</Words>
  <Application>WPS 演示</Application>
  <PresentationFormat>全屏显示(16:9)</PresentationFormat>
  <Paragraphs>248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2022-07-10T12:48:00Z</cp:lastPrinted>
  <dcterms:created xsi:type="dcterms:W3CDTF">2022-07-10T12:48:00Z</dcterms:created>
  <dcterms:modified xsi:type="dcterms:W3CDTF">2023-10-22T06:30:22Z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92BECB6B8B624012922F6D5BFB091178_12</vt:lpwstr>
  </property>
  <property fmtid="{D5CDD505-2E9C-101B-9397-08002B2CF9AE}" pid="3" name="KSOProductBuildVer">
    <vt:lpwstr>2052-12.1.0.15712</vt:lpwstr>
  </property>
</Properties>
</file>