
<file path=[Content_Types].xml><?xml version="1.0" encoding="utf-8"?>
<Types xmlns="http://schemas.openxmlformats.org/package/2006/content-types">
  <Default Extension="jpeg" ContentType="image/jpeg"/>
  <Default Extension="JPG" ContentType="image/.jpg"/>
  <Default Extension="wav" ContentType="audio/x-wav"/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21"/>
  </p:notesMasterIdLst>
  <p:handoutMasterIdLst>
    <p:handoutMasterId r:id="rId22"/>
  </p:handoutMasterIdLst>
  <p:sldIdLst>
    <p:sldId id="3686" r:id="rId4"/>
    <p:sldId id="3673" r:id="rId5"/>
    <p:sldId id="3666" r:id="rId6"/>
    <p:sldId id="3353" r:id="rId7"/>
    <p:sldId id="3354" r:id="rId8"/>
    <p:sldId id="3669" r:id="rId9"/>
    <p:sldId id="1686" r:id="rId10"/>
    <p:sldId id="1687" r:id="rId11"/>
    <p:sldId id="3680" r:id="rId12"/>
    <p:sldId id="3681" r:id="rId13"/>
    <p:sldId id="3674" r:id="rId14"/>
    <p:sldId id="3485" r:id="rId15"/>
    <p:sldId id="554" r:id="rId16"/>
    <p:sldId id="3682" r:id="rId17"/>
    <p:sldId id="3683" r:id="rId18"/>
    <p:sldId id="3646" r:id="rId19"/>
    <p:sldId id="3675" r:id="rId20"/>
  </p:sldIdLst>
  <p:sldSz cx="12192000" cy="6858000"/>
  <p:notesSz cx="6858000" cy="9144000"/>
  <p:custDataLst>
    <p:tags r:id="rId2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637" autoAdjust="0"/>
    <p:restoredTop sz="94660"/>
  </p:normalViewPr>
  <p:slideViewPr>
    <p:cSldViewPr snapToGrid="0">
      <p:cViewPr>
        <p:scale>
          <a:sx n="100" d="100"/>
          <a:sy n="100" d="100"/>
        </p:scale>
        <p:origin x="-744" y="-4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3840" y="11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6" Type="http://schemas.openxmlformats.org/officeDocument/2006/relationships/tags" Target="tags/tag2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handoutMaster" Target="handoutMasters/handoutMaster1.xml"/><Relationship Id="rId21" Type="http://schemas.openxmlformats.org/officeDocument/2006/relationships/notesMaster" Target="notesMasters/notesMaster1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zh-CN" altLang="en-US"/>
              <a:t>仅供个人使用，禁止外传</a:t>
            </a:r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zh-CN" altLang="en-US"/>
              <a:t>仅供内部交流使用</a:t>
            </a:r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0B2B1-7DF9-4F26-BFC0-3D973097B5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D94BA-68D7-410C-A719-0D867A4BC4C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0B2B1-7DF9-4F26-BFC0-3D973097B5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D94BA-68D7-410C-A719-0D867A4BC4C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72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0B2B1-7DF9-4F26-BFC0-3D973097B5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D94BA-68D7-410C-A719-0D867A4BC4C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0B2B1-7DF9-4F26-BFC0-3D973097B5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D94BA-68D7-410C-A719-0D867A4BC4C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0B2B1-7DF9-4F26-BFC0-3D973097B5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D94BA-68D7-410C-A719-0D867A4BC4C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Tm="3000"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0B2B1-7DF9-4F26-BFC0-3D973097B5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D94BA-68D7-410C-A719-0D867A4BC4C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0B2B1-7DF9-4F26-BFC0-3D973097B5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D94BA-68D7-410C-A719-0D867A4BC4C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Tm="3000">
    <p:fad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9137B-C70D-4AE8-9CED-224669AAF6B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C5399-1968-4F72-A183-4CDF7E32FC9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0B2B1-7DF9-4F26-BFC0-3D973097B5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D94BA-68D7-410C-A719-0D867A4BC4C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0B2B1-7DF9-4F26-BFC0-3D973097B5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D94BA-68D7-410C-A719-0D867A4BC4C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0B2B1-7DF9-4F26-BFC0-3D973097B5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D94BA-68D7-410C-A719-0D867A4BC4C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0B2B1-7DF9-4F26-BFC0-3D973097B5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D94BA-68D7-410C-A719-0D867A4BC4C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8" Type="http://schemas.openxmlformats.org/officeDocument/2006/relationships/theme" Target="../theme/theme2.xml"/><Relationship Id="rId47" Type="http://schemas.openxmlformats.org/officeDocument/2006/relationships/image" Target="file:///D:\qq&#25991;&#20214;\712321467\Image\C2C\Image2\%7b75232B38-A165-1FB7-499C-2E1C792CACB5%7d.png" TargetMode="External"/><Relationship Id="rId46" Type="http://schemas.openxmlformats.org/officeDocument/2006/relationships/image" Target="../media/image2.png"/><Relationship Id="rId45" Type="http://schemas.openxmlformats.org/officeDocument/2006/relationships/image" Target="../media/image1.jpeg"/><Relationship Id="rId44" Type="http://schemas.openxmlformats.org/officeDocument/2006/relationships/slideLayout" Target="../slideLayouts/slideLayout55.xml"/><Relationship Id="rId43" Type="http://schemas.openxmlformats.org/officeDocument/2006/relationships/slideLayout" Target="../slideLayouts/slideLayout54.xml"/><Relationship Id="rId42" Type="http://schemas.openxmlformats.org/officeDocument/2006/relationships/slideLayout" Target="../slideLayouts/slideLayout53.xml"/><Relationship Id="rId41" Type="http://schemas.openxmlformats.org/officeDocument/2006/relationships/slideLayout" Target="../slideLayouts/slideLayout52.xml"/><Relationship Id="rId40" Type="http://schemas.openxmlformats.org/officeDocument/2006/relationships/slideLayout" Target="../slideLayouts/slideLayout51.xml"/><Relationship Id="rId4" Type="http://schemas.openxmlformats.org/officeDocument/2006/relationships/slideLayout" Target="../slideLayouts/slideLayout15.xml"/><Relationship Id="rId39" Type="http://schemas.openxmlformats.org/officeDocument/2006/relationships/slideLayout" Target="../slideLayouts/slideLayout50.xml"/><Relationship Id="rId38" Type="http://schemas.openxmlformats.org/officeDocument/2006/relationships/slideLayout" Target="../slideLayouts/slideLayout49.xml"/><Relationship Id="rId37" Type="http://schemas.openxmlformats.org/officeDocument/2006/relationships/slideLayout" Target="../slideLayouts/slideLayout48.xml"/><Relationship Id="rId36" Type="http://schemas.openxmlformats.org/officeDocument/2006/relationships/slideLayout" Target="../slideLayouts/slideLayout47.xml"/><Relationship Id="rId35" Type="http://schemas.openxmlformats.org/officeDocument/2006/relationships/slideLayout" Target="../slideLayouts/slideLayout46.xml"/><Relationship Id="rId34" Type="http://schemas.openxmlformats.org/officeDocument/2006/relationships/slideLayout" Target="../slideLayouts/slideLayout45.xml"/><Relationship Id="rId33" Type="http://schemas.openxmlformats.org/officeDocument/2006/relationships/slideLayout" Target="../slideLayouts/slideLayout44.xml"/><Relationship Id="rId32" Type="http://schemas.openxmlformats.org/officeDocument/2006/relationships/slideLayout" Target="../slideLayouts/slideLayout43.xml"/><Relationship Id="rId31" Type="http://schemas.openxmlformats.org/officeDocument/2006/relationships/slideLayout" Target="../slideLayouts/slideLayout42.xml"/><Relationship Id="rId30" Type="http://schemas.openxmlformats.org/officeDocument/2006/relationships/slideLayout" Target="../slideLayouts/slideLayout41.xml"/><Relationship Id="rId3" Type="http://schemas.openxmlformats.org/officeDocument/2006/relationships/slideLayout" Target="../slideLayouts/slideLayout14.xml"/><Relationship Id="rId29" Type="http://schemas.openxmlformats.org/officeDocument/2006/relationships/slideLayout" Target="../slideLayouts/slideLayout40.xml"/><Relationship Id="rId28" Type="http://schemas.openxmlformats.org/officeDocument/2006/relationships/slideLayout" Target="../slideLayouts/slideLayout39.xml"/><Relationship Id="rId27" Type="http://schemas.openxmlformats.org/officeDocument/2006/relationships/slideLayout" Target="../slideLayouts/slideLayout38.xml"/><Relationship Id="rId26" Type="http://schemas.openxmlformats.org/officeDocument/2006/relationships/slideLayout" Target="../slideLayouts/slideLayout37.xml"/><Relationship Id="rId25" Type="http://schemas.openxmlformats.org/officeDocument/2006/relationships/slideLayout" Target="../slideLayouts/slideLayout36.xml"/><Relationship Id="rId24" Type="http://schemas.openxmlformats.org/officeDocument/2006/relationships/slideLayout" Target="../slideLayouts/slideLayout35.xml"/><Relationship Id="rId23" Type="http://schemas.openxmlformats.org/officeDocument/2006/relationships/slideLayout" Target="../slideLayouts/slideLayout34.xml"/><Relationship Id="rId22" Type="http://schemas.openxmlformats.org/officeDocument/2006/relationships/slideLayout" Target="../slideLayouts/slideLayout33.xml"/><Relationship Id="rId21" Type="http://schemas.openxmlformats.org/officeDocument/2006/relationships/slideLayout" Target="../slideLayouts/slideLayout32.xml"/><Relationship Id="rId20" Type="http://schemas.openxmlformats.org/officeDocument/2006/relationships/slideLayout" Target="../slideLayouts/slideLayout31.xml"/><Relationship Id="rId2" Type="http://schemas.openxmlformats.org/officeDocument/2006/relationships/slideLayout" Target="../slideLayouts/slideLayout13.xml"/><Relationship Id="rId19" Type="http://schemas.openxmlformats.org/officeDocument/2006/relationships/slideLayout" Target="../slideLayouts/slideLayout30.xml"/><Relationship Id="rId18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28.xml"/><Relationship Id="rId16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F0B2B1-7DF9-4F26-BFC0-3D973097B5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DD94BA-68D7-410C-A719-0D867A4BC4C4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12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 userDrawn="1"/>
        </p:nvSpPr>
        <p:spPr>
          <a:xfrm>
            <a:off x="4056611" y="1589517"/>
            <a:ext cx="4655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课件仅供内部交流使用，禁止外传或商用。</a:t>
            </a:r>
            <a:endParaRPr lang="zh-CN" altLang="en-US"/>
          </a:p>
        </p:txBody>
      </p:sp>
      <p:pic>
        <p:nvPicPr>
          <p:cNvPr id="13" name="图片 12"/>
          <p:cNvPicPr>
            <a:picLocks noChangeAspect="1"/>
          </p:cNvPicPr>
          <p:nvPr userDrawn="1"/>
        </p:nvPicPr>
        <p:blipFill>
          <a:blip r:embed="rId45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矩形 4"/>
          <p:cNvSpPr/>
          <p:nvPr userDrawn="1"/>
        </p:nvSpPr>
        <p:spPr>
          <a:xfrm>
            <a:off x="293716" y="224443"/>
            <a:ext cx="11604568" cy="6409114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4" name="图片 1073743875" descr="学科网 zxxk.com"/>
          <p:cNvPicPr>
            <a:picLocks noChangeAspect="1"/>
          </p:cNvPicPr>
          <p:nvPr/>
        </p:nvPicPr>
        <p:blipFill>
          <a:blip r:embed="rId46" r:link="rId47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  <p:sldLayoutId id="2147483686" r:id="rId26"/>
    <p:sldLayoutId id="2147483687" r:id="rId27"/>
    <p:sldLayoutId id="2147483688" r:id="rId28"/>
    <p:sldLayoutId id="2147483689" r:id="rId29"/>
    <p:sldLayoutId id="2147483690" r:id="rId30"/>
    <p:sldLayoutId id="2147483691" r:id="rId31"/>
    <p:sldLayoutId id="2147483692" r:id="rId32"/>
    <p:sldLayoutId id="2147483693" r:id="rId33"/>
    <p:sldLayoutId id="2147483694" r:id="rId34"/>
    <p:sldLayoutId id="2147483695" r:id="rId35"/>
    <p:sldLayoutId id="2147483696" r:id="rId36"/>
    <p:sldLayoutId id="2147483697" r:id="rId37"/>
    <p:sldLayoutId id="2147483698" r:id="rId38"/>
    <p:sldLayoutId id="2147483699" r:id="rId39"/>
    <p:sldLayoutId id="2147483700" r:id="rId40"/>
    <p:sldLayoutId id="2147483701" r:id="rId41"/>
    <p:sldLayoutId id="2147483702" r:id="rId42"/>
    <p:sldLayoutId id="2147483703" r:id="rId43"/>
    <p:sldLayoutId id="2147483704" r:id="rId44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3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22.GIF"/><Relationship Id="rId3" Type="http://schemas.openxmlformats.org/officeDocument/2006/relationships/image" Target="../media/image21.GIF"/><Relationship Id="rId2" Type="http://schemas.openxmlformats.org/officeDocument/2006/relationships/image" Target="../media/image23.GIF"/><Relationship Id="rId1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8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Relationship Id="rId3" Type="http://schemas.openxmlformats.org/officeDocument/2006/relationships/image" Target="../media/image25.GIF"/><Relationship Id="rId2" Type="http://schemas.openxmlformats.org/officeDocument/2006/relationships/image" Target="../media/image5.png"/><Relationship Id="rId1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4.xml"/><Relationship Id="rId4" Type="http://schemas.openxmlformats.org/officeDocument/2006/relationships/audio" Target="../media/audio1.wav"/><Relationship Id="rId3" Type="http://schemas.openxmlformats.org/officeDocument/2006/relationships/image" Target="../media/image29.png"/><Relationship Id="rId2" Type="http://schemas.openxmlformats.org/officeDocument/2006/relationships/tags" Target="../tags/tag1.xml"/><Relationship Id="rId1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30.png"/><Relationship Id="rId1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8.xml"/><Relationship Id="rId4" Type="http://schemas.openxmlformats.org/officeDocument/2006/relationships/image" Target="../media/image7.png"/><Relationship Id="rId3" Type="http://schemas.openxmlformats.org/officeDocument/2006/relationships/image" Target="../media/image6.GIF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6.xml"/><Relationship Id="rId3" Type="http://schemas.openxmlformats.org/officeDocument/2006/relationships/image" Target="../media/image12.png"/><Relationship Id="rId2" Type="http://schemas.openxmlformats.org/officeDocument/2006/relationships/image" Target="../media/image11.GIF"/><Relationship Id="rId1" Type="http://schemas.openxmlformats.org/officeDocument/2006/relationships/image" Target="../media/image10.GIF"/></Relationships>
</file>

<file path=ppt/slides/_rels/slide5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3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1.GIF"/><Relationship Id="rId3" Type="http://schemas.openxmlformats.org/officeDocument/2006/relationships/image" Target="../media/image10.GIF"/><Relationship Id="rId2" Type="http://schemas.openxmlformats.org/officeDocument/2006/relationships/image" Target="../media/image14.png"/><Relationship Id="rId1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8.xml"/><Relationship Id="rId4" Type="http://schemas.openxmlformats.org/officeDocument/2006/relationships/image" Target="../media/image19.png"/><Relationship Id="rId3" Type="http://schemas.openxmlformats.org/officeDocument/2006/relationships/image" Target="../media/image18.GIF"/><Relationship Id="rId2" Type="http://schemas.openxmlformats.org/officeDocument/2006/relationships/image" Target="../media/image5.png"/><Relationship Id="rId1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6.xml"/><Relationship Id="rId3" Type="http://schemas.openxmlformats.org/officeDocument/2006/relationships/image" Target="../media/image23.GIF"/><Relationship Id="rId2" Type="http://schemas.openxmlformats.org/officeDocument/2006/relationships/image" Target="../media/image22.GIF"/><Relationship Id="rId1" Type="http://schemas.openxmlformats.org/officeDocument/2006/relationships/image" Target="../media/image21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3888317" y="2554271"/>
            <a:ext cx="6309783" cy="1037167"/>
          </a:xfrm>
          <a:prstGeom prst="rect">
            <a:avLst/>
          </a:prstGeom>
          <a:noFill/>
          <a:ln w="12700">
            <a:noFill/>
          </a:ln>
        </p:spPr>
        <p:txBody>
          <a:bodyPr anchor="t" anchorCtr="0"/>
          <a:lstStyle/>
          <a:p>
            <a:pPr algn="ctr" defTabSz="12192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5865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在牛肚子里旅行</a:t>
            </a:r>
            <a:endParaRPr lang="zh-CN" altLang="en-US" sz="5865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" name="图片 1"/>
          <p:cNvPicPr>
            <a:picLocks noChangeAspect="1"/>
          </p:cNvPicPr>
          <p:nvPr/>
        </p:nvPicPr>
        <p:blipFill>
          <a:blip r:embed="rId1" cstate="email">
            <a:lum bright="70000" contrast="-70000"/>
          </a:blip>
          <a:stretch>
            <a:fillRect/>
          </a:stretch>
        </p:blipFill>
        <p:spPr>
          <a:xfrm>
            <a:off x="571501" y="400077"/>
            <a:ext cx="5211233" cy="61806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椭圆 3"/>
          <p:cNvSpPr/>
          <p:nvPr/>
        </p:nvSpPr>
        <p:spPr bwMode="auto">
          <a:xfrm>
            <a:off x="3177117" y="2579671"/>
            <a:ext cx="960967" cy="960967"/>
          </a:xfrm>
          <a:prstGeom prst="ellipse">
            <a:avLst/>
          </a:prstGeom>
          <a:solidFill>
            <a:srgbClr val="E8333C"/>
          </a:solidFill>
          <a:ln w="3810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192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240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" name="文本框 1"/>
          <p:cNvSpPr txBox="1"/>
          <p:nvPr/>
        </p:nvSpPr>
        <p:spPr>
          <a:xfrm>
            <a:off x="3177117" y="2382810"/>
            <a:ext cx="1847851" cy="1099596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defTabSz="1219200" fontAlgn="base">
              <a:lnSpc>
                <a:spcPct val="130000"/>
              </a:lnSpc>
              <a:spcBef>
                <a:spcPts val="800"/>
              </a:spcBef>
              <a:spcAft>
                <a:spcPct val="0"/>
              </a:spcAft>
            </a:pPr>
            <a:r>
              <a:rPr lang="en-US" altLang="zh-CN" sz="5865" b="1" dirty="0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endParaRPr lang="zh-CN" altLang="en-US" sz="5865" b="1" dirty="0">
              <a:solidFill>
                <a:prstClr val="whit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272594" y="2439042"/>
            <a:ext cx="4220285" cy="422028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163843" y="977980"/>
            <a:ext cx="2403914" cy="2403914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543316" y="977980"/>
            <a:ext cx="2403914" cy="2403914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6419887" y="703794"/>
            <a:ext cx="5299455" cy="1597631"/>
            <a:chOff x="1891257" y="2138543"/>
            <a:chExt cx="8714286" cy="2888088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5" cstate="email"/>
            <a:srcRect t="50000" r="15600"/>
            <a:stretch>
              <a:fillRect/>
            </a:stretch>
          </p:blipFill>
          <p:spPr>
            <a:xfrm>
              <a:off x="1891257" y="3583774"/>
              <a:ext cx="7354809" cy="1442857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5" cstate="email"/>
            <a:srcRect b="50270"/>
            <a:stretch>
              <a:fillRect/>
            </a:stretch>
          </p:blipFill>
          <p:spPr>
            <a:xfrm>
              <a:off x="1891257" y="2138543"/>
              <a:ext cx="8714286" cy="1435081"/>
            </a:xfrm>
            <a:prstGeom prst="rect">
              <a:avLst/>
            </a:prstGeom>
          </p:spPr>
        </p:pic>
      </p:grpSp>
      <p:grpSp>
        <p:nvGrpSpPr>
          <p:cNvPr id="11" name="组合 10"/>
          <p:cNvGrpSpPr/>
          <p:nvPr/>
        </p:nvGrpSpPr>
        <p:grpSpPr>
          <a:xfrm>
            <a:off x="826280" y="4095407"/>
            <a:ext cx="5434072" cy="1784613"/>
            <a:chOff x="1891257" y="2138543"/>
            <a:chExt cx="8714286" cy="2888088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6" cstate="email"/>
            <a:srcRect t="49104" r="48845"/>
            <a:stretch>
              <a:fillRect/>
            </a:stretch>
          </p:blipFill>
          <p:spPr>
            <a:xfrm>
              <a:off x="1891257" y="3557908"/>
              <a:ext cx="4457811" cy="1468723"/>
            </a:xfrm>
            <a:prstGeom prst="rect">
              <a:avLst/>
            </a:prstGeom>
          </p:spPr>
        </p:pic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6" cstate="email"/>
            <a:srcRect b="49104"/>
            <a:stretch>
              <a:fillRect/>
            </a:stretch>
          </p:blipFill>
          <p:spPr>
            <a:xfrm>
              <a:off x="1891257" y="2138543"/>
              <a:ext cx="8714286" cy="1468723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 advTm="3000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911440" y="-372824"/>
            <a:ext cx="6025738" cy="6025738"/>
          </a:xfrm>
          <a:prstGeom prst="rect">
            <a:avLst/>
          </a:prstGeom>
        </p:spPr>
      </p:pic>
      <p:sp>
        <p:nvSpPr>
          <p:cNvPr id="2" name="TextBox 9"/>
          <p:cNvSpPr txBox="1">
            <a:spLocks noChangeArrowheads="1"/>
          </p:cNvSpPr>
          <p:nvPr/>
        </p:nvSpPr>
        <p:spPr bwMode="auto">
          <a:xfrm>
            <a:off x="325855" y="3622310"/>
            <a:ext cx="343847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200" eaLnBrk="1" hangingPunct="1">
              <a:defRPr/>
            </a:pPr>
            <a:r>
              <a:rPr lang="zh-CN" altLang="en-US" sz="2800" b="1">
                <a:solidFill>
                  <a:srgbClr val="034A4B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结构：上下结构</a:t>
            </a:r>
            <a:endParaRPr lang="zh-CN" altLang="en-US" sz="2800" b="1">
              <a:solidFill>
                <a:srgbClr val="034A4B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TextBox 10"/>
          <p:cNvSpPr txBox="1">
            <a:spLocks noChangeArrowheads="1"/>
          </p:cNvSpPr>
          <p:nvPr/>
        </p:nvSpPr>
        <p:spPr bwMode="auto">
          <a:xfrm>
            <a:off x="308315" y="4834726"/>
            <a:ext cx="365405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200" eaLnBrk="1" hangingPunct="1">
              <a:defRPr/>
            </a:pPr>
            <a:r>
              <a:rPr lang="zh-CN" altLang="en-US" sz="2800" b="1">
                <a:solidFill>
                  <a:srgbClr val="034A4B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组词：打算 总算</a:t>
            </a:r>
            <a:endParaRPr lang="zh-CN" altLang="en-US" sz="2800" b="1">
              <a:solidFill>
                <a:srgbClr val="034A4B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TextBox 11"/>
          <p:cNvSpPr txBox="1">
            <a:spLocks noChangeArrowheads="1"/>
          </p:cNvSpPr>
          <p:nvPr/>
        </p:nvSpPr>
        <p:spPr bwMode="auto">
          <a:xfrm>
            <a:off x="339465" y="5481236"/>
            <a:ext cx="708040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defRPr/>
            </a:pPr>
            <a:r>
              <a:rPr lang="zh-CN" altLang="en-US" sz="2800" b="1">
                <a:solidFill>
                  <a:srgbClr val="034A4B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造句</a:t>
            </a:r>
            <a:r>
              <a:rPr lang="en-US" altLang="zh-CN" sz="2800" b="1">
                <a:solidFill>
                  <a:srgbClr val="034A4B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  <a:r>
              <a:rPr lang="zh-CN" altLang="en-US" sz="2800" b="1">
                <a:solidFill>
                  <a:srgbClr val="034A4B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	 这件事总算是办完了。</a:t>
            </a:r>
            <a:endParaRPr lang="zh-CN" altLang="en-US" sz="2800" b="1">
              <a:solidFill>
                <a:srgbClr val="034A4B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101290" y="-1371533"/>
            <a:ext cx="2650321" cy="3124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文本框 6"/>
          <p:cNvSpPr txBox="1"/>
          <p:nvPr/>
        </p:nvSpPr>
        <p:spPr>
          <a:xfrm>
            <a:off x="8886018" y="0"/>
            <a:ext cx="6098059" cy="10464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>
              <a:defRPr/>
            </a:pPr>
            <a:endParaRPr lang="en-US" altLang="zh-CN">
              <a:solidFill>
                <a:prstClr val="black"/>
              </a:solidFill>
              <a:latin typeface="等线" panose="02010600030101010101" charset="-122"/>
              <a:ea typeface="等线" panose="02010600030101010101" charset="-122"/>
            </a:endParaRPr>
          </a:p>
          <a:p>
            <a:pPr lvl="0"/>
            <a:r>
              <a:rPr lang="en-US" altLang="zh-CN" sz="4400" err="1">
                <a:solidFill>
                  <a:prstClr val="black"/>
                </a:solidFill>
              </a:rPr>
              <a:t>suàn</a:t>
            </a:r>
            <a:endParaRPr lang="zh-CN" altLang="en-US" sz="4400">
              <a:solidFill>
                <a:prstClr val="black"/>
              </a:solidFill>
              <a:latin typeface="等线" panose="02010600030101010101" charset="-122"/>
              <a:ea typeface="等线" panose="02010600030101010101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19798" y="1046440"/>
            <a:ext cx="2838451" cy="2838451"/>
          </a:xfrm>
          <a:prstGeom prst="rect">
            <a:avLst/>
          </a:prstGeom>
        </p:spPr>
      </p:pic>
      <p:grpSp>
        <p:nvGrpSpPr>
          <p:cNvPr id="12" name="组合 11"/>
          <p:cNvGrpSpPr/>
          <p:nvPr/>
        </p:nvGrpSpPr>
        <p:grpSpPr>
          <a:xfrm>
            <a:off x="309594" y="4188214"/>
            <a:ext cx="3845983" cy="523220"/>
            <a:chOff x="309594" y="4188214"/>
            <a:chExt cx="3845983" cy="523220"/>
          </a:xfrm>
        </p:grpSpPr>
        <p:sp>
          <p:nvSpPr>
            <p:cNvPr id="5" name="TextBox 12"/>
            <p:cNvSpPr txBox="1">
              <a:spLocks noChangeArrowheads="1"/>
            </p:cNvSpPr>
            <p:nvPr/>
          </p:nvSpPr>
          <p:spPr bwMode="auto">
            <a:xfrm>
              <a:off x="309594" y="4188214"/>
              <a:ext cx="384598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914400" eaLnBrk="1" hangingPunct="1">
                <a:defRPr/>
              </a:pPr>
              <a:r>
                <a:rPr lang="zh-CN" altLang="en-US" sz="2800" b="1">
                  <a:solidFill>
                    <a:srgbClr val="034A4B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音序：</a:t>
              </a:r>
              <a:r>
                <a:rPr lang="en-US" altLang="zh-CN" sz="2800" b="1">
                  <a:solidFill>
                    <a:srgbClr val="034A4B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S </a:t>
              </a:r>
              <a:r>
                <a:rPr lang="zh-CN" altLang="en-US" sz="2800" b="1">
                  <a:solidFill>
                    <a:srgbClr val="034A4B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部首：</a:t>
              </a:r>
              <a:endParaRPr lang="zh-CN" altLang="en-US" sz="2800" b="1">
                <a:solidFill>
                  <a:srgbClr val="034A4B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853712" y="4329078"/>
              <a:ext cx="313217" cy="134235"/>
            </a:xfrm>
            <a:prstGeom prst="rect">
              <a:avLst/>
            </a:prstGeom>
          </p:spPr>
        </p:pic>
      </p:grpSp>
      <p:grpSp>
        <p:nvGrpSpPr>
          <p:cNvPr id="15" name="组合 14"/>
          <p:cNvGrpSpPr/>
          <p:nvPr/>
        </p:nvGrpSpPr>
        <p:grpSpPr>
          <a:xfrm>
            <a:off x="6753056" y="4113755"/>
            <a:ext cx="4953924" cy="2279981"/>
            <a:chOff x="1891257" y="1409971"/>
            <a:chExt cx="8714286" cy="4365240"/>
          </a:xfrm>
        </p:grpSpPr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5" cstate="email"/>
            <a:srcRect t="66499" r="49633"/>
            <a:stretch>
              <a:fillRect/>
            </a:stretch>
          </p:blipFill>
          <p:spPr>
            <a:xfrm>
              <a:off x="1902196" y="4320313"/>
              <a:ext cx="4389150" cy="1454898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5" cstate="email"/>
            <a:srcRect b="32784"/>
            <a:stretch>
              <a:fillRect/>
            </a:stretch>
          </p:blipFill>
          <p:spPr>
            <a:xfrm>
              <a:off x="1891257" y="1409971"/>
              <a:ext cx="8714286" cy="2919107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963413" y="402456"/>
            <a:ext cx="3844695" cy="5845629"/>
          </a:xfrm>
          <a:prstGeom prst="rect">
            <a:avLst/>
          </a:prstGeom>
        </p:spPr>
      </p:pic>
      <p:grpSp>
        <p:nvGrpSpPr>
          <p:cNvPr id="12" name="组合 11"/>
          <p:cNvGrpSpPr/>
          <p:nvPr/>
        </p:nvGrpSpPr>
        <p:grpSpPr>
          <a:xfrm>
            <a:off x="527958" y="506185"/>
            <a:ext cx="2663769" cy="723902"/>
            <a:chOff x="527957" y="506184"/>
            <a:chExt cx="2663770" cy="723901"/>
          </a:xfrm>
        </p:grpSpPr>
        <p:sp>
          <p:nvSpPr>
            <p:cNvPr id="10" name="矩形: 圆角 9"/>
            <p:cNvSpPr/>
            <p:nvPr/>
          </p:nvSpPr>
          <p:spPr>
            <a:xfrm>
              <a:off x="527957" y="506184"/>
              <a:ext cx="2013857" cy="723901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2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1033633" y="544968"/>
              <a:ext cx="2158094" cy="646330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square" rtlCol="0">
              <a:spAutoFit/>
            </a:bodyPr>
            <a:lstStyle/>
            <a:p>
              <a:pPr defTabSz="12192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3600" b="1">
                  <a:solidFill>
                    <a:prstClr val="black"/>
                  </a:solidFill>
                  <a:latin typeface="Calibri" panose="020F0502020204030204" pitchFamily="34" charset="0"/>
                  <a:ea typeface="宋体" panose="02010600030101010101" pitchFamily="2" charset="-122"/>
                </a:rPr>
                <a:t>流</a:t>
              </a:r>
              <a:endParaRPr lang="zh-CN" altLang="en-US" sz="3600" b="1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518774" y="1529442"/>
            <a:ext cx="2664463" cy="727032"/>
            <a:chOff x="527957" y="506184"/>
            <a:chExt cx="2664463" cy="727031"/>
          </a:xfrm>
        </p:grpSpPr>
        <p:sp>
          <p:nvSpPr>
            <p:cNvPr id="14" name="矩形: 圆角 13"/>
            <p:cNvSpPr/>
            <p:nvPr/>
          </p:nvSpPr>
          <p:spPr>
            <a:xfrm>
              <a:off x="527957" y="506184"/>
              <a:ext cx="2013857" cy="723901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2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034326" y="586885"/>
              <a:ext cx="2158094" cy="646330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square" rtlCol="0">
              <a:spAutoFit/>
            </a:bodyPr>
            <a:lstStyle/>
            <a:p>
              <a:pPr defTabSz="12192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3600" b="1">
                  <a:solidFill>
                    <a:prstClr val="black"/>
                  </a:solidFill>
                  <a:latin typeface="Calibri" panose="020F0502020204030204" pitchFamily="34" charset="0"/>
                  <a:ea typeface="宋体" panose="02010600030101010101" pitchFamily="2" charset="-122"/>
                </a:rPr>
                <a:t>旅</a:t>
              </a:r>
              <a:endParaRPr lang="zh-CN" altLang="en-US" sz="3600" b="1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518774" y="2630269"/>
            <a:ext cx="2664463" cy="748251"/>
            <a:chOff x="527957" y="506184"/>
            <a:chExt cx="2664463" cy="748251"/>
          </a:xfrm>
        </p:grpSpPr>
        <p:sp>
          <p:nvSpPr>
            <p:cNvPr id="17" name="矩形: 圆角 16"/>
            <p:cNvSpPr/>
            <p:nvPr/>
          </p:nvSpPr>
          <p:spPr>
            <a:xfrm>
              <a:off x="527957" y="506184"/>
              <a:ext cx="2013857" cy="723901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2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1034326" y="608104"/>
              <a:ext cx="2158094" cy="646331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square" rtlCol="0">
              <a:spAutoFit/>
            </a:bodyPr>
            <a:lstStyle/>
            <a:p>
              <a:pPr defTabSz="12192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3600" b="1">
                  <a:solidFill>
                    <a:prstClr val="black"/>
                  </a:solidFill>
                  <a:latin typeface="Calibri" panose="020F0502020204030204" pitchFamily="34" charset="0"/>
                  <a:ea typeface="宋体" panose="02010600030101010101" pitchFamily="2" charset="-122"/>
                </a:rPr>
                <a:t>咱</a:t>
              </a:r>
              <a:endParaRPr lang="zh-CN" altLang="en-US" sz="3600" b="1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518774" y="3731094"/>
            <a:ext cx="2628897" cy="723902"/>
            <a:chOff x="527957" y="506184"/>
            <a:chExt cx="2628897" cy="723901"/>
          </a:xfrm>
        </p:grpSpPr>
        <p:sp>
          <p:nvSpPr>
            <p:cNvPr id="20" name="矩形: 圆角 19"/>
            <p:cNvSpPr/>
            <p:nvPr/>
          </p:nvSpPr>
          <p:spPr>
            <a:xfrm>
              <a:off x="527957" y="506184"/>
              <a:ext cx="2013857" cy="723901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2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998761" y="544968"/>
              <a:ext cx="2158093" cy="646330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square" rtlCol="0">
              <a:spAutoFit/>
            </a:bodyPr>
            <a:lstStyle/>
            <a:p>
              <a:pPr defTabSz="12192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3600" b="1">
                  <a:solidFill>
                    <a:prstClr val="black"/>
                  </a:solidFill>
                  <a:latin typeface="Calibri" panose="020F0502020204030204" pitchFamily="34" charset="0"/>
                  <a:ea typeface="宋体" panose="02010600030101010101" pitchFamily="2" charset="-122"/>
                </a:rPr>
                <a:t>偷</a:t>
              </a:r>
              <a:endParaRPr lang="zh-CN" altLang="en-US" sz="3600" b="1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518774" y="4831916"/>
            <a:ext cx="2602940" cy="723901"/>
            <a:chOff x="527957" y="506184"/>
            <a:chExt cx="2602940" cy="723901"/>
          </a:xfrm>
        </p:grpSpPr>
        <p:sp>
          <p:nvSpPr>
            <p:cNvPr id="23" name="矩形: 圆角 22"/>
            <p:cNvSpPr/>
            <p:nvPr/>
          </p:nvSpPr>
          <p:spPr>
            <a:xfrm>
              <a:off x="527957" y="506184"/>
              <a:ext cx="2013857" cy="723901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2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972804" y="546711"/>
              <a:ext cx="2158093" cy="646331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square" rtlCol="0">
              <a:spAutoFit/>
            </a:bodyPr>
            <a:lstStyle/>
            <a:p>
              <a:pPr defTabSz="12192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3600" b="1">
                  <a:solidFill>
                    <a:prstClr val="black"/>
                  </a:solidFill>
                  <a:latin typeface="Calibri" panose="020F0502020204030204" pitchFamily="34" charset="0"/>
                  <a:ea typeface="宋体" panose="02010600030101010101" pitchFamily="2" charset="-122"/>
                </a:rPr>
                <a:t>命</a:t>
              </a:r>
              <a:endParaRPr lang="zh-CN" altLang="en-US" sz="3600" b="1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536464" y="5893962"/>
            <a:ext cx="2552705" cy="723902"/>
            <a:chOff x="527957" y="506184"/>
            <a:chExt cx="2552705" cy="723901"/>
          </a:xfrm>
        </p:grpSpPr>
        <p:sp>
          <p:nvSpPr>
            <p:cNvPr id="26" name="矩形: 圆角 25"/>
            <p:cNvSpPr/>
            <p:nvPr/>
          </p:nvSpPr>
          <p:spPr>
            <a:xfrm>
              <a:off x="527957" y="506184"/>
              <a:ext cx="2013857" cy="723901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2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922569" y="544968"/>
              <a:ext cx="2158093" cy="646330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square" rtlCol="0">
              <a:spAutoFit/>
            </a:bodyPr>
            <a:lstStyle/>
            <a:p>
              <a:pPr defTabSz="12192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3600" b="1">
                  <a:solidFill>
                    <a:prstClr val="black"/>
                  </a:solidFill>
                  <a:latin typeface="Calibri" panose="020F0502020204030204" pitchFamily="34" charset="0"/>
                  <a:ea typeface="宋体" panose="02010600030101010101" pitchFamily="2" charset="-122"/>
                </a:rPr>
                <a:t>扫</a:t>
              </a:r>
              <a:endParaRPr lang="zh-CN" altLang="en-US" sz="3600" b="1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9427029" y="544969"/>
            <a:ext cx="2824663" cy="772611"/>
            <a:chOff x="527957" y="506184"/>
            <a:chExt cx="2824662" cy="772611"/>
          </a:xfrm>
        </p:grpSpPr>
        <p:sp>
          <p:nvSpPr>
            <p:cNvPr id="29" name="矩形: 圆角 28"/>
            <p:cNvSpPr/>
            <p:nvPr/>
          </p:nvSpPr>
          <p:spPr>
            <a:xfrm>
              <a:off x="527957" y="506184"/>
              <a:ext cx="2013857" cy="723901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2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1194526" y="632464"/>
              <a:ext cx="2158093" cy="646331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square" rtlCol="0">
              <a:spAutoFit/>
            </a:bodyPr>
            <a:lstStyle/>
            <a:p>
              <a:pPr defTabSz="12192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3600" b="1">
                  <a:solidFill>
                    <a:prstClr val="black"/>
                  </a:solidFill>
                  <a:latin typeface="Calibri" panose="020F0502020204030204" pitchFamily="34" charset="0"/>
                  <a:ea typeface="宋体" panose="02010600030101010101" pitchFamily="2" charset="-122"/>
                </a:rPr>
                <a:t>胃</a:t>
              </a:r>
              <a:endParaRPr lang="zh-CN" altLang="en-US" sz="3600" b="1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9416143" y="1529442"/>
            <a:ext cx="2744564" cy="723901"/>
            <a:chOff x="527957" y="506184"/>
            <a:chExt cx="2744565" cy="723901"/>
          </a:xfrm>
        </p:grpSpPr>
        <p:sp>
          <p:nvSpPr>
            <p:cNvPr id="32" name="矩形: 圆角 31"/>
            <p:cNvSpPr/>
            <p:nvPr/>
          </p:nvSpPr>
          <p:spPr>
            <a:xfrm>
              <a:off x="527957" y="506184"/>
              <a:ext cx="2013857" cy="723901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2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1114428" y="549747"/>
              <a:ext cx="2158094" cy="646331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square" rtlCol="0">
              <a:spAutoFit/>
            </a:bodyPr>
            <a:lstStyle/>
            <a:p>
              <a:pPr defTabSz="12192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3600" b="1">
                  <a:solidFill>
                    <a:prstClr val="black"/>
                  </a:solidFill>
                  <a:latin typeface="Calibri" panose="020F0502020204030204" pitchFamily="34" charset="0"/>
                  <a:ea typeface="宋体" panose="02010600030101010101" pitchFamily="2" charset="-122"/>
                </a:rPr>
                <a:t>管</a:t>
              </a:r>
              <a:endParaRPr lang="zh-CN" altLang="en-US" sz="3600" b="1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9417845" y="2513915"/>
            <a:ext cx="3007832" cy="723901"/>
            <a:chOff x="527957" y="506184"/>
            <a:chExt cx="3007833" cy="723901"/>
          </a:xfrm>
        </p:grpSpPr>
        <p:sp>
          <p:nvSpPr>
            <p:cNvPr id="35" name="矩形: 圆角 34"/>
            <p:cNvSpPr/>
            <p:nvPr/>
          </p:nvSpPr>
          <p:spPr>
            <a:xfrm>
              <a:off x="527957" y="506184"/>
              <a:ext cx="2013857" cy="723901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2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1159983" y="597521"/>
              <a:ext cx="2375807" cy="584775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square" rtlCol="0">
              <a:spAutoFit/>
            </a:bodyPr>
            <a:lstStyle/>
            <a:p>
              <a:pPr defTabSz="12192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3200" b="1">
                  <a:solidFill>
                    <a:prstClr val="black"/>
                  </a:solidFill>
                  <a:latin typeface="Calibri" panose="020F0502020204030204" pitchFamily="34" charset="0"/>
                  <a:ea typeface="宋体" panose="02010600030101010101" pitchFamily="2" charset="-122"/>
                </a:rPr>
                <a:t>拼</a:t>
              </a:r>
              <a:endParaRPr lang="zh-CN" altLang="en-US" sz="3200" b="1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9411041" y="3764265"/>
            <a:ext cx="2796923" cy="723901"/>
            <a:chOff x="527957" y="506184"/>
            <a:chExt cx="2796923" cy="723901"/>
          </a:xfrm>
        </p:grpSpPr>
        <p:sp>
          <p:nvSpPr>
            <p:cNvPr id="38" name="矩形: 圆角 37"/>
            <p:cNvSpPr/>
            <p:nvPr/>
          </p:nvSpPr>
          <p:spPr>
            <a:xfrm>
              <a:off x="527957" y="506184"/>
              <a:ext cx="2013857" cy="723901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2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1166786" y="520499"/>
              <a:ext cx="2158094" cy="646331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square" rtlCol="0">
              <a:spAutoFit/>
            </a:bodyPr>
            <a:lstStyle/>
            <a:p>
              <a:pPr defTabSz="12192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3600" b="1">
                  <a:solidFill>
                    <a:prstClr val="black"/>
                  </a:solidFill>
                  <a:latin typeface="Calibri" panose="020F0502020204030204" pitchFamily="34" charset="0"/>
                  <a:ea typeface="宋体" panose="02010600030101010101" pitchFamily="2" charset="-122"/>
                </a:rPr>
                <a:t>吞</a:t>
              </a:r>
              <a:endParaRPr lang="zh-CN" altLang="en-US" sz="3600" b="1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9427029" y="4865092"/>
            <a:ext cx="2764971" cy="723901"/>
            <a:chOff x="527957" y="506184"/>
            <a:chExt cx="2764971" cy="723901"/>
          </a:xfrm>
        </p:grpSpPr>
        <p:sp>
          <p:nvSpPr>
            <p:cNvPr id="41" name="矩形: 圆角 40"/>
            <p:cNvSpPr/>
            <p:nvPr/>
          </p:nvSpPr>
          <p:spPr>
            <a:xfrm>
              <a:off x="527957" y="506184"/>
              <a:ext cx="2013857" cy="723901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2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1134834" y="519803"/>
              <a:ext cx="2158094" cy="646331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square" rtlCol="0">
              <a:spAutoFit/>
            </a:bodyPr>
            <a:lstStyle/>
            <a:p>
              <a:pPr defTabSz="12192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3600" b="1">
                  <a:solidFill>
                    <a:prstClr val="black"/>
                  </a:solidFill>
                  <a:latin typeface="Calibri" panose="020F0502020204030204" pitchFamily="34" charset="0"/>
                  <a:ea typeface="宋体" panose="02010600030101010101" pitchFamily="2" charset="-122"/>
                </a:rPr>
                <a:t>悲</a:t>
              </a:r>
              <a:endParaRPr lang="zh-CN" altLang="en-US" sz="3600" b="1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9411041" y="5932745"/>
            <a:ext cx="2796923" cy="723902"/>
            <a:chOff x="527957" y="506184"/>
            <a:chExt cx="2796923" cy="723901"/>
          </a:xfrm>
        </p:grpSpPr>
        <p:sp>
          <p:nvSpPr>
            <p:cNvPr id="44" name="矩形: 圆角 43"/>
            <p:cNvSpPr/>
            <p:nvPr/>
          </p:nvSpPr>
          <p:spPr>
            <a:xfrm>
              <a:off x="527957" y="506184"/>
              <a:ext cx="2013857" cy="723901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2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1166786" y="507756"/>
              <a:ext cx="2158094" cy="646330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square" rtlCol="0">
              <a:spAutoFit/>
            </a:bodyPr>
            <a:lstStyle/>
            <a:p>
              <a:pPr defTabSz="12192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3600" b="1">
                  <a:solidFill>
                    <a:prstClr val="black"/>
                  </a:solidFill>
                  <a:latin typeface="Calibri" panose="020F0502020204030204" pitchFamily="34" charset="0"/>
                  <a:ea typeface="宋体" panose="02010600030101010101" pitchFamily="2" charset="-122"/>
                </a:rPr>
                <a:t>算</a:t>
              </a:r>
              <a:endParaRPr lang="zh-CN" altLang="en-US" sz="3600" b="1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46" name="文本框 45"/>
          <p:cNvSpPr txBox="1"/>
          <p:nvPr/>
        </p:nvSpPr>
        <p:spPr>
          <a:xfrm>
            <a:off x="5052915" y="2969449"/>
            <a:ext cx="32457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4400" b="1">
                <a:solidFill>
                  <a:srgbClr val="FF0000"/>
                </a:solidFill>
                <a:latin typeface="Arial Black" panose="020B0A04020102020204" pitchFamily="34" charset="0"/>
                <a:ea typeface="宋体" panose="02010600030101010101" pitchFamily="2" charset="-122"/>
              </a:rPr>
              <a:t>流泪</a:t>
            </a:r>
            <a:endParaRPr lang="zh-CN" altLang="en-US" sz="4400" b="1">
              <a:solidFill>
                <a:srgbClr val="FF0000"/>
              </a:solidFill>
              <a:latin typeface="Arial Black" panose="020B0A04020102020204" pitchFamily="34" charset="0"/>
              <a:ea typeface="宋体" panose="02010600030101010101" pitchFamily="2" charset="-122"/>
            </a:endParaRPr>
          </a:p>
        </p:txBody>
      </p:sp>
      <p:pic>
        <p:nvPicPr>
          <p:cNvPr id="7" name="PA-图片 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email"/>
          <a:stretch>
            <a:fillRect/>
          </a:stretch>
        </p:blipFill>
        <p:spPr>
          <a:xfrm>
            <a:off x="4026932" y="3375117"/>
            <a:ext cx="2590800" cy="2590800"/>
          </a:xfrm>
          <a:prstGeom prst="rect">
            <a:avLst/>
          </a:prstGeom>
        </p:spPr>
      </p:pic>
      <p:sp>
        <p:nvSpPr>
          <p:cNvPr id="47" name="文本框 46"/>
          <p:cNvSpPr txBox="1"/>
          <p:nvPr/>
        </p:nvSpPr>
        <p:spPr>
          <a:xfrm>
            <a:off x="5219245" y="2928850"/>
            <a:ext cx="32457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4400" b="1">
                <a:solidFill>
                  <a:srgbClr val="FF0000"/>
                </a:solidFill>
                <a:latin typeface="Arial Black" panose="020B0A04020102020204" pitchFamily="34" charset="0"/>
                <a:ea typeface="宋体" panose="02010600030101010101" pitchFamily="2" charset="-122"/>
              </a:rPr>
              <a:t>旅行</a:t>
            </a:r>
            <a:endParaRPr lang="zh-CN" altLang="en-US" sz="4400" b="1">
              <a:solidFill>
                <a:srgbClr val="FF0000"/>
              </a:solidFill>
              <a:latin typeface="Arial Black" panose="020B0A04020102020204" pitchFamily="34" charset="0"/>
              <a:ea typeface="宋体" panose="02010600030101010101" pitchFamily="2" charset="-122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5264303" y="2978035"/>
            <a:ext cx="32457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4400" b="1">
                <a:solidFill>
                  <a:srgbClr val="FF0000"/>
                </a:solidFill>
                <a:latin typeface="Arial Black" panose="020B0A04020102020204" pitchFamily="34" charset="0"/>
                <a:ea typeface="宋体" panose="02010600030101010101" pitchFamily="2" charset="-122"/>
              </a:rPr>
              <a:t>咱家</a:t>
            </a:r>
            <a:endParaRPr lang="zh-CN" altLang="en-US" sz="4400" b="1">
              <a:solidFill>
                <a:srgbClr val="FF0000"/>
              </a:solidFill>
              <a:latin typeface="Arial Black" panose="020B0A04020102020204" pitchFamily="34" charset="0"/>
              <a:ea typeface="宋体" panose="02010600030101010101" pitchFamily="2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5167502" y="2894555"/>
            <a:ext cx="32457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4400" b="1">
                <a:solidFill>
                  <a:srgbClr val="FF0000"/>
                </a:solidFill>
                <a:latin typeface="Arial Black" panose="020B0A04020102020204" pitchFamily="34" charset="0"/>
                <a:ea typeface="宋体" panose="02010600030101010101" pitchFamily="2" charset="-122"/>
              </a:rPr>
              <a:t>小偷</a:t>
            </a:r>
            <a:endParaRPr lang="zh-CN" altLang="en-US" sz="4400" b="1">
              <a:solidFill>
                <a:srgbClr val="FF0000"/>
              </a:solidFill>
              <a:latin typeface="Arial Black" panose="020B0A04020102020204" pitchFamily="34" charset="0"/>
              <a:ea typeface="宋体" panose="02010600030101010101" pitchFamily="2" charset="-122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5294456" y="2923154"/>
            <a:ext cx="32457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4400" b="1">
                <a:solidFill>
                  <a:srgbClr val="FF0000"/>
                </a:solidFill>
                <a:latin typeface="Arial Black" panose="020B0A04020102020204" pitchFamily="34" charset="0"/>
                <a:ea typeface="宋体" panose="02010600030101010101" pitchFamily="2" charset="-122"/>
              </a:rPr>
              <a:t>救命</a:t>
            </a:r>
            <a:endParaRPr lang="zh-CN" altLang="en-US" sz="4400" b="1">
              <a:solidFill>
                <a:srgbClr val="FF0000"/>
              </a:solidFill>
              <a:latin typeface="Arial Black" panose="020B0A04020102020204" pitchFamily="34" charset="0"/>
              <a:ea typeface="宋体" panose="02010600030101010101" pitchFamily="2" charset="-122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5219245" y="2930006"/>
            <a:ext cx="32457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4400" b="1">
                <a:solidFill>
                  <a:srgbClr val="FF0000"/>
                </a:solidFill>
                <a:latin typeface="Arial Black" panose="020B0A04020102020204" pitchFamily="34" charset="0"/>
                <a:ea typeface="宋体" panose="02010600030101010101" pitchFamily="2" charset="-122"/>
              </a:rPr>
              <a:t>扫地</a:t>
            </a:r>
            <a:endParaRPr lang="zh-CN" altLang="en-US" sz="4400" b="1">
              <a:solidFill>
                <a:srgbClr val="FF0000"/>
              </a:solidFill>
              <a:latin typeface="Arial Black" panose="020B0A04020102020204" pitchFamily="34" charset="0"/>
              <a:ea typeface="宋体" panose="02010600030101010101" pitchFamily="2" charset="-122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5267788" y="2949436"/>
            <a:ext cx="32457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4400" b="1">
                <a:solidFill>
                  <a:srgbClr val="FF0000"/>
                </a:solidFill>
                <a:latin typeface="Arial Black" panose="020B0A04020102020204" pitchFamily="34" charset="0"/>
                <a:ea typeface="宋体" panose="02010600030101010101" pitchFamily="2" charset="-122"/>
              </a:rPr>
              <a:t>胃口</a:t>
            </a:r>
            <a:endParaRPr lang="zh-CN" altLang="en-US" sz="4400" b="1">
              <a:solidFill>
                <a:srgbClr val="FF0000"/>
              </a:solidFill>
              <a:latin typeface="Arial Black" panose="020B0A04020102020204" pitchFamily="34" charset="0"/>
              <a:ea typeface="宋体" panose="02010600030101010101" pitchFamily="2" charset="-122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5306360" y="2984892"/>
            <a:ext cx="32457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4400" b="1">
                <a:solidFill>
                  <a:srgbClr val="FF0000"/>
                </a:solidFill>
                <a:latin typeface="Arial Black" panose="020B0A04020102020204" pitchFamily="34" charset="0"/>
                <a:ea typeface="宋体" panose="02010600030101010101" pitchFamily="2" charset="-122"/>
              </a:rPr>
              <a:t>管理</a:t>
            </a:r>
            <a:endParaRPr lang="zh-CN" altLang="en-US" sz="4400" b="1">
              <a:solidFill>
                <a:srgbClr val="FF0000"/>
              </a:solidFill>
              <a:latin typeface="Arial Black" panose="020B0A04020102020204" pitchFamily="34" charset="0"/>
              <a:ea typeface="宋体" panose="02010600030101010101" pitchFamily="2" charset="-122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5087411" y="2960172"/>
            <a:ext cx="32457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4400" b="1">
                <a:solidFill>
                  <a:srgbClr val="FF0000"/>
                </a:solidFill>
                <a:latin typeface="Arial Black" panose="020B0A04020102020204" pitchFamily="34" charset="0"/>
                <a:ea typeface="宋体" panose="02010600030101010101" pitchFamily="2" charset="-122"/>
              </a:rPr>
              <a:t>吞咽</a:t>
            </a:r>
            <a:endParaRPr lang="zh-CN" altLang="en-US" sz="4400" b="1">
              <a:solidFill>
                <a:srgbClr val="FF0000"/>
              </a:solidFill>
              <a:latin typeface="Arial Black" panose="020B0A04020102020204" pitchFamily="34" charset="0"/>
              <a:ea typeface="宋体" panose="02010600030101010101" pitchFamily="2" charset="-122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5219245" y="2883471"/>
            <a:ext cx="32457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4400" b="1">
                <a:solidFill>
                  <a:srgbClr val="FF0000"/>
                </a:solidFill>
                <a:latin typeface="Arial Black" panose="020B0A04020102020204" pitchFamily="34" charset="0"/>
                <a:ea typeface="宋体" panose="02010600030101010101" pitchFamily="2" charset="-122"/>
              </a:rPr>
              <a:t>拼命</a:t>
            </a:r>
            <a:endParaRPr lang="zh-CN" altLang="en-US" sz="4400" b="1">
              <a:solidFill>
                <a:srgbClr val="FF0000"/>
              </a:solidFill>
              <a:latin typeface="Arial Black" panose="020B0A04020102020204" pitchFamily="34" charset="0"/>
              <a:ea typeface="宋体" panose="02010600030101010101" pitchFamily="2" charset="-122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5151416" y="2967291"/>
            <a:ext cx="32457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4400" b="1">
                <a:solidFill>
                  <a:srgbClr val="FF0000"/>
                </a:solidFill>
                <a:latin typeface="Arial Black" panose="020B0A04020102020204" pitchFamily="34" charset="0"/>
                <a:ea typeface="宋体" panose="02010600030101010101" pitchFamily="2" charset="-122"/>
              </a:rPr>
              <a:t>悲伤</a:t>
            </a:r>
            <a:endParaRPr lang="zh-CN" altLang="en-US" sz="4400" b="1">
              <a:solidFill>
                <a:srgbClr val="FF0000"/>
              </a:solidFill>
              <a:latin typeface="Arial Black" panose="020B0A04020102020204" pitchFamily="34" charset="0"/>
              <a:ea typeface="宋体" panose="02010600030101010101" pitchFamily="2" charset="-122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5145464" y="2957449"/>
            <a:ext cx="32457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4400" b="1">
                <a:solidFill>
                  <a:srgbClr val="FF0000"/>
                </a:solidFill>
                <a:latin typeface="Arial Black" panose="020B0A04020102020204" pitchFamily="34" charset="0"/>
                <a:ea typeface="宋体" panose="02010600030101010101" pitchFamily="2" charset="-122"/>
              </a:rPr>
              <a:t>算数</a:t>
            </a:r>
            <a:r>
              <a:rPr lang="en-US" altLang="zh-CN" sz="4400" b="1">
                <a:solidFill>
                  <a:srgbClr val="FF0000"/>
                </a:solidFill>
                <a:latin typeface="Arial Black" panose="020B0A04020102020204" pitchFamily="34" charset="0"/>
                <a:ea typeface="宋体" panose="02010600030101010101" pitchFamily="2" charset="-122"/>
              </a:rPr>
              <a:t> </a:t>
            </a:r>
            <a:endParaRPr lang="zh-CN" altLang="en-US" sz="4400" b="1">
              <a:solidFill>
                <a:srgbClr val="FF0000"/>
              </a:solidFill>
              <a:latin typeface="Arial Black" panose="020B0A040201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autoRev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06 1.48148E-06 L 0.13203 -0.27755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02" y="-13889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ction sounds-摩擦(Rub)_爱给网_aigei_com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4" presetClass="path" presetSubtype="0" accel="50000" decel="50000" autoRev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06 1.48148E-06 L 0.13203 -0.27755" pathEditMode="relative" ptsTypes="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ction sounds-摩擦(Rub)_爱给网_aigei_com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4" presetClass="path" presetSubtype="0" accel="50000" decel="50000" autoRev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06 1.48148E-06 L 0.13203 -0.27755" pathEditMode="relative" ptsTypes="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ction sounds-摩擦(Rub)_爱给网_aigei_com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4" presetClass="path" presetSubtype="0" accel="50000" decel="50000" autoRev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06 1.48148E-06 L 0.13203 -0.27755" pathEditMode="relative" ptsTypes="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ction sounds-摩擦(Rub)_爱给网_aigei_com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64" presetClass="path" presetSubtype="0" accel="50000" decel="50000" autoRev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06 1.48148E-06 L 0.13203 -0.27755" pathEditMode="relative" ptsTypes="">
                                      <p:cBhvr>
                                        <p:cTn id="5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ction sounds-摩擦(Rub)_爱给网_aigei_com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64" presetClass="path" presetSubtype="0" accel="50000" decel="50000" autoRev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06 1.48148E-06 L 0.13203 -0.27755" pathEditMode="relative" ptsTypes="">
                                      <p:cBhvr>
                                        <p:cTn id="6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ction sounds-摩擦(Rub)_爱给网_aigei_com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000"/>
                            </p:stCondLst>
                            <p:childTnLst>
                              <p:par>
                                <p:cTn id="72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64" presetClass="path" presetSubtype="0" accel="50000" decel="50000" autoRev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06 1.48148E-06 L 0.13203 -0.27755" pathEditMode="relative" ptsTypes="">
                                      <p:cBhvr>
                                        <p:cTn id="7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ction sounds-摩擦(Rub)_爱给网_aigei_com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000"/>
                            </p:stCondLst>
                            <p:childTnLst>
                              <p:par>
                                <p:cTn id="84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64" presetClass="path" presetSubtype="0" accel="50000" decel="50000" autoRev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06 1.48148E-06 L 0.13203 -0.27755" pathEditMode="relative" ptsTypes="">
                                      <p:cBhvr>
                                        <p:cTn id="9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ction sounds-摩擦(Rub)_爱给网_aigei_com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00"/>
                            </p:stCondLst>
                            <p:childTnLst>
                              <p:par>
                                <p:cTn id="9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000"/>
                            </p:stCondLst>
                            <p:childTnLst>
                              <p:par>
                                <p:cTn id="96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64" presetClass="path" presetSubtype="0" accel="50000" decel="50000" autoRev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06 1.48148E-06 L 0.13203 -0.27755" pathEditMode="relative" ptsTypes="">
                                      <p:cBhvr>
                                        <p:cTn id="10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ction sounds-摩擦(Rub)_爱给网_aigei_com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500"/>
                            </p:stCondLst>
                            <p:childTnLst>
                              <p:par>
                                <p:cTn id="10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000"/>
                            </p:stCondLst>
                            <p:childTnLst>
                              <p:par>
                                <p:cTn id="108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64" presetClass="path" presetSubtype="0" accel="50000" decel="50000" autoRev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06 1.48148E-06 L 0.13203 -0.27755" pathEditMode="relative" ptsTypes="">
                                      <p:cBhvr>
                                        <p:cTn id="1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ction sounds-摩擦(Rub)_爱给网_aigei_com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500"/>
                            </p:stCondLst>
                            <p:childTnLst>
                              <p:par>
                                <p:cTn id="1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000"/>
                            </p:stCondLst>
                            <p:childTnLst>
                              <p:par>
                                <p:cTn id="12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64" presetClass="path" presetSubtype="0" accel="50000" decel="50000" autoRev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06 1.48148E-06 L 0.13203 -0.27755" pathEditMode="relative" ptsTypes="">
                                      <p:cBhvr>
                                        <p:cTn id="1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ction sounds-摩擦(Rub)_爱给网_aigei_com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500"/>
                            </p:stCondLst>
                            <p:childTnLst>
                              <p:par>
                                <p:cTn id="1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1000"/>
                            </p:stCondLst>
                            <p:childTnLst>
                              <p:par>
                                <p:cTn id="132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>
                      <p:stCondLst>
                        <p:cond delay="0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64" presetClass="path" presetSubtype="0" accel="50000" decel="50000" autoRev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06 1.48148E-06 L 0.13203 -0.27755" pathEditMode="relative" ptsTypes="">
                                      <p:cBhvr>
                                        <p:cTn id="1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ction sounds-摩擦(Rub)_爱给网_aigei_com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500"/>
                            </p:stCondLst>
                            <p:childTnLst>
                              <p:par>
                                <p:cTn id="1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4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</p:childTnLst>
        </p:cTn>
      </p:par>
    </p:tnLst>
    <p:bldLst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50" grpId="0"/>
      <p:bldP spid="50" grpId="1"/>
      <p:bldP spid="51" grpId="0"/>
      <p:bldP spid="51" grpId="1"/>
      <p:bldP spid="52" grpId="0"/>
      <p:bldP spid="52" grpId="1"/>
      <p:bldP spid="53" grpId="0"/>
      <p:bldP spid="53" grpId="1"/>
      <p:bldP spid="54" grpId="0"/>
      <p:bldP spid="54" grpId="1"/>
      <p:bldP spid="55" grpId="0"/>
      <p:bldP spid="55" grpId="1"/>
      <p:bldP spid="56" grpId="0"/>
      <p:bldP spid="56" grpId="1"/>
      <p:bldP spid="57" grpId="0"/>
      <p:bldP spid="57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文本框 2"/>
          <p:cNvSpPr txBox="1"/>
          <p:nvPr/>
        </p:nvSpPr>
        <p:spPr>
          <a:xfrm>
            <a:off x="1247775" y="1581577"/>
            <a:ext cx="9696449" cy="387849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algn="just" eaLnBrk="0" hangingPunct="0">
              <a:lnSpc>
                <a:spcPct val="150000"/>
              </a:lnSpc>
              <a:buSzTx/>
            </a:pPr>
            <a:r>
              <a:rPr lang="zh-CN" altLang="en-US" sz="4265" b="1" dirty="0">
                <a:latin typeface="楷体" panose="02010609060101010101" pitchFamily="49" charset="-122"/>
                <a:ea typeface="楷体" panose="02010609060101010101" pitchFamily="49" charset="-122"/>
              </a:rPr>
              <a:t>    红头在牛肚子里的旅行可以说是一场意外，如果没有得到青头的帮助，它也不能顺利地从牛肚子里出来。从它们身上你看到了什么？有何感悟？</a:t>
            </a:r>
            <a:endParaRPr lang="zh-CN" altLang="en-US" sz="4265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5298" name="文本框 3"/>
          <p:cNvSpPr txBox="1"/>
          <p:nvPr/>
        </p:nvSpPr>
        <p:spPr>
          <a:xfrm>
            <a:off x="5043880" y="565047"/>
            <a:ext cx="2590800" cy="74898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algn="just" eaLnBrk="0" hangingPunct="0"/>
            <a:r>
              <a:rPr lang="zh-CN" altLang="en-US" sz="4265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归纳拓展</a:t>
            </a:r>
            <a:endParaRPr lang="zh-CN" altLang="en-US" sz="4265" b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</p:spTree>
  </p:cSld>
  <p:clrMapOvr>
    <a:masterClrMapping/>
  </p:clrMapOvr>
  <p:transition spd="slow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5117288" y="1674918"/>
            <a:ext cx="6686022" cy="4427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是啊，不论我们遇到什么样的事，都不能紧张，一定要发挥聪明才智，冷静处理面对情况。正重要的是学会互相帮助，共同解决困难。请记住：团结就是力量！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8102355" y="211285"/>
            <a:ext cx="3815286" cy="125848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56913" y="1066413"/>
            <a:ext cx="5144929" cy="5144929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文本框 2"/>
          <p:cNvSpPr txBox="1"/>
          <p:nvPr/>
        </p:nvSpPr>
        <p:spPr>
          <a:xfrm>
            <a:off x="1004493" y="1850025"/>
            <a:ext cx="10404533" cy="2192908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algn="just" eaLnBrk="0" hangingPunct="0">
              <a:lnSpc>
                <a:spcPct val="150000"/>
              </a:lnSpc>
              <a:buSzTx/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同学们，红头能够安全钻出牛肚子，它的好朋友青头起了至关重要的作用。你喜欢青头吗？假如你遇到了这样一位朋友，你会珍惜你们之间的情谊吗？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5298" name="文本框 3"/>
          <p:cNvSpPr txBox="1"/>
          <p:nvPr/>
        </p:nvSpPr>
        <p:spPr>
          <a:xfrm>
            <a:off x="5043880" y="565047"/>
            <a:ext cx="2590800" cy="74898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algn="just" eaLnBrk="0" hangingPunct="0"/>
            <a:r>
              <a:rPr lang="zh-CN" altLang="en-US" sz="4265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归纳延伸</a:t>
            </a:r>
            <a:endParaRPr lang="zh-CN" altLang="en-US" sz="4265" b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4" name="文本框 2"/>
          <p:cNvSpPr txBox="1"/>
          <p:nvPr/>
        </p:nvSpPr>
        <p:spPr>
          <a:xfrm>
            <a:off x="1004494" y="4376509"/>
            <a:ext cx="10404533" cy="715581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algn="just" eaLnBrk="0" hangingPunct="0">
              <a:lnSpc>
                <a:spcPct val="150000"/>
              </a:lnSpc>
              <a:buSzTx/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加入同学遇到了麻烦事，你会怎么办呢？ 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666465" y="2169295"/>
            <a:ext cx="11116656" cy="2432397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>
            <a:lvl1pPr marL="0" lvl="0" indent="0" algn="l" defTabSz="6858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lvl="1" indent="0" algn="l" defTabSz="6858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685800" lvl="2" indent="0" algn="l" defTabSz="6858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028700" lvl="3" indent="0" algn="l" defTabSz="6858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371600" lvl="4" indent="0" algn="l" defTabSz="6858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1714500" lvl="5" indent="0" algn="l" defTabSz="6858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057400" lvl="6" indent="0" algn="l" defTabSz="6858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2400300" lvl="7" indent="0" algn="l" defTabSz="6858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2743200" lvl="8" indent="0" algn="l" defTabSz="6858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3600" dirty="0">
                <a:ln w="0"/>
                <a:solidFill>
                  <a:srgbClr val="00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   这篇课文讲了青头在好朋友红头被牛吞掉以后，用知识巧妙救出红头的故事，表现了青头的</a:t>
            </a:r>
            <a:r>
              <a:rPr lang="zh-CN" altLang="en-US" sz="3600" u="sng" dirty="0">
                <a:ln w="0"/>
                <a:solidFill>
                  <a:srgbClr val="00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     </a:t>
            </a:r>
            <a:r>
              <a:rPr lang="zh-CN" altLang="en-US" sz="3600" dirty="0">
                <a:ln w="0"/>
                <a:solidFill>
                  <a:srgbClr val="00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，对朋友</a:t>
            </a:r>
            <a:r>
              <a:rPr lang="zh-CN" altLang="en-US" sz="3600" u="sng" dirty="0">
                <a:ln w="0"/>
                <a:solidFill>
                  <a:srgbClr val="00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           </a:t>
            </a:r>
            <a:r>
              <a:rPr lang="zh-CN" altLang="en-US" sz="3600" dirty="0">
                <a:ln w="0"/>
                <a:solidFill>
                  <a:srgbClr val="00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，以及</a:t>
            </a:r>
            <a:r>
              <a:rPr lang="zh-CN" altLang="en-US" sz="3600" u="sng" dirty="0">
                <a:ln w="0"/>
                <a:solidFill>
                  <a:srgbClr val="00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zh-CN" altLang="en-US" sz="3600" dirty="0">
                <a:ln w="0"/>
                <a:solidFill>
                  <a:srgbClr val="00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sz="3600" u="sng" dirty="0">
                <a:ln w="0"/>
                <a:solidFill>
                  <a:srgbClr val="00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     </a:t>
            </a:r>
            <a:r>
              <a:rPr lang="zh-CN" altLang="en-US" sz="3600" dirty="0">
                <a:ln w="0"/>
                <a:solidFill>
                  <a:srgbClr val="00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的精神。</a:t>
            </a:r>
            <a:endParaRPr lang="zh-CN" altLang="en-US" sz="3600" dirty="0">
              <a:ln w="0"/>
              <a:solidFill>
                <a:srgbClr val="000000"/>
              </a:solidFill>
              <a:effectLst>
                <a:outerShdw blurRad="38100" dist="19050" dir="2700000" algn="tl" rotWithShape="0">
                  <a:srgbClr val="000000">
                    <a:alpha val="40000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14"/>
          <p:cNvSpPr txBox="1"/>
          <p:nvPr/>
        </p:nvSpPr>
        <p:spPr>
          <a:xfrm>
            <a:off x="5528568" y="1208709"/>
            <a:ext cx="2715676" cy="748988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zh-CN" altLang="en-US" sz="4265" b="1" dirty="0">
                <a:latin typeface="幼圆" panose="02010509060101010101" pitchFamily="49" charset="-122"/>
                <a:ea typeface="幼圆" panose="02010509060101010101" pitchFamily="49" charset="-122"/>
              </a:rPr>
              <a:t>总结</a:t>
            </a:r>
            <a:endParaRPr lang="zh-CN" altLang="en-US" sz="4265" b="1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133042" y="3863338"/>
            <a:ext cx="11112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无畏</a:t>
            </a:r>
            <a:endParaRPr lang="zh-CN" altLang="en-US" sz="3600" b="1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337147" y="3854595"/>
            <a:ext cx="25010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真诚的关爱</a:t>
            </a:r>
            <a:endParaRPr lang="zh-CN" altLang="en-US" sz="3600" b="1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9168811" y="3062327"/>
            <a:ext cx="11112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智慧</a:t>
            </a:r>
            <a:endParaRPr lang="zh-CN" altLang="en-US" sz="3600" b="1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341565" y="3892138"/>
            <a:ext cx="11112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勇敢</a:t>
            </a:r>
            <a:endParaRPr lang="zh-CN" altLang="en-US" sz="3600" b="1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39553" y="1646070"/>
            <a:ext cx="709364" cy="4150367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在牛肚子里旅行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新月形 3"/>
          <p:cNvSpPr/>
          <p:nvPr/>
        </p:nvSpPr>
        <p:spPr>
          <a:xfrm>
            <a:off x="2562342" y="2691388"/>
            <a:ext cx="268288" cy="2209800"/>
          </a:xfrm>
          <a:prstGeom prst="moon">
            <a:avLst>
              <a:gd name="adj" fmla="val 40330"/>
            </a:avLst>
          </a:prstGeom>
          <a:solidFill>
            <a:srgbClr val="00B050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3044055" y="2208861"/>
            <a:ext cx="8675365" cy="1195712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红头：</a:t>
            </a:r>
            <a:r>
              <a:rPr lang="zh-CN" altLang="en-US" sz="32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进牛嘴</a:t>
            </a:r>
            <a:r>
              <a:rPr lang="zh-CN" altLang="en-US" sz="3200" b="1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→</a:t>
            </a:r>
            <a:r>
              <a:rPr lang="zh-CN" altLang="en-US" sz="32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牛的第一个胃</a:t>
            </a:r>
            <a:r>
              <a:rPr lang="zh-CN" altLang="en-US" sz="3200" b="1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→</a:t>
            </a:r>
            <a:r>
              <a:rPr lang="zh-CN" altLang="en-US" sz="32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牛的第二个胃</a:t>
            </a:r>
            <a:r>
              <a:rPr lang="zh-CN" altLang="en-US" sz="3200" b="1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→</a:t>
            </a:r>
            <a:r>
              <a:rPr lang="zh-CN" altLang="en-US" sz="32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牛嘴</a:t>
            </a:r>
            <a:r>
              <a:rPr lang="zh-CN" altLang="en-US" sz="3200" b="1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→</a:t>
            </a:r>
            <a:r>
              <a:rPr lang="zh-CN" altLang="en-US" sz="32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出牛肚子</a:t>
            </a:r>
            <a:endParaRPr lang="zh-CN" altLang="en-US" sz="32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3149411" y="4407475"/>
            <a:ext cx="5297487" cy="60483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青头：</a:t>
            </a:r>
            <a:r>
              <a:rPr lang="zh-CN" altLang="en-US" sz="32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珍惜友情  勇敢无畏</a:t>
            </a:r>
            <a:endParaRPr lang="zh-CN" altLang="en-US" sz="32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982012" y="222993"/>
            <a:ext cx="4930012" cy="4930012"/>
          </a:xfrm>
          <a:prstGeom prst="rect">
            <a:avLst/>
          </a:prstGeom>
        </p:spPr>
      </p:pic>
      <p:sp>
        <p:nvSpPr>
          <p:cNvPr id="2" name="TextBox 9"/>
          <p:cNvSpPr txBox="1">
            <a:spLocks noChangeArrowheads="1"/>
          </p:cNvSpPr>
          <p:nvPr/>
        </p:nvSpPr>
        <p:spPr bwMode="auto">
          <a:xfrm>
            <a:off x="325855" y="3622310"/>
            <a:ext cx="343847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200" eaLnBrk="1" hangingPunct="1">
              <a:defRPr/>
            </a:pPr>
            <a:r>
              <a:rPr lang="zh-CN" altLang="en-US" sz="2800" b="1" dirty="0">
                <a:solidFill>
                  <a:srgbClr val="034A4B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结构：独体字</a:t>
            </a:r>
            <a:endParaRPr lang="zh-CN" altLang="en-US" sz="2800" b="1" dirty="0">
              <a:solidFill>
                <a:srgbClr val="034A4B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TextBox 10"/>
          <p:cNvSpPr txBox="1">
            <a:spLocks noChangeArrowheads="1"/>
          </p:cNvSpPr>
          <p:nvPr/>
        </p:nvSpPr>
        <p:spPr bwMode="auto">
          <a:xfrm>
            <a:off x="309594" y="4834725"/>
            <a:ext cx="365405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200" eaLnBrk="1" hangingPunct="1">
              <a:defRPr/>
            </a:pPr>
            <a:r>
              <a:rPr lang="zh-CN" altLang="en-US" sz="2800" b="1">
                <a:solidFill>
                  <a:srgbClr val="034A4B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组词：出乎 合乎</a:t>
            </a:r>
            <a:endParaRPr lang="zh-CN" altLang="en-US" sz="2800" b="1">
              <a:solidFill>
                <a:srgbClr val="034A4B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TextBox 11"/>
          <p:cNvSpPr txBox="1">
            <a:spLocks noChangeArrowheads="1"/>
          </p:cNvSpPr>
          <p:nvPr/>
        </p:nvSpPr>
        <p:spPr bwMode="auto">
          <a:xfrm>
            <a:off x="339465" y="5481236"/>
            <a:ext cx="708040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defRPr/>
            </a:pPr>
            <a:r>
              <a:rPr lang="zh-CN" altLang="en-US" sz="2800" b="1">
                <a:solidFill>
                  <a:srgbClr val="034A4B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造句</a:t>
            </a:r>
            <a:r>
              <a:rPr lang="en-US" altLang="zh-CN" sz="2800" b="1">
                <a:solidFill>
                  <a:srgbClr val="034A4B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  <a:r>
              <a:rPr lang="zh-CN" altLang="en-US" sz="2800" b="1">
                <a:solidFill>
                  <a:srgbClr val="034A4B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	这件事的发生让人出乎意料。</a:t>
            </a:r>
            <a:endParaRPr lang="zh-CN" altLang="en-US" sz="2800" b="1">
              <a:solidFill>
                <a:srgbClr val="034A4B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TextBox 12"/>
          <p:cNvSpPr txBox="1">
            <a:spLocks noChangeArrowheads="1"/>
          </p:cNvSpPr>
          <p:nvPr/>
        </p:nvSpPr>
        <p:spPr bwMode="auto">
          <a:xfrm>
            <a:off x="309594" y="4188214"/>
            <a:ext cx="384598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defRPr/>
            </a:pPr>
            <a:r>
              <a:rPr lang="zh-CN" altLang="en-US" sz="2800" b="1">
                <a:solidFill>
                  <a:srgbClr val="034A4B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音序：</a:t>
            </a:r>
            <a:r>
              <a:rPr lang="en-US" altLang="zh-CN" sz="2800" b="1">
                <a:solidFill>
                  <a:srgbClr val="034A4B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H </a:t>
            </a:r>
            <a:r>
              <a:rPr lang="zh-CN" altLang="en-US" sz="2800" b="1">
                <a:solidFill>
                  <a:srgbClr val="034A4B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部首：丿</a:t>
            </a:r>
            <a:endParaRPr lang="zh-CN" altLang="en-US" sz="2800" b="1">
              <a:solidFill>
                <a:srgbClr val="034A4B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219323" y="-1362826"/>
            <a:ext cx="2650321" cy="3124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文本框 6"/>
          <p:cNvSpPr txBox="1"/>
          <p:nvPr/>
        </p:nvSpPr>
        <p:spPr>
          <a:xfrm>
            <a:off x="9041680" y="465559"/>
            <a:ext cx="6098059" cy="10464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>
              <a:defRPr/>
            </a:pPr>
            <a:endParaRPr lang="en-US" altLang="zh-CN">
              <a:solidFill>
                <a:prstClr val="black"/>
              </a:solidFill>
              <a:latin typeface="等线" panose="02010600030101010101" charset="-122"/>
              <a:ea typeface="等线" panose="02010600030101010101" charset="-122"/>
            </a:endParaRPr>
          </a:p>
          <a:p>
            <a:pPr lvl="0"/>
            <a:r>
              <a:rPr lang="en-US" altLang="zh-CN" sz="4400" err="1">
                <a:solidFill>
                  <a:prstClr val="black"/>
                </a:solidFill>
              </a:rPr>
              <a:t>hū</a:t>
            </a:r>
            <a:endParaRPr lang="zh-CN" altLang="en-US" sz="4400">
              <a:solidFill>
                <a:prstClr val="black"/>
              </a:solidFill>
              <a:latin typeface="等线" panose="02010600030101010101" charset="-122"/>
              <a:ea typeface="等线" panose="02010600030101010101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88224" y="1511999"/>
            <a:ext cx="2838451" cy="2838451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 cstate="email"/>
          <a:srcRect r="16494"/>
          <a:stretch>
            <a:fillRect/>
          </a:stretch>
        </p:blipFill>
        <p:spPr>
          <a:xfrm>
            <a:off x="6293764" y="4776835"/>
            <a:ext cx="5183236" cy="1017544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2"/>
          <p:cNvSpPr>
            <a:spLocks noChangeArrowheads="1"/>
          </p:cNvSpPr>
          <p:nvPr/>
        </p:nvSpPr>
        <p:spPr bwMode="auto">
          <a:xfrm>
            <a:off x="1174462" y="996006"/>
            <a:ext cx="9803319" cy="28084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Bef>
                <a:spcPct val="50000"/>
              </a:spcBef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 “救命啊！救命啊！”红头拼命地叫起来。里蹭来蹭去。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  <a:spcBef>
                <a:spcPct val="50000"/>
              </a:spcBef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“我被牛吃了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正在它的嘴里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救命啊！救命啊！”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50259" y="56474"/>
            <a:ext cx="3815286" cy="1258487"/>
          </a:xfrm>
          <a:prstGeom prst="rect">
            <a:avLst/>
          </a:prstGeom>
        </p:spPr>
      </p:pic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1174462" y="4288601"/>
            <a:ext cx="10525820" cy="2012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红头非常紧张、害怕。</a:t>
            </a:r>
            <a:endParaRPr lang="en-US" altLang="zh-CN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两个“救命啊”表现出了红头的焦急和害怕。</a:t>
            </a:r>
            <a:endParaRPr lang="en-US" altLang="zh-CN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省略号表示说话断断续续，写出红头在牛嘴里的紧张</a:t>
            </a:r>
            <a:r>
              <a:rPr lang="zh-CN" altLang="en-US" sz="32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6425967" y="1661021"/>
            <a:ext cx="3313651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8632272" y="3273105"/>
            <a:ext cx="215597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1276525" y="3928844"/>
            <a:ext cx="1231783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11214100" y="11747500"/>
            <a:ext cx="317500" cy="241300"/>
          </a:xfrm>
          <a:prstGeom prst="cube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86653" y="3314794"/>
            <a:ext cx="624140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5400" b="1">
                <a:latin typeface="楷体" panose="02010609060101010101" pitchFamily="49" charset="-122"/>
                <a:ea typeface="楷体" panose="02010609060101010101" pitchFamily="49" charset="-122"/>
              </a:rPr>
              <a:t>救命</a:t>
            </a:r>
            <a:endParaRPr lang="zh-CN" altLang="en-US" sz="4000" b="1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153731" y="840975"/>
            <a:ext cx="2004390" cy="200439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153731" y="4276527"/>
            <a:ext cx="2004390" cy="2004390"/>
          </a:xfrm>
          <a:prstGeom prst="rect">
            <a:avLst/>
          </a:prstGeom>
        </p:spPr>
      </p:pic>
      <p:cxnSp>
        <p:nvCxnSpPr>
          <p:cNvPr id="11" name="直接箭头连接符 10"/>
          <p:cNvCxnSpPr/>
          <p:nvPr/>
        </p:nvCxnSpPr>
        <p:spPr>
          <a:xfrm flipV="1">
            <a:off x="5504145" y="2597534"/>
            <a:ext cx="1214546" cy="1081756"/>
          </a:xfrm>
          <a:prstGeom prst="straightConnector1">
            <a:avLst/>
          </a:prstGeom>
          <a:ln w="571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12"/>
          <p:cNvCxnSpPr/>
          <p:nvPr/>
        </p:nvCxnSpPr>
        <p:spPr>
          <a:xfrm>
            <a:off x="5504145" y="3679290"/>
            <a:ext cx="1147434" cy="1191661"/>
          </a:xfrm>
          <a:prstGeom prst="straightConnector1">
            <a:avLst/>
          </a:prstGeom>
          <a:ln w="571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7706528" y="-43883"/>
            <a:ext cx="6098058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  <a:p>
            <a:pPr lvl="0"/>
            <a:r>
              <a:rPr lang="en-US" altLang="zh-CN" sz="3200" err="1">
                <a:solidFill>
                  <a:prstClr val="black"/>
                </a:solidFill>
              </a:rPr>
              <a:t>jiù</a:t>
            </a: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706528" y="3356775"/>
            <a:ext cx="6098058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  <a:p>
            <a:pPr lvl="0"/>
            <a:r>
              <a:rPr lang="en-US" altLang="zh-CN" sz="3200" err="1">
                <a:solidFill>
                  <a:prstClr val="black"/>
                </a:solidFill>
              </a:rPr>
              <a:t>mìng</a:t>
            </a:r>
            <a:endParaRPr lang="en-US" altLang="zh-CN" sz="3200" noProof="0">
              <a:solidFill>
                <a:prstClr val="black"/>
              </a:solidFill>
            </a:endParaRPr>
          </a:p>
        </p:txBody>
      </p:sp>
      <p:sp>
        <p:nvSpPr>
          <p:cNvPr id="16" name="TextBox 9"/>
          <p:cNvSpPr txBox="1">
            <a:spLocks noChangeArrowheads="1"/>
          </p:cNvSpPr>
          <p:nvPr/>
        </p:nvSpPr>
        <p:spPr bwMode="auto">
          <a:xfrm>
            <a:off x="9192664" y="2320223"/>
            <a:ext cx="343847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1219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34A4B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结构：左右结构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034A4B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7" name="TextBox 12"/>
          <p:cNvSpPr txBox="1">
            <a:spLocks noChangeArrowheads="1"/>
          </p:cNvSpPr>
          <p:nvPr/>
        </p:nvSpPr>
        <p:spPr bwMode="auto">
          <a:xfrm>
            <a:off x="9158121" y="1376004"/>
            <a:ext cx="3845983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34A4B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音序：</a:t>
            </a:r>
            <a:r>
              <a:rPr lang="en-US" altLang="zh-CN" sz="2800" b="1" noProof="0">
                <a:solidFill>
                  <a:srgbClr val="034A4B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J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34A4B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 </a:t>
            </a:r>
            <a:endParaRPr kumimoji="0" lang="en-US" altLang="zh-CN" sz="2800" b="1" i="0" u="none" strike="noStrike" kern="1200" cap="none" spc="0" normalizeH="0" baseline="0" noProof="0">
              <a:ln>
                <a:noFill/>
              </a:ln>
              <a:solidFill>
                <a:srgbClr val="034A4B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lvl="0" eaLnBrk="1" hangingPunct="1"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34A4B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部首</a:t>
            </a:r>
            <a:r>
              <a:rPr lang="zh-CN" altLang="en-US" sz="2800" b="1">
                <a:solidFill>
                  <a:srgbClr val="034A4B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：攵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034A4B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8" name="TextBox 12"/>
          <p:cNvSpPr txBox="1">
            <a:spLocks noChangeArrowheads="1"/>
          </p:cNvSpPr>
          <p:nvPr/>
        </p:nvSpPr>
        <p:spPr bwMode="auto">
          <a:xfrm>
            <a:off x="9158120" y="4801668"/>
            <a:ext cx="3845983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34A4B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音序：</a:t>
            </a:r>
            <a:r>
              <a:rPr lang="en-US" altLang="zh-CN" sz="2800" b="1" noProof="0">
                <a:solidFill>
                  <a:srgbClr val="034A4B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M</a:t>
            </a:r>
            <a:endParaRPr kumimoji="0" lang="en-US" altLang="zh-CN" sz="2800" b="1" i="0" u="none" strike="noStrike" kern="1200" cap="none" spc="0" normalizeH="0" baseline="0" noProof="0">
              <a:ln>
                <a:noFill/>
              </a:ln>
              <a:solidFill>
                <a:srgbClr val="034A4B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34A4B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部首：人 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034A4B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891123" y="1580455"/>
            <a:ext cx="3613021" cy="3613021"/>
          </a:xfrm>
          <a:prstGeom prst="rect">
            <a:avLst/>
          </a:prstGeom>
        </p:spPr>
      </p:pic>
      <p:sp>
        <p:nvSpPr>
          <p:cNvPr id="19" name="TextBox 9"/>
          <p:cNvSpPr txBox="1">
            <a:spLocks noChangeArrowheads="1"/>
          </p:cNvSpPr>
          <p:nvPr/>
        </p:nvSpPr>
        <p:spPr bwMode="auto">
          <a:xfrm>
            <a:off x="9158121" y="5757696"/>
            <a:ext cx="343847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1219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34A4B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结构：上下结构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034A4B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888468" y="2443859"/>
            <a:ext cx="4734427" cy="4734427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163843" y="1312323"/>
            <a:ext cx="2403914" cy="2403914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543316" y="1312323"/>
            <a:ext cx="2403914" cy="2403914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6419887" y="1038137"/>
            <a:ext cx="5299455" cy="1597631"/>
            <a:chOff x="1891257" y="2138543"/>
            <a:chExt cx="8714286" cy="2888088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5" cstate="email"/>
            <a:srcRect t="50000" r="15600"/>
            <a:stretch>
              <a:fillRect/>
            </a:stretch>
          </p:blipFill>
          <p:spPr>
            <a:xfrm>
              <a:off x="1891257" y="3583774"/>
              <a:ext cx="7354809" cy="1442857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5" cstate="email"/>
            <a:srcRect b="50270"/>
            <a:stretch>
              <a:fillRect/>
            </a:stretch>
          </p:blipFill>
          <p:spPr>
            <a:xfrm>
              <a:off x="1891257" y="2138543"/>
              <a:ext cx="8714286" cy="1435081"/>
            </a:xfrm>
            <a:prstGeom prst="rect">
              <a:avLst/>
            </a:prstGeom>
          </p:spPr>
        </p:pic>
      </p:grpSp>
      <p:grpSp>
        <p:nvGrpSpPr>
          <p:cNvPr id="11" name="组合 10"/>
          <p:cNvGrpSpPr/>
          <p:nvPr/>
        </p:nvGrpSpPr>
        <p:grpSpPr>
          <a:xfrm>
            <a:off x="985815" y="4282415"/>
            <a:ext cx="5434072" cy="1784613"/>
            <a:chOff x="1891257" y="2138543"/>
            <a:chExt cx="8714286" cy="2888088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6" cstate="email"/>
            <a:srcRect t="49104" r="48845"/>
            <a:stretch>
              <a:fillRect/>
            </a:stretch>
          </p:blipFill>
          <p:spPr>
            <a:xfrm>
              <a:off x="1891257" y="3557908"/>
              <a:ext cx="4457811" cy="1468723"/>
            </a:xfrm>
            <a:prstGeom prst="rect">
              <a:avLst/>
            </a:prstGeom>
          </p:spPr>
        </p:pic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6" cstate="email"/>
            <a:srcRect b="49104"/>
            <a:stretch>
              <a:fillRect/>
            </a:stretch>
          </p:blipFill>
          <p:spPr>
            <a:xfrm>
              <a:off x="1891257" y="2138543"/>
              <a:ext cx="8714286" cy="1468723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 advTm="3000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905213" y="173239"/>
            <a:ext cx="5256751" cy="5256751"/>
          </a:xfrm>
          <a:prstGeom prst="rect">
            <a:avLst/>
          </a:prstGeom>
        </p:spPr>
      </p:pic>
      <p:sp>
        <p:nvSpPr>
          <p:cNvPr id="2" name="TextBox 9"/>
          <p:cNvSpPr txBox="1">
            <a:spLocks noChangeArrowheads="1"/>
          </p:cNvSpPr>
          <p:nvPr/>
        </p:nvSpPr>
        <p:spPr bwMode="auto">
          <a:xfrm>
            <a:off x="325855" y="3622310"/>
            <a:ext cx="343847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200" eaLnBrk="1" hangingPunct="1">
              <a:defRPr/>
            </a:pPr>
            <a:r>
              <a:rPr lang="zh-CN" altLang="en-US" sz="2800" b="1">
                <a:solidFill>
                  <a:srgbClr val="034A4B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结构：左右结构</a:t>
            </a:r>
            <a:endParaRPr lang="zh-CN" altLang="en-US" sz="2800" b="1">
              <a:solidFill>
                <a:srgbClr val="034A4B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TextBox 10"/>
          <p:cNvSpPr txBox="1">
            <a:spLocks noChangeArrowheads="1"/>
          </p:cNvSpPr>
          <p:nvPr/>
        </p:nvSpPr>
        <p:spPr bwMode="auto">
          <a:xfrm>
            <a:off x="308315" y="4834726"/>
            <a:ext cx="365405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200" eaLnBrk="1" hangingPunct="1">
              <a:defRPr/>
            </a:pPr>
            <a:r>
              <a:rPr lang="zh-CN" altLang="en-US" sz="2800" b="1" dirty="0">
                <a:solidFill>
                  <a:srgbClr val="034A4B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组词：拼命 拼盘</a:t>
            </a:r>
            <a:endParaRPr lang="zh-CN" altLang="en-US" sz="2800" b="1" dirty="0">
              <a:solidFill>
                <a:srgbClr val="034A4B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TextBox 11"/>
          <p:cNvSpPr txBox="1">
            <a:spLocks noChangeArrowheads="1"/>
          </p:cNvSpPr>
          <p:nvPr/>
        </p:nvSpPr>
        <p:spPr bwMode="auto">
          <a:xfrm>
            <a:off x="339465" y="5481236"/>
            <a:ext cx="708040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defRPr/>
            </a:pPr>
            <a:r>
              <a:rPr lang="zh-CN" altLang="en-US" sz="2800" b="1" dirty="0">
                <a:solidFill>
                  <a:srgbClr val="034A4B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造句</a:t>
            </a:r>
            <a:r>
              <a:rPr lang="en-US" altLang="zh-CN" sz="2800" b="1" dirty="0">
                <a:solidFill>
                  <a:srgbClr val="034A4B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  <a:r>
              <a:rPr lang="zh-CN" altLang="en-US" sz="2800" b="1" dirty="0">
                <a:solidFill>
                  <a:srgbClr val="034A4B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	 猎人来了，猴子拼命向树上爬去。</a:t>
            </a:r>
            <a:endParaRPr lang="zh-CN" altLang="en-US" sz="2800" b="1" dirty="0">
              <a:solidFill>
                <a:srgbClr val="034A4B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TextBox 12"/>
          <p:cNvSpPr txBox="1">
            <a:spLocks noChangeArrowheads="1"/>
          </p:cNvSpPr>
          <p:nvPr/>
        </p:nvSpPr>
        <p:spPr bwMode="auto">
          <a:xfrm>
            <a:off x="309594" y="4188214"/>
            <a:ext cx="384598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defRPr/>
            </a:pPr>
            <a:r>
              <a:rPr lang="zh-CN" altLang="en-US" sz="2800" b="1">
                <a:solidFill>
                  <a:srgbClr val="034A4B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音序：</a:t>
            </a:r>
            <a:r>
              <a:rPr lang="en-US" altLang="zh-CN" sz="2800" b="1">
                <a:solidFill>
                  <a:srgbClr val="034A4B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P </a:t>
            </a:r>
            <a:r>
              <a:rPr lang="zh-CN" altLang="en-US" sz="2800" b="1">
                <a:solidFill>
                  <a:srgbClr val="034A4B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部首：扌</a:t>
            </a:r>
            <a:endParaRPr lang="zh-CN" altLang="en-US" sz="2800" b="1">
              <a:solidFill>
                <a:srgbClr val="034A4B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101290" y="-1371533"/>
            <a:ext cx="2650321" cy="3124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文本框 6"/>
          <p:cNvSpPr txBox="1"/>
          <p:nvPr/>
        </p:nvSpPr>
        <p:spPr>
          <a:xfrm>
            <a:off x="9041680" y="354276"/>
            <a:ext cx="6098059" cy="10464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>
              <a:defRPr/>
            </a:pPr>
            <a:endParaRPr lang="en-US" altLang="zh-CN">
              <a:solidFill>
                <a:prstClr val="black"/>
              </a:solidFill>
              <a:latin typeface="等线" panose="02010600030101010101" charset="-122"/>
              <a:ea typeface="等线" panose="02010600030101010101" charset="-122"/>
            </a:endParaRPr>
          </a:p>
          <a:p>
            <a:pPr lvl="0"/>
            <a:r>
              <a:rPr lang="en-US" altLang="zh-CN" sz="4400" err="1">
                <a:solidFill>
                  <a:prstClr val="black"/>
                </a:solidFill>
              </a:rPr>
              <a:t>pīn</a:t>
            </a:r>
            <a:endParaRPr lang="zh-CN" altLang="en-US" sz="4400">
              <a:solidFill>
                <a:prstClr val="black"/>
              </a:solidFill>
              <a:latin typeface="等线" panose="02010600030101010101" charset="-122"/>
              <a:ea typeface="等线" panose="02010600030101010101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61964" y="1400716"/>
            <a:ext cx="2838451" cy="2838451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6954462" y="4683850"/>
            <a:ext cx="4664649" cy="1492279"/>
            <a:chOff x="1891257" y="2138543"/>
            <a:chExt cx="8714286" cy="2883149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4" cstate="email"/>
            <a:srcRect t="50000" r="33263"/>
            <a:stretch>
              <a:fillRect/>
            </a:stretch>
          </p:blipFill>
          <p:spPr>
            <a:xfrm>
              <a:off x="1891257" y="3578835"/>
              <a:ext cx="5815625" cy="1442857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4" cstate="email"/>
            <a:srcRect b="50089"/>
            <a:stretch>
              <a:fillRect/>
            </a:stretch>
          </p:blipFill>
          <p:spPr>
            <a:xfrm>
              <a:off x="1891257" y="2138543"/>
              <a:ext cx="8714286" cy="1440292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0"/>
          <p:cNvSpPr/>
          <p:nvPr/>
        </p:nvSpPr>
        <p:spPr>
          <a:xfrm>
            <a:off x="1235676" y="596693"/>
            <a:ext cx="9539393" cy="94641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    “那我马上就会死掉！”红头</a:t>
            </a:r>
            <a:r>
              <a:rPr lang="zh-CN" altLang="en-US" sz="5335" b="1" dirty="0">
                <a:latin typeface="楷体" panose="02010609060101010101" pitchFamily="49" charset="-122"/>
                <a:ea typeface="楷体" panose="02010609060101010101" pitchFamily="49" charset="-122"/>
              </a:rPr>
              <a:t>哭</a:t>
            </a:r>
            <a:r>
              <a:rPr lang="zh-CN" altLang="en-US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起来。</a:t>
            </a:r>
            <a:endParaRPr lang="zh-CN" altLang="en-US" sz="3735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10"/>
          <p:cNvSpPr/>
          <p:nvPr/>
        </p:nvSpPr>
        <p:spPr>
          <a:xfrm>
            <a:off x="1235676" y="1872619"/>
            <a:ext cx="9539393" cy="163576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    “可是你说这些对我有什么用呢？”红头</a:t>
            </a:r>
            <a:r>
              <a:rPr lang="zh-CN" altLang="en-US" sz="5335" b="1" dirty="0">
                <a:latin typeface="楷体" panose="02010609060101010101" pitchFamily="49" charset="-122"/>
                <a:ea typeface="楷体" panose="02010609060101010101" pitchFamily="49" charset="-122"/>
              </a:rPr>
              <a:t>悲哀</a:t>
            </a:r>
            <a:r>
              <a:rPr lang="zh-CN" altLang="en-US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地说。</a:t>
            </a:r>
            <a:endParaRPr lang="zh-CN" altLang="en-US" sz="3735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227025" y="3318445"/>
            <a:ext cx="4144569" cy="29428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文本框 8"/>
          <p:cNvSpPr txBox="1"/>
          <p:nvPr/>
        </p:nvSpPr>
        <p:spPr>
          <a:xfrm>
            <a:off x="820406" y="3837901"/>
            <a:ext cx="6094602" cy="22249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    从“悲哀”这个词语可以看出红头非常害怕，内心感到无比绝望。</a:t>
            </a:r>
            <a:endParaRPr lang="zh-CN" altLang="en-US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10"/>
          <p:cNvSpPr/>
          <p:nvPr/>
        </p:nvSpPr>
        <p:spPr>
          <a:xfrm>
            <a:off x="1362512" y="1619759"/>
            <a:ext cx="9600353" cy="185909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4265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4265" b="1" dirty="0">
                <a:latin typeface="楷体" panose="02010609060101010101" pitchFamily="49" charset="-122"/>
                <a:ea typeface="楷体" panose="02010609060101010101" pitchFamily="49" charset="-122"/>
              </a:rPr>
              <a:t>红头看见自己的朋友，</a:t>
            </a:r>
            <a:r>
              <a:rPr lang="zh-CN" altLang="en-US" sz="5865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高兴地</a:t>
            </a:r>
            <a:r>
              <a:rPr lang="zh-CN" altLang="en-US" sz="4265" b="1" dirty="0">
                <a:latin typeface="楷体" panose="02010609060101010101" pitchFamily="49" charset="-122"/>
                <a:ea typeface="楷体" panose="02010609060101010101" pitchFamily="49" charset="-122"/>
              </a:rPr>
              <a:t>流下了眼泪：“谢谢你</a:t>
            </a:r>
            <a:r>
              <a:rPr lang="en-US" altLang="zh-CN" sz="4265" b="1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4265" b="1" dirty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endParaRPr lang="zh-CN" altLang="en-US" sz="4265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133249" y="3923951"/>
            <a:ext cx="10058878" cy="190847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2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4265" b="1" dirty="0">
                <a:solidFill>
                  <a:srgbClr val="C00000"/>
                </a:solidFill>
                <a:latin typeface="宋体" panose="02010600030101010101" pitchFamily="2" charset="-122"/>
              </a:rPr>
              <a:t>    </a:t>
            </a:r>
            <a:r>
              <a:rPr lang="zh-CN" altLang="en-US" sz="4265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红头得救了激动得哭了。它心里因为有这样的朋友而非常感动。</a:t>
            </a:r>
            <a:endParaRPr lang="zh-CN" altLang="en-US" sz="4265" b="1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92204" y="157142"/>
            <a:ext cx="3815286" cy="125848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86653" y="3314794"/>
            <a:ext cx="624140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5400" b="1">
                <a:latin typeface="楷体" panose="02010609060101010101" pitchFamily="49" charset="-122"/>
                <a:ea typeface="楷体" panose="02010609060101010101" pitchFamily="49" charset="-122"/>
              </a:rPr>
              <a:t>流泪</a:t>
            </a:r>
            <a:endParaRPr lang="zh-CN" altLang="en-US" sz="4000" b="1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153731" y="840975"/>
            <a:ext cx="2004390" cy="200439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153731" y="4276527"/>
            <a:ext cx="2004390" cy="2004390"/>
          </a:xfrm>
          <a:prstGeom prst="rect">
            <a:avLst/>
          </a:prstGeom>
        </p:spPr>
      </p:pic>
      <p:cxnSp>
        <p:nvCxnSpPr>
          <p:cNvPr id="11" name="直接箭头连接符 10"/>
          <p:cNvCxnSpPr/>
          <p:nvPr/>
        </p:nvCxnSpPr>
        <p:spPr>
          <a:xfrm flipV="1">
            <a:off x="5504145" y="2597534"/>
            <a:ext cx="1214546" cy="1081756"/>
          </a:xfrm>
          <a:prstGeom prst="straightConnector1">
            <a:avLst/>
          </a:prstGeom>
          <a:ln w="571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12"/>
          <p:cNvCxnSpPr/>
          <p:nvPr/>
        </p:nvCxnSpPr>
        <p:spPr>
          <a:xfrm>
            <a:off x="5504145" y="3679290"/>
            <a:ext cx="1147434" cy="1191661"/>
          </a:xfrm>
          <a:prstGeom prst="straightConnector1">
            <a:avLst/>
          </a:prstGeom>
          <a:ln w="571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7706528" y="-43883"/>
            <a:ext cx="6098058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  <a:p>
            <a:pPr lvl="0"/>
            <a:r>
              <a:rPr lang="en-US" altLang="zh-CN" sz="3200" err="1">
                <a:solidFill>
                  <a:prstClr val="black"/>
                </a:solidFill>
              </a:rPr>
              <a:t>liú</a:t>
            </a: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706528" y="3356775"/>
            <a:ext cx="6098058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  <a:p>
            <a:pPr lvl="0"/>
            <a:r>
              <a:rPr lang="en-US" altLang="zh-CN" sz="3200" err="1">
                <a:solidFill>
                  <a:prstClr val="black"/>
                </a:solidFill>
              </a:rPr>
              <a:t>lèi</a:t>
            </a:r>
            <a:endParaRPr lang="en-US" altLang="zh-CN" sz="3200" noProof="0">
              <a:solidFill>
                <a:prstClr val="black"/>
              </a:solidFill>
            </a:endParaRPr>
          </a:p>
        </p:txBody>
      </p:sp>
      <p:sp>
        <p:nvSpPr>
          <p:cNvPr id="16" name="TextBox 9"/>
          <p:cNvSpPr txBox="1">
            <a:spLocks noChangeArrowheads="1"/>
          </p:cNvSpPr>
          <p:nvPr/>
        </p:nvSpPr>
        <p:spPr bwMode="auto">
          <a:xfrm>
            <a:off x="9192664" y="2320223"/>
            <a:ext cx="343847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1219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34A4B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结构：左右结构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034A4B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7" name="TextBox 12"/>
          <p:cNvSpPr txBox="1">
            <a:spLocks noChangeArrowheads="1"/>
          </p:cNvSpPr>
          <p:nvPr/>
        </p:nvSpPr>
        <p:spPr bwMode="auto">
          <a:xfrm>
            <a:off x="9158121" y="1376004"/>
            <a:ext cx="3845983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34A4B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音序：</a:t>
            </a:r>
            <a:r>
              <a:rPr lang="en-US" altLang="zh-CN" sz="2800" b="1">
                <a:solidFill>
                  <a:srgbClr val="034A4B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L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34A4B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 </a:t>
            </a:r>
            <a:endParaRPr kumimoji="0" lang="en-US" altLang="zh-CN" sz="2800" b="1" i="0" u="none" strike="noStrike" kern="1200" cap="none" spc="0" normalizeH="0" baseline="0" noProof="0">
              <a:ln>
                <a:noFill/>
              </a:ln>
              <a:solidFill>
                <a:srgbClr val="034A4B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lvl="0" eaLnBrk="1" hangingPunct="1"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34A4B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部首</a:t>
            </a:r>
            <a:r>
              <a:rPr lang="zh-CN" altLang="en-US" sz="2800" b="1">
                <a:solidFill>
                  <a:srgbClr val="034A4B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：氵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034A4B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8" name="TextBox 12"/>
          <p:cNvSpPr txBox="1">
            <a:spLocks noChangeArrowheads="1"/>
          </p:cNvSpPr>
          <p:nvPr/>
        </p:nvSpPr>
        <p:spPr bwMode="auto">
          <a:xfrm>
            <a:off x="9158120" y="4801668"/>
            <a:ext cx="3845983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34A4B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音序：</a:t>
            </a:r>
            <a:r>
              <a:rPr lang="en-US" altLang="zh-CN" sz="2800" b="1">
                <a:solidFill>
                  <a:srgbClr val="034A4B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L</a:t>
            </a:r>
            <a:endParaRPr kumimoji="0" lang="en-US" altLang="zh-CN" sz="2800" b="1" i="0" u="none" strike="noStrike" kern="1200" cap="none" spc="0" normalizeH="0" baseline="0" noProof="0">
              <a:ln>
                <a:noFill/>
              </a:ln>
              <a:solidFill>
                <a:srgbClr val="034A4B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34A4B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部首：</a:t>
            </a:r>
            <a:r>
              <a:rPr lang="zh-CN" altLang="en-US" sz="2800" b="1">
                <a:solidFill>
                  <a:srgbClr val="034A4B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氵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34A4B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 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034A4B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891123" y="1580455"/>
            <a:ext cx="3613021" cy="3613021"/>
          </a:xfrm>
          <a:prstGeom prst="rect">
            <a:avLst/>
          </a:prstGeom>
        </p:spPr>
      </p:pic>
      <p:sp>
        <p:nvSpPr>
          <p:cNvPr id="19" name="TextBox 9"/>
          <p:cNvSpPr txBox="1">
            <a:spLocks noChangeArrowheads="1"/>
          </p:cNvSpPr>
          <p:nvPr/>
        </p:nvSpPr>
        <p:spPr bwMode="auto">
          <a:xfrm>
            <a:off x="9158121" y="5757696"/>
            <a:ext cx="343847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1219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34A4B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结构：左右结构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034A4B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tags/tag1.xml><?xml version="1.0" encoding="utf-8"?>
<p:tagLst xmlns:p="http://schemas.openxmlformats.org/presentationml/2006/main">
  <p:tag name="PA" val="v5.2.10"/>
</p:tagLst>
</file>

<file path=ppt/tags/tag2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MDY0MWMxMDI0MTIyZWFlZjRkNWRkMzI1NmRkY2QyZmMifQ==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911</Words>
  <Application>WPS 演示</Application>
  <PresentationFormat>自定义</PresentationFormat>
  <Paragraphs>162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17</vt:i4>
      </vt:variant>
    </vt:vector>
  </HeadingPairs>
  <TitlesOfParts>
    <vt:vector size="33" baseType="lpstr">
      <vt:lpstr>Arial</vt:lpstr>
      <vt:lpstr>宋体</vt:lpstr>
      <vt:lpstr>Wingdings</vt:lpstr>
      <vt:lpstr>楷体</vt:lpstr>
      <vt:lpstr>Calibri</vt:lpstr>
      <vt:lpstr>微软雅黑</vt:lpstr>
      <vt:lpstr>Calibri</vt:lpstr>
      <vt:lpstr>等线</vt:lpstr>
      <vt:lpstr>Arial Black</vt:lpstr>
      <vt:lpstr>华文中宋</vt:lpstr>
      <vt:lpstr>幼圆</vt:lpstr>
      <vt:lpstr>Arial</vt:lpstr>
      <vt:lpstr>Arial Unicode MS</vt:lpstr>
      <vt:lpstr>等线 Light</vt:lpstr>
      <vt:lpstr>第一PPT模板网-WWW.1PPT.COM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2022-08-19T00:56:00Z</cp:lastPrinted>
  <dcterms:created xsi:type="dcterms:W3CDTF">2022-08-19T00:56:00Z</dcterms:created>
  <dcterms:modified xsi:type="dcterms:W3CDTF">2023-10-22T06:31:20Z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97C7D2E32598462983FD4B8099E372FE_12</vt:lpwstr>
  </property>
  <property fmtid="{D5CDD505-2E9C-101B-9397-08002B2CF9AE}" pid="3" name="KSOProductBuildVer">
    <vt:lpwstr>2052-12.1.0.15712</vt:lpwstr>
  </property>
</Properties>
</file>