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wdp" ContentType="image/vnd.ms-photo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3"/>
  </p:sldMasterIdLst>
  <p:notesMasterIdLst>
    <p:notesMasterId r:id="rId22"/>
  </p:notesMasterIdLst>
  <p:handoutMasterIdLst>
    <p:handoutMasterId r:id="rId23"/>
  </p:handoutMasterIdLst>
  <p:sldIdLst>
    <p:sldId id="334" r:id="rId4"/>
    <p:sldId id="335" r:id="rId5"/>
    <p:sldId id="314" r:id="rId6"/>
    <p:sldId id="315" r:id="rId7"/>
    <p:sldId id="316" r:id="rId8"/>
    <p:sldId id="317" r:id="rId9"/>
    <p:sldId id="318" r:id="rId10"/>
    <p:sldId id="319" r:id="rId11"/>
    <p:sldId id="320" r:id="rId12"/>
    <p:sldId id="322" r:id="rId13"/>
    <p:sldId id="323" r:id="rId14"/>
    <p:sldId id="324" r:id="rId15"/>
    <p:sldId id="325" r:id="rId16"/>
    <p:sldId id="326" r:id="rId17"/>
    <p:sldId id="327" r:id="rId18"/>
    <p:sldId id="328" r:id="rId19"/>
    <p:sldId id="329" r:id="rId20"/>
    <p:sldId id="331" r:id="rId21"/>
  </p:sldIdLst>
  <p:sldSz cx="12192000" cy="6858000"/>
  <p:notesSz cx="6858000" cy="9144000"/>
  <p:custDataLst>
    <p:tags r:id="rId27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CE4E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355" autoAdjust="0"/>
    <p:restoredTop sz="94660"/>
  </p:normalViewPr>
  <p:slideViewPr>
    <p:cSldViewPr snapToGrid="0">
      <p:cViewPr>
        <p:scale>
          <a:sx n="100" d="100"/>
          <a:sy n="100" d="100"/>
        </p:scale>
        <p:origin x="-972" y="-43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slide" Target="slides/slide1.xml"/><Relationship Id="rId3" Type="http://schemas.openxmlformats.org/officeDocument/2006/relationships/slideMaster" Target="slideMasters/slideMaster2.xml"/><Relationship Id="rId27" Type="http://schemas.openxmlformats.org/officeDocument/2006/relationships/tags" Target="tags/tag1.xml"/><Relationship Id="rId26" Type="http://schemas.openxmlformats.org/officeDocument/2006/relationships/tableStyles" Target="tableStyles.xml"/><Relationship Id="rId25" Type="http://schemas.openxmlformats.org/officeDocument/2006/relationships/viewProps" Target="viewProps.xml"/><Relationship Id="rId24" Type="http://schemas.openxmlformats.org/officeDocument/2006/relationships/presProps" Target="presProps.xml"/><Relationship Id="rId23" Type="http://schemas.openxmlformats.org/officeDocument/2006/relationships/handoutMaster" Target="handoutMasters/handoutMaster1.xml"/><Relationship Id="rId22" Type="http://schemas.openxmlformats.org/officeDocument/2006/relationships/notesMaster" Target="notesMasters/notesMaster1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55F132B-6CB2-4204-A2CD-C9A5E4660CD8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636EB51-1095-4A6D-ABB7-A0B3D0DE5183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A7D4B7-58BB-4934-B9A1-F66143169198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CD4D0A-9EAC-4165-8D0D-E0B4ED30890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0"/>
    </mc:Choice>
    <mc:Fallback>
      <p:transition spd="slow" advTm="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A7D4B7-58BB-4934-B9A1-F66143169198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CD4D0A-9EAC-4165-8D0D-E0B4ED30890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0"/>
    </mc:Choice>
    <mc:Fallback>
      <p:transition spd="slow" advTm="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A7D4B7-58BB-4934-B9A1-F66143169198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CD4D0A-9EAC-4165-8D0D-E0B4ED30890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0"/>
    </mc:Choice>
    <mc:Fallback>
      <p:transition spd="slow" advTm="0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A7D4B7-58BB-4934-B9A1-F66143169198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CD4D0A-9EAC-4165-8D0D-E0B4ED30890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0"/>
    </mc:Choice>
    <mc:Fallback>
      <p:transition spd="slow" advTm="0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A7D4B7-58BB-4934-B9A1-F66143169198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CD4D0A-9EAC-4165-8D0D-E0B4ED30890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0"/>
    </mc:Choice>
    <mc:Fallback>
      <p:transition spd="slow" advTm="0"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A7D4B7-58BB-4934-B9A1-F66143169198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CD4D0A-9EAC-4165-8D0D-E0B4ED30890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0"/>
    </mc:Choice>
    <mc:Fallback>
      <p:transition spd="slow" advTm="0"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A7D4B7-58BB-4934-B9A1-F66143169198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CD4D0A-9EAC-4165-8D0D-E0B4ED30890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0"/>
    </mc:Choice>
    <mc:Fallback>
      <p:transition spd="slow" advTm="0"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A7D4B7-58BB-4934-B9A1-F66143169198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CD4D0A-9EAC-4165-8D0D-E0B4ED30890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0"/>
    </mc:Choice>
    <mc:Fallback>
      <p:transition spd="slow" advTm="0"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A7D4B7-58BB-4934-B9A1-F66143169198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CD4D0A-9EAC-4165-8D0D-E0B4ED30890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0"/>
    </mc:Choice>
    <mc:Fallback>
      <p:transition spd="slow" advTm="0"/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A7D4B7-58BB-4934-B9A1-F66143169198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CD4D0A-9EAC-4165-8D0D-E0B4ED30890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0"/>
    </mc:Choice>
    <mc:Fallback>
      <p:transition spd="slow" advTm="0"/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A7D4B7-58BB-4934-B9A1-F66143169198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CD4D0A-9EAC-4165-8D0D-E0B4ED30890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0"/>
    </mc:Choice>
    <mc:Fallback>
      <p:transition spd="slow" advTm="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A7D4B7-58BB-4934-B9A1-F66143169198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CD4D0A-9EAC-4165-8D0D-E0B4ED30890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0"/>
    </mc:Choice>
    <mc:Fallback>
      <p:transition spd="slow" advTm="0"/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A7D4B7-58BB-4934-B9A1-F66143169198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CD4D0A-9EAC-4165-8D0D-E0B4ED30890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0"/>
    </mc:Choice>
    <mc:Fallback>
      <p:transition spd="slow" advTm="0"/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A7D4B7-58BB-4934-B9A1-F66143169198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CD4D0A-9EAC-4165-8D0D-E0B4ED30890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0"/>
    </mc:Choice>
    <mc:Fallback>
      <p:transition spd="slow" advTm="0"/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A7D4B7-58BB-4934-B9A1-F66143169198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CD4D0A-9EAC-4165-8D0D-E0B4ED30890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0"/>
    </mc:Choice>
    <mc:Fallback>
      <p:transition spd="slow" advTm="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A7D4B7-58BB-4934-B9A1-F66143169198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CD4D0A-9EAC-4165-8D0D-E0B4ED30890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0"/>
    </mc:Choice>
    <mc:Fallback>
      <p:transition spd="slow" advTm="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A7D4B7-58BB-4934-B9A1-F66143169198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CD4D0A-9EAC-4165-8D0D-E0B4ED30890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0"/>
    </mc:Choice>
    <mc:Fallback>
      <p:transition spd="slow" advTm="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A7D4B7-58BB-4934-B9A1-F66143169198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CD4D0A-9EAC-4165-8D0D-E0B4ED30890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0"/>
    </mc:Choice>
    <mc:Fallback>
      <p:transition spd="slow" advTm="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A7D4B7-58BB-4934-B9A1-F66143169198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CD4D0A-9EAC-4165-8D0D-E0B4ED30890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0"/>
    </mc:Choice>
    <mc:Fallback>
      <p:transition spd="slow" advTm="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A7D4B7-58BB-4934-B9A1-F66143169198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CD4D0A-9EAC-4165-8D0D-E0B4ED30890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0"/>
    </mc:Choice>
    <mc:Fallback>
      <p:transition spd="slow" advTm="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A7D4B7-58BB-4934-B9A1-F66143169198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CD4D0A-9EAC-4165-8D0D-E0B4ED30890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0"/>
    </mc:Choice>
    <mc:Fallback>
      <p:transition spd="slow" advTm="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A7D4B7-58BB-4934-B9A1-F66143169198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CD4D0A-9EAC-4165-8D0D-E0B4ED30890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0"/>
    </mc:Choice>
    <mc:Fallback>
      <p:transition spd="slow" advTm="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0.xml"/><Relationship Id="rId8" Type="http://schemas.openxmlformats.org/officeDocument/2006/relationships/slideLayout" Target="../slideLayouts/slideLayout19.xml"/><Relationship Id="rId7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2" Type="http://schemas.openxmlformats.org/officeDocument/2006/relationships/theme" Target="../theme/theme2.xml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CE4E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A7D4B7-58BB-4934-B9A1-F66143169198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CD4D0A-9EAC-4165-8D0D-E0B4ED30890D}" type="slidenum">
              <a:rPr lang="zh-CN" altLang="en-US" smtClean="0"/>
            </a:fld>
            <a:endParaRPr lang="zh-CN" altLang="en-US"/>
          </a:p>
        </p:txBody>
      </p:sp>
      <p:sp>
        <p:nvSpPr>
          <p:cNvPr id="7" name="圆角矩形 6"/>
          <p:cNvSpPr/>
          <p:nvPr userDrawn="1"/>
        </p:nvSpPr>
        <p:spPr>
          <a:xfrm>
            <a:off x="798195" y="842645"/>
            <a:ext cx="10687685" cy="5636260"/>
          </a:xfrm>
          <a:prstGeom prst="roundRect">
            <a:avLst/>
          </a:prstGeom>
          <a:solidFill>
            <a:srgbClr val="FCE4E0"/>
          </a:solidFill>
          <a:ln w="6985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5">
              <a:solidFill>
                <a:srgbClr val="FE6E6E"/>
              </a:solidFill>
              <a:latin typeface="印品溜溜圆" panose="02000000000000000000" pitchFamily="2" charset="-122"/>
              <a:ea typeface="印品溜溜圆" panose="02000000000000000000" pitchFamily="2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4="http://schemas.microsoft.com/office/powerpoint/2010/main" Requires="p14">
      <p:transition spd="slow" p14:dur="2000" advTm="0"/>
    </mc:Choice>
    <mc:Fallback>
      <p:transition spd="slow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ldLvl="0" animBg="1"/>
    </p:bld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A7D4B7-58BB-4934-B9A1-F66143169198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CD4D0A-9EAC-4165-8D0D-E0B4ED30890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>
    <mc:Choice xmlns:p14="http://schemas.microsoft.com/office/powerpoint/2010/main" Requires="p14">
      <p:transition spd="slow" p14:dur="2000" advTm="0"/>
    </mc:Choice>
    <mc:Fallback>
      <p:transition spd="slow" advTm="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microsoft.com/office/2007/relationships/hdphoto" Target="../media/image7.wdp"/><Relationship Id="rId1" Type="http://schemas.openxmlformats.org/officeDocument/2006/relationships/image" Target="../media/image6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microsoft.com/office/2007/relationships/hdphoto" Target="../media/image7.wdp"/><Relationship Id="rId1" Type="http://schemas.openxmlformats.org/officeDocument/2006/relationships/image" Target="../media/image6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8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microsoft.com/office/2007/relationships/hdphoto" Target="../media/image7.wdp"/><Relationship Id="rId1" Type="http://schemas.openxmlformats.org/officeDocument/2006/relationships/image" Target="../media/image6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microsoft.com/office/2007/relationships/hdphoto" Target="../media/image7.wdp"/><Relationship Id="rId1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CE4E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圆角矩形 6"/>
          <p:cNvSpPr/>
          <p:nvPr/>
        </p:nvSpPr>
        <p:spPr>
          <a:xfrm>
            <a:off x="798195" y="842645"/>
            <a:ext cx="10687685" cy="5636260"/>
          </a:xfrm>
          <a:prstGeom prst="roundRect">
            <a:avLst/>
          </a:prstGeom>
          <a:solidFill>
            <a:srgbClr val="FCE4E0"/>
          </a:solidFill>
          <a:ln w="6985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5">
              <a:solidFill>
                <a:srgbClr val="FE6E6E"/>
              </a:solidFill>
              <a:latin typeface="印品溜溜圆" panose="02000000000000000000" pitchFamily="2" charset="-122"/>
              <a:ea typeface="印品溜溜圆" panose="02000000000000000000" pitchFamily="2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2232130" y="1874271"/>
            <a:ext cx="770503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9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不会叫的狗</a:t>
            </a:r>
            <a:endParaRPr lang="zh-CN" altLang="en-US" sz="96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4072524" y="1306359"/>
            <a:ext cx="4024253" cy="3924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dist"/>
            <a:r>
              <a:rPr lang="zh-CN" altLang="en-US" sz="2100" dirty="0">
                <a:solidFill>
                  <a:schemeClr val="tx1">
                    <a:lumMod val="75000"/>
                    <a:lumOff val="25000"/>
                  </a:schemeClr>
                </a:solidFill>
                <a:latin typeface="印品溜溜圆" panose="02000000000000000000" pitchFamily="2" charset="-122"/>
                <a:ea typeface="印品溜溜圆" panose="02000000000000000000" pitchFamily="2" charset="-122"/>
                <a:cs typeface="+mn-ea"/>
                <a:sym typeface="微软雅黑" panose="020B0503020204020204" pitchFamily="34" charset="-122"/>
              </a:rPr>
              <a:t>部编版三年级语文上册</a:t>
            </a:r>
            <a:endParaRPr lang="zh-CN" altLang="en-US" sz="2100" dirty="0">
              <a:solidFill>
                <a:schemeClr val="tx1">
                  <a:lumMod val="75000"/>
                  <a:lumOff val="25000"/>
                </a:schemeClr>
              </a:solidFill>
              <a:latin typeface="印品溜溜圆" panose="02000000000000000000" pitchFamily="2" charset="-122"/>
              <a:ea typeface="印品溜溜圆" panose="02000000000000000000" pitchFamily="2" charset="-122"/>
              <a:cs typeface="+mn-ea"/>
              <a:sym typeface="微软雅黑" panose="020B0503020204020204" pitchFamily="34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1" cstate="email"/>
          <a:srcRect/>
          <a:stretch>
            <a:fillRect/>
          </a:stretch>
        </p:blipFill>
        <p:spPr>
          <a:xfrm>
            <a:off x="1867711" y="4484450"/>
            <a:ext cx="8433880" cy="1994172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0"/>
    </mc:Choice>
    <mc:Fallback>
      <p:transition spd="slow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ldLvl="0" animBg="1"/>
      <p:bldP spid="8" grpId="0"/>
      <p:bldP spid="11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7"/>
          <p:cNvSpPr txBox="1"/>
          <p:nvPr/>
        </p:nvSpPr>
        <p:spPr>
          <a:xfrm>
            <a:off x="1518974" y="1394212"/>
            <a:ext cx="9850467" cy="635495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>
            <a:defPPr>
              <a:defRPr lang="zh-CN"/>
            </a:defPPr>
            <a:lvl1pPr>
              <a:lnSpc>
                <a:spcPct val="200000"/>
              </a:lnSpc>
              <a:defRPr sz="2400">
                <a:latin typeface="文泉驿等宽微米黑" panose="020B0606030804020204" pitchFamily="34" charset="-122"/>
                <a:ea typeface="文泉驿等宽微米黑" panose="020B0606030804020204" pitchFamily="34" charset="-122"/>
                <a:cs typeface="文泉驿等宽微米黑" panose="020B0606030804020204" pitchFamily="34" charset="-122"/>
              </a:defRPr>
            </a:lvl1pPr>
          </a:lstStyle>
          <a:p>
            <a:pPr marL="457200" indent="-457200">
              <a:lnSpc>
                <a:spcPct val="150000"/>
              </a:lnSpc>
              <a:buFont typeface="Wingdings" panose="05000000000000000000" pitchFamily="2" charset="2"/>
              <a:buChar char="p"/>
            </a:pPr>
            <a:r>
              <a:rPr lang="zh-CN" altLang="en-US" sz="2665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小狗是怎么和小鸡学习叫的？为什么得不到大家的认可？</a:t>
            </a:r>
            <a:endParaRPr lang="zh-CN" altLang="en-US" sz="2665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1518974" y="2233122"/>
            <a:ext cx="8829128" cy="635495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>
            <a:defPPr>
              <a:defRPr lang="zh-CN"/>
            </a:defPPr>
            <a:lvl1pPr>
              <a:lnSpc>
                <a:spcPct val="200000"/>
              </a:lnSpc>
              <a:defRPr sz="2400">
                <a:latin typeface="文泉驿等宽微米黑" panose="020B0606030804020204" pitchFamily="34" charset="-122"/>
                <a:ea typeface="文泉驿等宽微米黑" panose="020B0606030804020204" pitchFamily="34" charset="-122"/>
                <a:cs typeface="文泉驿等宽微米黑" panose="020B0606030804020204" pitchFamily="34" charset="-122"/>
              </a:defRPr>
            </a:lvl1pPr>
          </a:lstStyle>
          <a:p>
            <a:pPr marL="457200" indent="-457200">
              <a:lnSpc>
                <a:spcPct val="150000"/>
              </a:lnSpc>
              <a:buFont typeface="Wingdings" panose="05000000000000000000" pitchFamily="2" charset="2"/>
              <a:buChar char="p"/>
            </a:pPr>
            <a:r>
              <a:rPr lang="zh-CN" altLang="en-US" sz="2665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从此，它天天都练习，从早到晚偷偷地练（勤奋、刻苦）</a:t>
            </a:r>
            <a:endParaRPr lang="zh-CN" altLang="en-US" sz="2665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4849792" y="3591384"/>
            <a:ext cx="5695079" cy="1689052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>
            <a:defPPr>
              <a:defRPr lang="zh-CN"/>
            </a:defPPr>
            <a:lvl1pPr>
              <a:lnSpc>
                <a:spcPct val="200000"/>
              </a:lnSpc>
              <a:defRPr sz="2400">
                <a:latin typeface="文泉驿等宽微米黑" panose="020B0606030804020204" pitchFamily="34" charset="-122"/>
                <a:ea typeface="文泉驿等宽微米黑" panose="020B0606030804020204" pitchFamily="34" charset="-122"/>
                <a:cs typeface="文泉驿等宽微米黑" panose="020B0606030804020204" pitchFamily="34" charset="-122"/>
              </a:defRPr>
            </a:lvl1pPr>
          </a:lstStyle>
          <a:p>
            <a:pPr>
              <a:lnSpc>
                <a:spcPct val="150000"/>
              </a:lnSpc>
            </a:pP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一天早晨，它在树林里练习，发出喔喔喔的叫声是那么逼真，那么好听，那么洪亮（学得很好，和鸡叫声一模一样）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pic>
        <p:nvPicPr>
          <p:cNvPr id="3" name="图片 2" descr="D:\原来\新建文件夹 (7)\570dabe101729.png570dabe101729"/>
          <p:cNvPicPr>
            <a:picLocks noChangeAspect="1"/>
          </p:cNvPicPr>
          <p:nvPr/>
        </p:nvPicPr>
        <p:blipFill>
          <a:blip r:embed="rId1"/>
          <a:srcRect/>
          <a:stretch>
            <a:fillRect/>
          </a:stretch>
        </p:blipFill>
        <p:spPr>
          <a:xfrm>
            <a:off x="1163609" y="3462662"/>
            <a:ext cx="3048006" cy="2712085"/>
          </a:xfrm>
          <a:prstGeom prst="rect">
            <a:avLst/>
          </a:prstGeom>
        </p:spPr>
      </p:pic>
    </p:spTree>
  </p:cSld>
  <p:clrMapOvr>
    <a:masterClrMapping/>
  </p:clrMapOvr>
  <p:transition spd="slow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hgbmnb"/>
          <p:cNvPicPr>
            <a:picLocks noChangeAspect="1"/>
          </p:cNvPicPr>
          <p:nvPr/>
        </p:nvPicPr>
        <p:blipFill>
          <a:blip r:embed="rId1" cstate="email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saturation sat="20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>
          <a:xfrm>
            <a:off x="-50800" y="-26670"/>
            <a:ext cx="12238355" cy="869315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1707853" y="1402995"/>
            <a:ext cx="9237008" cy="2346283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>
            <a:defPPr>
              <a:defRPr lang="zh-CN"/>
            </a:defPPr>
            <a:lvl1pPr>
              <a:lnSpc>
                <a:spcPct val="200000"/>
              </a:lnSpc>
              <a:defRPr sz="2400">
                <a:latin typeface="文泉驿等宽微米黑" panose="020B0606030804020204" pitchFamily="34" charset="-122"/>
                <a:ea typeface="文泉驿等宽微米黑" panose="020B0606030804020204" pitchFamily="34" charset="-122"/>
                <a:cs typeface="文泉驿等宽微米黑" panose="020B0606030804020204" pitchFamily="34" charset="-122"/>
              </a:defRPr>
            </a:lvl1pPr>
          </a:lstStyle>
          <a:p>
            <a:pPr>
              <a:lnSpc>
                <a:spcPct val="150000"/>
              </a:lnSpc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一天早晨，它在树林里练习，发出的喔喔喔的叫声是那么逼真，那么好听，那么洪亮。一个狐狸听到了，心里寻思着：公鸡终于来找我了，我得去感谢它的来访</a:t>
            </a: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…………</a:t>
            </a:r>
            <a:endParaRPr lang="en-US" altLang="zh-CN" sz="2000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狐狸真想哈哈大笑。它在地上打着滚，捧着肚子，竭力忍着不笑出声来。小狗感受到了委屈，含着泪水默默走开了。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2645403" y="4274645"/>
            <a:ext cx="6157589" cy="1422954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defRPr sz="2400">
                <a:solidFill>
                  <a:srgbClr val="E60000"/>
                </a:solidFill>
                <a:latin typeface="文泉驿等宽微米黑" panose="020B0606030804020204" pitchFamily="34" charset="-122"/>
                <a:ea typeface="文泉驿等宽微米黑" panose="020B0606030804020204" pitchFamily="34" charset="-122"/>
                <a:cs typeface="文泉驿等宽微米黑" panose="020B0606030804020204" pitchFamily="34" charset="-122"/>
              </a:defRPr>
            </a:lvl1pPr>
          </a:lstStyle>
          <a:p>
            <a:r>
              <a:rPr lang="zh-CN" altLang="en-US" sz="20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小狗通过勤奋练习，学公鸡叫学得非常逼真，居然使一只狐狸误以为它是真的是一只公鸡。</a:t>
            </a:r>
            <a:endParaRPr lang="en-US" altLang="zh-CN" sz="20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  <a:p>
            <a:r>
              <a:rPr lang="zh-CN" altLang="en-US" sz="20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小狗被狐狸嘲笑，心里觉得很委屈、很难过。</a:t>
            </a:r>
            <a:endParaRPr lang="zh-CN" altLang="en-US" sz="20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7"/>
          <p:cNvSpPr txBox="1"/>
          <p:nvPr/>
        </p:nvSpPr>
        <p:spPr>
          <a:xfrm>
            <a:off x="1945640" y="2472690"/>
            <a:ext cx="8444865" cy="230695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zh-CN" altLang="en-US" sz="18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请同学们再次分角色朗读一下课文</a:t>
            </a:r>
            <a:r>
              <a:rPr lang="en-US" altLang="zh-CN" sz="18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25-37</a:t>
            </a:r>
            <a:r>
              <a:rPr lang="zh-CN" altLang="en-US" sz="18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自然段，从对话中思考，杜鹃对小狗的态度是怎样的？它是怎么做的？结果怎样？</a:t>
            </a:r>
            <a:endParaRPr lang="zh-CN" altLang="en-US" sz="1800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zh-CN" altLang="en-US" sz="18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从对话中可以看出，杜鹃对小狗的态度是怜悯的，富有同情心的。杜鹃让小狗跟自己学叫，小狗学的太像，遭到了猎人的射杀。</a:t>
            </a:r>
            <a:endParaRPr lang="zh-CN" altLang="en-US" sz="1800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hgbmnb"/>
          <p:cNvPicPr>
            <a:picLocks noChangeAspect="1"/>
          </p:cNvPicPr>
          <p:nvPr/>
        </p:nvPicPr>
        <p:blipFill>
          <a:blip r:embed="rId1" cstate="email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saturation sat="20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>
          <a:xfrm>
            <a:off x="-50800" y="-26670"/>
            <a:ext cx="12238355" cy="869315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1646307" y="2427161"/>
            <a:ext cx="11948042" cy="1526187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第一部分（</a:t>
            </a:r>
            <a:r>
              <a: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1-9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）：一只不会叫的小狗，招受到批评。</a:t>
            </a:r>
            <a:endParaRPr lang="en-US" altLang="zh-CN" sz="1600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第二部分（</a:t>
            </a:r>
            <a:r>
              <a: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10-24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）：小狗跟着小鸡学喔喔叫，被狐狸笑话。</a:t>
            </a:r>
            <a:endParaRPr lang="en-US" altLang="zh-CN" sz="1600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第三部分（</a:t>
            </a:r>
            <a:r>
              <a: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25-37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）：小狗跟着杜鹃叫，遭受到猎人开枪。</a:t>
            </a:r>
            <a:endParaRPr lang="en-US" altLang="zh-CN" sz="1600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第四部分（</a:t>
            </a:r>
            <a:r>
              <a: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38-52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）：分别描写小狗可能出现的三种结局情境。</a:t>
            </a:r>
            <a:endParaRPr lang="en-US" altLang="zh-CN" sz="1600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1646307" y="4092790"/>
            <a:ext cx="8844139" cy="1156855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>
            <a:defPPr>
              <a:defRPr lang="zh-CN"/>
            </a:defPPr>
            <a:lvl1pPr>
              <a:lnSpc>
                <a:spcPct val="200000"/>
              </a:lnSpc>
              <a:defRPr sz="2400">
                <a:latin typeface="文泉驿等宽微米黑" panose="020B0606030804020204" pitchFamily="34" charset="-122"/>
                <a:ea typeface="文泉驿等宽微米黑" panose="020B0606030804020204" pitchFamily="34" charset="-122"/>
                <a:cs typeface="文泉驿等宽微米黑" panose="020B0606030804020204" pitchFamily="34" charset="-122"/>
              </a:defRPr>
            </a:lvl1pPr>
          </a:lstStyle>
          <a:p>
            <a:pPr>
              <a:lnSpc>
                <a:spcPct val="150000"/>
              </a:lnSpc>
            </a:pP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本篇课文作者以新奇的想象，运用拟人的修辞手法讲述了一只不会叫的小狗学叫的故事，它学习公鸡叫，被狐狸嘲笑；又跟着杜鹃学叫，差点被猎人开枪打死，说明了一个人在成长的过程中，要不断地面对挫折，只有直面挫折，才能够更快的适应、更快的成长。</a:t>
            </a:r>
            <a:endParaRPr lang="zh-CN" altLang="en-US" sz="1600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2757805" y="1347470"/>
            <a:ext cx="6426200" cy="581025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整体感知，课文主要写了什么？</a:t>
            </a:r>
            <a:endParaRPr lang="en-US" altLang="zh-CN" sz="2400" b="1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10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1000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文本框 8"/>
          <p:cNvSpPr txBox="1"/>
          <p:nvPr/>
        </p:nvSpPr>
        <p:spPr>
          <a:xfrm>
            <a:off x="2757805" y="1347470"/>
            <a:ext cx="7509510" cy="499745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b="1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学过这篇课文后，说一说文中的小狗给你留下了怎样的印象呢？</a:t>
            </a:r>
            <a:endParaRPr lang="en-US" altLang="zh-CN" sz="2000" b="1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5416952" y="1991331"/>
            <a:ext cx="5107827" cy="374217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1600" b="1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一只可怜、不幸的小狗：</a:t>
            </a:r>
            <a:endParaRPr lang="en-US" altLang="zh-CN" sz="1600" b="1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它不会叫，虽然刻苦努力学会了公鸡和杜鹃的叫，但却依旧不可以像其他小狗一样叫。</a:t>
            </a:r>
            <a:endParaRPr lang="zh-CN" altLang="en-US" sz="1600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1600" b="1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一只勤奋、努力的小狗：</a:t>
            </a:r>
            <a:endParaRPr lang="en-US" altLang="zh-CN" sz="1600" b="1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它不会叫，但是它一遍又一遍、一日又一日地练习，不怕辛苦的努力。</a:t>
            </a:r>
            <a:endParaRPr lang="zh-CN" altLang="en-US" sz="1600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1600" b="1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一只有追求、有想法的小狗：</a:t>
            </a:r>
            <a:endParaRPr lang="en-US" altLang="zh-CN" sz="1600" b="1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当这只小狗发现自己不会叫的时候，积极努力的去学习、追求理想，不管过程是多么的艰难困苦，它都从来没有想过放弃，这是一只不甘落后的小狗。</a:t>
            </a:r>
            <a:endParaRPr lang="zh-CN" altLang="en-US" sz="1600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pic>
        <p:nvPicPr>
          <p:cNvPr id="19" name="图片 18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2604338" y="2644387"/>
            <a:ext cx="2098516" cy="2762331"/>
          </a:xfrm>
          <a:prstGeom prst="rect">
            <a:avLst/>
          </a:prstGeom>
        </p:spPr>
      </p:pic>
    </p:spTree>
  </p:cSld>
  <p:clrMapOvr>
    <a:masterClrMapping/>
  </p:clrMapOvr>
  <p:transition spd="slow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/>
        </p:nvGrpSpPr>
        <p:grpSpPr>
          <a:xfrm>
            <a:off x="1563345" y="958513"/>
            <a:ext cx="7257550" cy="4554781"/>
            <a:chOff x="1563345" y="958513"/>
            <a:chExt cx="7257550" cy="4554781"/>
          </a:xfrm>
        </p:grpSpPr>
        <p:sp>
          <p:nvSpPr>
            <p:cNvPr id="9" name="圆角矩形 3"/>
            <p:cNvSpPr/>
            <p:nvPr/>
          </p:nvSpPr>
          <p:spPr>
            <a:xfrm>
              <a:off x="1563345" y="2354597"/>
              <a:ext cx="684000" cy="2774091"/>
            </a:xfrm>
            <a:prstGeom prst="roundRect">
              <a:avLst>
                <a:gd name="adj" fmla="val 41097"/>
              </a:avLst>
            </a:prstGeom>
            <a:solidFill>
              <a:srgbClr val="FFC000"/>
            </a:solidFill>
            <a:ln>
              <a:solidFill>
                <a:srgbClr val="FFC000"/>
              </a:solidFill>
            </a:ln>
            <a:effectLst/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contourClr>
                <a:srgbClr val="FFFFFF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tIns="45720" rIns="91440" bIns="45720" rtlCol="0" anchor="ctr"/>
            <a:lstStyle/>
            <a:p>
              <a:pPr algn="ctr"/>
              <a:endPara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sp>
          <p:nvSpPr>
            <p:cNvPr id="10" name="左大括号 9"/>
            <p:cNvSpPr/>
            <p:nvPr/>
          </p:nvSpPr>
          <p:spPr>
            <a:xfrm>
              <a:off x="2723949" y="1969994"/>
              <a:ext cx="400051" cy="3543300"/>
            </a:xfrm>
            <a:prstGeom prst="leftBrace">
              <a:avLst>
                <a:gd name="adj1" fmla="val 35163"/>
                <a:gd name="adj2" fmla="val 50000"/>
              </a:avLst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lIns="91440" tIns="45720" rIns="91440" bIns="45720" rtlCol="0" anchor="ctr"/>
            <a:lstStyle/>
            <a:p>
              <a:pPr algn="ctr"/>
              <a:endPara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sp>
          <p:nvSpPr>
            <p:cNvPr id="11" name="文本框 10"/>
            <p:cNvSpPr txBox="1"/>
            <p:nvPr/>
          </p:nvSpPr>
          <p:spPr>
            <a:xfrm>
              <a:off x="1597568" y="2626731"/>
              <a:ext cx="615553" cy="2274974"/>
            </a:xfrm>
            <a:prstGeom prst="rect">
              <a:avLst/>
            </a:prstGeom>
            <a:noFill/>
          </p:spPr>
          <p:txBody>
            <a:bodyPr vert="eaVert" wrap="square" lIns="91440" tIns="45720" rIns="91440" bIns="45720" rtlCol="0">
              <a:spAutoFit/>
            </a:bodyPr>
            <a:lstStyle/>
            <a:p>
              <a:r>
                <a:rPr lang="zh-CN" altLang="en-US" sz="28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不会叫的狗</a:t>
              </a:r>
              <a:endParaRPr lang="zh-CN" altLang="en-US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sp>
          <p:nvSpPr>
            <p:cNvPr id="12" name="文本框 11"/>
            <p:cNvSpPr txBox="1"/>
            <p:nvPr/>
          </p:nvSpPr>
          <p:spPr>
            <a:xfrm>
              <a:off x="3450139" y="2096994"/>
              <a:ext cx="969463" cy="635495"/>
            </a:xfrm>
            <a:prstGeom prst="rect">
              <a:avLst/>
            </a:prstGeom>
            <a:noFill/>
          </p:spPr>
          <p:txBody>
            <a:bodyPr wrap="square" lIns="91440" tIns="45720" rIns="91440" bIns="45720" rtlCol="0">
              <a:spAutoFit/>
            </a:bodyPr>
            <a:lstStyle>
              <a:defPPr>
                <a:defRPr lang="zh-CN"/>
              </a:defPPr>
              <a:lvl1pPr>
                <a:lnSpc>
                  <a:spcPct val="200000"/>
                </a:lnSpc>
                <a:defRPr sz="2400">
                  <a:latin typeface="文泉驿等宽微米黑" panose="020B0606030804020204" pitchFamily="34" charset="-122"/>
                  <a:ea typeface="文泉驿等宽微米黑" panose="020B0606030804020204" pitchFamily="34" charset="-122"/>
                  <a:cs typeface="文泉驿等宽微米黑" panose="020B0606030804020204" pitchFamily="34" charset="-122"/>
                </a:defRPr>
              </a:lvl1pPr>
            </a:lstStyle>
            <a:p>
              <a:pPr>
                <a:lnSpc>
                  <a:spcPct val="150000"/>
                </a:lnSpc>
              </a:pPr>
              <a:r>
                <a:rPr lang="zh-CN" altLang="en-US" sz="2665" b="1"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起因</a:t>
              </a:r>
              <a:endParaRPr lang="zh-CN" altLang="en-US" sz="2665" b="1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sp>
          <p:nvSpPr>
            <p:cNvPr id="13" name="文本框 12"/>
            <p:cNvSpPr txBox="1"/>
            <p:nvPr/>
          </p:nvSpPr>
          <p:spPr>
            <a:xfrm>
              <a:off x="3450138" y="3440154"/>
              <a:ext cx="986757" cy="635495"/>
            </a:xfrm>
            <a:prstGeom prst="rect">
              <a:avLst/>
            </a:prstGeom>
            <a:noFill/>
          </p:spPr>
          <p:txBody>
            <a:bodyPr wrap="square" lIns="91440" tIns="45720" rIns="91440" bIns="45720" rtlCol="0">
              <a:spAutoFit/>
            </a:bodyPr>
            <a:lstStyle>
              <a:defPPr>
                <a:defRPr lang="zh-CN"/>
              </a:defPPr>
              <a:lvl1pPr>
                <a:lnSpc>
                  <a:spcPct val="200000"/>
                </a:lnSpc>
                <a:defRPr sz="2400">
                  <a:latin typeface="文泉驿等宽微米黑" panose="020B0606030804020204" pitchFamily="34" charset="-122"/>
                  <a:ea typeface="文泉驿等宽微米黑" panose="020B0606030804020204" pitchFamily="34" charset="-122"/>
                  <a:cs typeface="文泉驿等宽微米黑" panose="020B0606030804020204" pitchFamily="34" charset="-122"/>
                </a:defRPr>
              </a:lvl1pPr>
            </a:lstStyle>
            <a:p>
              <a:pPr>
                <a:lnSpc>
                  <a:spcPct val="150000"/>
                </a:lnSpc>
              </a:pPr>
              <a:r>
                <a:rPr lang="zh-CN" altLang="en-US" sz="2665" b="1"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过程</a:t>
              </a:r>
              <a:endParaRPr lang="zh-CN" altLang="en-US" sz="2665" b="1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sp>
          <p:nvSpPr>
            <p:cNvPr id="14" name="文本框 13"/>
            <p:cNvSpPr txBox="1"/>
            <p:nvPr/>
          </p:nvSpPr>
          <p:spPr>
            <a:xfrm>
              <a:off x="3453481" y="4783314"/>
              <a:ext cx="966121" cy="635495"/>
            </a:xfrm>
            <a:prstGeom prst="rect">
              <a:avLst/>
            </a:prstGeom>
            <a:noFill/>
          </p:spPr>
          <p:txBody>
            <a:bodyPr wrap="square" lIns="91440" tIns="45720" rIns="91440" bIns="45720" rtlCol="0">
              <a:spAutoFit/>
            </a:bodyPr>
            <a:lstStyle>
              <a:defPPr>
                <a:defRPr lang="zh-CN"/>
              </a:defPPr>
              <a:lvl1pPr>
                <a:lnSpc>
                  <a:spcPct val="200000"/>
                </a:lnSpc>
                <a:defRPr sz="2400">
                  <a:latin typeface="文泉驿等宽微米黑" panose="020B0606030804020204" pitchFamily="34" charset="-122"/>
                  <a:ea typeface="文泉驿等宽微米黑" panose="020B0606030804020204" pitchFamily="34" charset="-122"/>
                  <a:cs typeface="文泉驿等宽微米黑" panose="020B0606030804020204" pitchFamily="34" charset="-122"/>
                </a:defRPr>
              </a:lvl1pPr>
            </a:lstStyle>
            <a:p>
              <a:pPr>
                <a:lnSpc>
                  <a:spcPct val="150000"/>
                </a:lnSpc>
              </a:pPr>
              <a:r>
                <a:rPr lang="zh-CN" altLang="en-US" sz="2665" b="1"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结果</a:t>
              </a:r>
              <a:endParaRPr lang="zh-CN" altLang="en-US" sz="2665" b="1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cxnSp>
          <p:nvCxnSpPr>
            <p:cNvPr id="15" name="直接箭头连接符 14"/>
            <p:cNvCxnSpPr/>
            <p:nvPr/>
          </p:nvCxnSpPr>
          <p:spPr>
            <a:xfrm>
              <a:off x="4538665" y="2430799"/>
              <a:ext cx="643843" cy="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文本框 15"/>
            <p:cNvSpPr txBox="1"/>
            <p:nvPr/>
          </p:nvSpPr>
          <p:spPr>
            <a:xfrm>
              <a:off x="5493813" y="2096994"/>
              <a:ext cx="2912681" cy="499624"/>
            </a:xfrm>
            <a:prstGeom prst="rect">
              <a:avLst/>
            </a:prstGeom>
            <a:noFill/>
          </p:spPr>
          <p:txBody>
            <a:bodyPr wrap="square" lIns="91440" tIns="45720" rIns="91440" bIns="45720" rtlCol="0">
              <a:spAutoFit/>
            </a:bodyPr>
            <a:lstStyle>
              <a:defPPr>
                <a:defRPr lang="zh-CN"/>
              </a:defPPr>
              <a:lvl1pPr>
                <a:lnSpc>
                  <a:spcPct val="200000"/>
                </a:lnSpc>
                <a:defRPr sz="2400">
                  <a:latin typeface="文泉驿等宽微米黑" panose="020B0606030804020204" pitchFamily="34" charset="-122"/>
                  <a:ea typeface="文泉驿等宽微米黑" panose="020B0606030804020204" pitchFamily="34" charset="-122"/>
                  <a:cs typeface="文泉驿等宽微米黑" panose="020B0606030804020204" pitchFamily="34" charset="-122"/>
                </a:defRPr>
              </a:lvl1pPr>
            </a:lstStyle>
            <a:p>
              <a:pPr>
                <a:lnSpc>
                  <a:spcPct val="150000"/>
                </a:lnSpc>
              </a:pPr>
              <a:r>
                <a:rPr lang="zh-CN" altLang="en-US" sz="2000" b="1"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小狗因不会叫受批评</a:t>
              </a:r>
              <a:endParaRPr lang="zh-CN" altLang="en-US" sz="2000" b="1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sp>
          <p:nvSpPr>
            <p:cNvPr id="20" name="左大括号 19"/>
            <p:cNvSpPr/>
            <p:nvPr/>
          </p:nvSpPr>
          <p:spPr>
            <a:xfrm>
              <a:off x="4664577" y="2996148"/>
              <a:ext cx="400051" cy="1490993"/>
            </a:xfrm>
            <a:prstGeom prst="leftBrace">
              <a:avLst>
                <a:gd name="adj1" fmla="val 35163"/>
                <a:gd name="adj2" fmla="val 50000"/>
              </a:avLst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lIns="91440" tIns="45720" rIns="91440" bIns="45720" rtlCol="0" anchor="ctr"/>
            <a:lstStyle/>
            <a:p>
              <a:pPr algn="ctr"/>
              <a:endPara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cxnSp>
          <p:nvCxnSpPr>
            <p:cNvPr id="21" name="直接箭头连接符 20"/>
            <p:cNvCxnSpPr/>
            <p:nvPr/>
          </p:nvCxnSpPr>
          <p:spPr>
            <a:xfrm>
              <a:off x="4538665" y="5113389"/>
              <a:ext cx="643843" cy="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文本框 21"/>
            <p:cNvSpPr txBox="1"/>
            <p:nvPr/>
          </p:nvSpPr>
          <p:spPr>
            <a:xfrm>
              <a:off x="5493811" y="2938148"/>
              <a:ext cx="3311707" cy="499624"/>
            </a:xfrm>
            <a:prstGeom prst="rect">
              <a:avLst/>
            </a:prstGeom>
            <a:noFill/>
          </p:spPr>
          <p:txBody>
            <a:bodyPr wrap="square" lIns="91440" tIns="45720" rIns="91440" bIns="45720" rtlCol="0">
              <a:spAutoFit/>
            </a:bodyPr>
            <a:lstStyle>
              <a:defPPr>
                <a:defRPr lang="zh-CN"/>
              </a:defPPr>
              <a:lvl1pPr>
                <a:lnSpc>
                  <a:spcPct val="200000"/>
                </a:lnSpc>
                <a:defRPr sz="2400">
                  <a:latin typeface="文泉驿等宽微米黑" panose="020B0606030804020204" pitchFamily="34" charset="-122"/>
                  <a:ea typeface="文泉驿等宽微米黑" panose="020B0606030804020204" pitchFamily="34" charset="-122"/>
                  <a:cs typeface="文泉驿等宽微米黑" panose="020B0606030804020204" pitchFamily="34" charset="-122"/>
                </a:defRPr>
              </a:lvl1pPr>
            </a:lstStyle>
            <a:p>
              <a:pPr>
                <a:lnSpc>
                  <a:spcPct val="150000"/>
                </a:lnSpc>
              </a:pPr>
              <a:r>
                <a:rPr lang="zh-CN" altLang="en-US" sz="2000" b="1"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跟小公鸡学叫，被狐狸嘲笑</a:t>
              </a:r>
              <a:endParaRPr lang="zh-CN" altLang="en-US" sz="2000" b="1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5493811" y="3881854"/>
              <a:ext cx="3327084" cy="499624"/>
            </a:xfrm>
            <a:prstGeom prst="rect">
              <a:avLst/>
            </a:prstGeom>
            <a:noFill/>
          </p:spPr>
          <p:txBody>
            <a:bodyPr wrap="square" lIns="91440" tIns="45720" rIns="91440" bIns="45720" rtlCol="0">
              <a:spAutoFit/>
            </a:bodyPr>
            <a:lstStyle>
              <a:defPPr>
                <a:defRPr lang="zh-CN"/>
              </a:defPPr>
              <a:lvl1pPr>
                <a:lnSpc>
                  <a:spcPct val="200000"/>
                </a:lnSpc>
                <a:defRPr sz="2400">
                  <a:latin typeface="文泉驿等宽微米黑" panose="020B0606030804020204" pitchFamily="34" charset="-122"/>
                  <a:ea typeface="文泉驿等宽微米黑" panose="020B0606030804020204" pitchFamily="34" charset="-122"/>
                  <a:cs typeface="文泉驿等宽微米黑" panose="020B0606030804020204" pitchFamily="34" charset="-122"/>
                </a:defRPr>
              </a:lvl1pPr>
            </a:lstStyle>
            <a:p>
              <a:pPr>
                <a:lnSpc>
                  <a:spcPct val="150000"/>
                </a:lnSpc>
              </a:pPr>
              <a:r>
                <a:rPr lang="zh-CN" altLang="en-US" sz="2000" b="1"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跟杜鹃学叫，被猎人射击</a:t>
              </a:r>
              <a:endParaRPr lang="zh-CN" altLang="en-US" sz="2000" b="1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sp>
          <p:nvSpPr>
            <p:cNvPr id="24" name="文本框 23"/>
            <p:cNvSpPr txBox="1"/>
            <p:nvPr/>
          </p:nvSpPr>
          <p:spPr>
            <a:xfrm>
              <a:off x="5493813" y="4822317"/>
              <a:ext cx="2912681" cy="499624"/>
            </a:xfrm>
            <a:prstGeom prst="rect">
              <a:avLst/>
            </a:prstGeom>
            <a:noFill/>
          </p:spPr>
          <p:txBody>
            <a:bodyPr wrap="square" lIns="91440" tIns="45720" rIns="91440" bIns="45720" rtlCol="0">
              <a:spAutoFit/>
            </a:bodyPr>
            <a:lstStyle>
              <a:defPPr>
                <a:defRPr lang="zh-CN"/>
              </a:defPPr>
              <a:lvl1pPr>
                <a:lnSpc>
                  <a:spcPct val="200000"/>
                </a:lnSpc>
                <a:defRPr sz="2400">
                  <a:latin typeface="文泉驿等宽微米黑" panose="020B0606030804020204" pitchFamily="34" charset="-122"/>
                  <a:ea typeface="文泉驿等宽微米黑" panose="020B0606030804020204" pitchFamily="34" charset="-122"/>
                  <a:cs typeface="文泉驿等宽微米黑" panose="020B0606030804020204" pitchFamily="34" charset="-122"/>
                </a:defRPr>
              </a:lvl1pPr>
            </a:lstStyle>
            <a:p>
              <a:pPr>
                <a:lnSpc>
                  <a:spcPct val="150000"/>
                </a:lnSpc>
              </a:pPr>
              <a:r>
                <a:rPr lang="zh-CN" altLang="en-US" sz="2000" b="1"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作者预设三种结局</a:t>
              </a:r>
              <a:endParaRPr lang="zh-CN" altLang="en-US" sz="2000" b="1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sp>
          <p:nvSpPr>
            <p:cNvPr id="25" name="文本框 24"/>
            <p:cNvSpPr txBox="1"/>
            <p:nvPr/>
          </p:nvSpPr>
          <p:spPr>
            <a:xfrm>
              <a:off x="1570779" y="958513"/>
              <a:ext cx="2306339" cy="825419"/>
            </a:xfrm>
            <a:prstGeom prst="rect">
              <a:avLst/>
            </a:prstGeom>
            <a:noFill/>
          </p:spPr>
          <p:txBody>
            <a:bodyPr wrap="square" lIns="91440" tIns="45720" rIns="91440" bIns="45720" rtlCol="0">
              <a:spAutoFit/>
            </a:bodyPr>
            <a:lstStyle/>
            <a:p>
              <a:pPr algn="dist">
                <a:lnSpc>
                  <a:spcPct val="150000"/>
                </a:lnSpc>
              </a:pPr>
              <a:r>
                <a:rPr lang="zh-CN" altLang="en-US" sz="3600" b="1"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课文结构</a:t>
              </a:r>
              <a:endParaRPr lang="en-US" altLang="zh-CN" sz="3600" b="1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</p:grpSp>
      <p:pic>
        <p:nvPicPr>
          <p:cNvPr id="3" name="图片 2" descr="D:\原来\新建文件夹 (7)\7d6b7bdc78aa10deca61c0ebc1125580.png7d6b7bdc78aa10deca61c0ebc1125580"/>
          <p:cNvPicPr>
            <a:picLocks noChangeAspect="1"/>
          </p:cNvPicPr>
          <p:nvPr/>
        </p:nvPicPr>
        <p:blipFill>
          <a:blip r:embed="rId1" cstate="email"/>
          <a:srcRect/>
          <a:stretch>
            <a:fillRect/>
          </a:stretch>
        </p:blipFill>
        <p:spPr>
          <a:xfrm>
            <a:off x="8556800" y="2360107"/>
            <a:ext cx="3392170" cy="3543301"/>
          </a:xfrm>
          <a:prstGeom prst="rect">
            <a:avLst/>
          </a:prstGeom>
        </p:spPr>
      </p:pic>
    </p:spTree>
  </p:cSld>
  <p:clrMapOvr>
    <a:masterClrMapping/>
  </p:clrMapOvr>
  <p:transition spd="slow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7"/>
          <p:cNvSpPr txBox="1"/>
          <p:nvPr/>
        </p:nvSpPr>
        <p:spPr>
          <a:xfrm>
            <a:off x="3195407" y="1210201"/>
            <a:ext cx="6426267" cy="581057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txBody>
          <a:bodyPr wrap="square" lIns="91440" tIns="45720" rIns="91440" bIns="4572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复习一下，这篇文章我们学会了哪些字？</a:t>
            </a:r>
            <a:endParaRPr lang="en-US" altLang="zh-CN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1819267" y="2176166"/>
            <a:ext cx="8553465" cy="3137777"/>
            <a:chOff x="905793" y="2200319"/>
            <a:chExt cx="10367723" cy="3137777"/>
          </a:xfrm>
        </p:grpSpPr>
        <p:grpSp>
          <p:nvGrpSpPr>
            <p:cNvPr id="10" name="组合 9"/>
            <p:cNvGrpSpPr/>
            <p:nvPr/>
          </p:nvGrpSpPr>
          <p:grpSpPr>
            <a:xfrm>
              <a:off x="905793" y="2200319"/>
              <a:ext cx="1022443" cy="1403635"/>
              <a:chOff x="905794" y="2200319"/>
              <a:chExt cx="1022442" cy="1403634"/>
            </a:xfrm>
          </p:grpSpPr>
          <p:sp>
            <p:nvSpPr>
              <p:cNvPr id="56" name="文本框 55"/>
              <p:cNvSpPr txBox="1"/>
              <p:nvPr/>
            </p:nvSpPr>
            <p:spPr>
              <a:xfrm>
                <a:off x="1017874" y="2772957"/>
                <a:ext cx="780371" cy="83099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48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微软雅黑" panose="020B0503020204020204" pitchFamily="34" charset="-122"/>
                  </a:rPr>
                  <a:t>吗</a:t>
                </a:r>
                <a:endParaRPr lang="zh-CN" altLang="en-US" sz="48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endParaRPr>
              </a:p>
            </p:txBody>
          </p:sp>
          <p:sp>
            <p:nvSpPr>
              <p:cNvPr id="57" name="文本框 56"/>
              <p:cNvSpPr txBox="1"/>
              <p:nvPr/>
            </p:nvSpPr>
            <p:spPr>
              <a:xfrm>
                <a:off x="905794" y="2200319"/>
                <a:ext cx="1022442" cy="400110"/>
              </a:xfrm>
              <a:prstGeom prst="rect">
                <a:avLst/>
              </a:prstGeom>
              <a:solidFill>
                <a:srgbClr val="FFC000"/>
              </a:solidFill>
              <a:ln>
                <a:solidFill>
                  <a:srgbClr val="FFC000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2000" dirty="0" err="1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微软雅黑" panose="020B0503020204020204" pitchFamily="34" charset="-122"/>
                  </a:rPr>
                  <a:t>má</a:t>
                </a:r>
                <a:endParaRPr lang="zh-CN" altLang="en-US" sz="20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endParaRPr>
              </a:p>
            </p:txBody>
          </p:sp>
        </p:grpSp>
        <p:grpSp>
          <p:nvGrpSpPr>
            <p:cNvPr id="11" name="组合 10"/>
            <p:cNvGrpSpPr/>
            <p:nvPr/>
          </p:nvGrpSpPr>
          <p:grpSpPr>
            <a:xfrm>
              <a:off x="2240833" y="2200319"/>
              <a:ext cx="1022443" cy="1403635"/>
              <a:chOff x="2240834" y="2200319"/>
              <a:chExt cx="1022442" cy="1403634"/>
            </a:xfrm>
          </p:grpSpPr>
          <p:sp>
            <p:nvSpPr>
              <p:cNvPr id="54" name="文本框 53"/>
              <p:cNvSpPr txBox="1"/>
              <p:nvPr/>
            </p:nvSpPr>
            <p:spPr>
              <a:xfrm>
                <a:off x="2352914" y="2772957"/>
                <a:ext cx="780371" cy="83099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48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微软雅黑" panose="020B0503020204020204" pitchFamily="34" charset="-122"/>
                  </a:rPr>
                  <a:t>讨</a:t>
                </a:r>
                <a:endParaRPr lang="zh-CN" altLang="en-US" sz="48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endParaRPr>
              </a:p>
            </p:txBody>
          </p:sp>
          <p:sp>
            <p:nvSpPr>
              <p:cNvPr id="55" name="文本框 54"/>
              <p:cNvSpPr txBox="1"/>
              <p:nvPr/>
            </p:nvSpPr>
            <p:spPr>
              <a:xfrm>
                <a:off x="2240834" y="2200319"/>
                <a:ext cx="1022442" cy="400110"/>
              </a:xfrm>
              <a:prstGeom prst="rect">
                <a:avLst/>
              </a:prstGeom>
              <a:solidFill>
                <a:srgbClr val="FFC000"/>
              </a:solidFill>
              <a:ln>
                <a:solidFill>
                  <a:srgbClr val="FFC000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2000" dirty="0" err="1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微软雅黑" panose="020B0503020204020204" pitchFamily="34" charset="-122"/>
                  </a:rPr>
                  <a:t>tǎo</a:t>
                </a:r>
                <a:endParaRPr lang="zh-CN" altLang="en-US" sz="20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endParaRPr>
              </a:p>
            </p:txBody>
          </p:sp>
        </p:grpSp>
        <p:grpSp>
          <p:nvGrpSpPr>
            <p:cNvPr id="12" name="组合 11"/>
            <p:cNvGrpSpPr/>
            <p:nvPr/>
          </p:nvGrpSpPr>
          <p:grpSpPr>
            <a:xfrm>
              <a:off x="3575873" y="2200319"/>
              <a:ext cx="1022443" cy="1403635"/>
              <a:chOff x="3575874" y="2200319"/>
              <a:chExt cx="1022442" cy="1403634"/>
            </a:xfrm>
          </p:grpSpPr>
          <p:sp>
            <p:nvSpPr>
              <p:cNvPr id="52" name="文本框 51"/>
              <p:cNvSpPr txBox="1"/>
              <p:nvPr/>
            </p:nvSpPr>
            <p:spPr>
              <a:xfrm>
                <a:off x="3687954" y="2772957"/>
                <a:ext cx="780371" cy="83099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48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微软雅黑" panose="020B0503020204020204" pitchFamily="34" charset="-122"/>
                  </a:rPr>
                  <a:t>厌</a:t>
                </a:r>
                <a:endParaRPr lang="zh-CN" altLang="en-US" sz="48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endParaRPr>
              </a:p>
            </p:txBody>
          </p:sp>
          <p:sp>
            <p:nvSpPr>
              <p:cNvPr id="53" name="文本框 52"/>
              <p:cNvSpPr txBox="1"/>
              <p:nvPr/>
            </p:nvSpPr>
            <p:spPr>
              <a:xfrm>
                <a:off x="3575874" y="2200319"/>
                <a:ext cx="1022442" cy="400110"/>
              </a:xfrm>
              <a:prstGeom prst="rect">
                <a:avLst/>
              </a:prstGeom>
              <a:solidFill>
                <a:srgbClr val="FFC000"/>
              </a:solidFill>
              <a:ln>
                <a:solidFill>
                  <a:srgbClr val="FFC000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2000" dirty="0" err="1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微软雅黑" panose="020B0503020204020204" pitchFamily="34" charset="-122"/>
                  </a:rPr>
                  <a:t>yàn</a:t>
                </a:r>
                <a:endParaRPr lang="zh-CN" altLang="en-US" sz="20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endParaRPr>
              </a:p>
            </p:txBody>
          </p:sp>
        </p:grpSp>
        <p:grpSp>
          <p:nvGrpSpPr>
            <p:cNvPr id="13" name="组合 12"/>
            <p:cNvGrpSpPr/>
            <p:nvPr/>
          </p:nvGrpSpPr>
          <p:grpSpPr>
            <a:xfrm>
              <a:off x="4910913" y="2200319"/>
              <a:ext cx="1022443" cy="1403635"/>
              <a:chOff x="4910914" y="2200319"/>
              <a:chExt cx="1022442" cy="1403634"/>
            </a:xfrm>
          </p:grpSpPr>
          <p:sp>
            <p:nvSpPr>
              <p:cNvPr id="50" name="文本框 49"/>
              <p:cNvSpPr txBox="1"/>
              <p:nvPr/>
            </p:nvSpPr>
            <p:spPr>
              <a:xfrm>
                <a:off x="5022994" y="2772957"/>
                <a:ext cx="780371" cy="83099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48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微软雅黑" panose="020B0503020204020204" pitchFamily="34" charset="-122"/>
                  </a:rPr>
                  <a:t>怒</a:t>
                </a:r>
                <a:endParaRPr lang="zh-CN" altLang="en-US" sz="48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endParaRPr>
              </a:p>
            </p:txBody>
          </p:sp>
          <p:sp>
            <p:nvSpPr>
              <p:cNvPr id="51" name="文本框 50"/>
              <p:cNvSpPr txBox="1"/>
              <p:nvPr/>
            </p:nvSpPr>
            <p:spPr>
              <a:xfrm>
                <a:off x="4910914" y="2200319"/>
                <a:ext cx="1022442" cy="400110"/>
              </a:xfrm>
              <a:prstGeom prst="rect">
                <a:avLst/>
              </a:prstGeom>
              <a:solidFill>
                <a:srgbClr val="FFC000"/>
              </a:solidFill>
              <a:ln>
                <a:solidFill>
                  <a:srgbClr val="FFC000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2000" dirty="0" err="1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微软雅黑" panose="020B0503020204020204" pitchFamily="34" charset="-122"/>
                  </a:rPr>
                  <a:t>nù</a:t>
                </a:r>
                <a:endParaRPr lang="zh-CN" altLang="en-US" sz="20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endParaRPr>
              </a:p>
            </p:txBody>
          </p:sp>
        </p:grpSp>
        <p:grpSp>
          <p:nvGrpSpPr>
            <p:cNvPr id="14" name="组合 13"/>
            <p:cNvGrpSpPr/>
            <p:nvPr/>
          </p:nvGrpSpPr>
          <p:grpSpPr>
            <a:xfrm>
              <a:off x="6245953" y="2200319"/>
              <a:ext cx="1022443" cy="1403635"/>
              <a:chOff x="6245954" y="2200319"/>
              <a:chExt cx="1022442" cy="1403634"/>
            </a:xfrm>
          </p:grpSpPr>
          <p:sp>
            <p:nvSpPr>
              <p:cNvPr id="48" name="文本框 47"/>
              <p:cNvSpPr txBox="1"/>
              <p:nvPr/>
            </p:nvSpPr>
            <p:spPr>
              <a:xfrm>
                <a:off x="6358034" y="2772957"/>
                <a:ext cx="780371" cy="83099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48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微软雅黑" panose="020B0503020204020204" pitchFamily="34" charset="-122"/>
                  </a:rPr>
                  <a:t>批</a:t>
                </a:r>
                <a:endParaRPr lang="zh-CN" altLang="en-US" sz="48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endParaRPr>
              </a:p>
            </p:txBody>
          </p:sp>
          <p:sp>
            <p:nvSpPr>
              <p:cNvPr id="49" name="文本框 48"/>
              <p:cNvSpPr txBox="1"/>
              <p:nvPr/>
            </p:nvSpPr>
            <p:spPr>
              <a:xfrm>
                <a:off x="6245954" y="2200319"/>
                <a:ext cx="1022442" cy="400110"/>
              </a:xfrm>
              <a:prstGeom prst="rect">
                <a:avLst/>
              </a:prstGeom>
              <a:solidFill>
                <a:srgbClr val="FFC000"/>
              </a:solidFill>
              <a:ln>
                <a:solidFill>
                  <a:srgbClr val="FFC000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2000" dirty="0" err="1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微软雅黑" panose="020B0503020204020204" pitchFamily="34" charset="-122"/>
                  </a:rPr>
                  <a:t>pī</a:t>
                </a:r>
                <a:endParaRPr lang="zh-CN" altLang="en-US" sz="20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endParaRPr>
              </a:p>
            </p:txBody>
          </p:sp>
        </p:grpSp>
        <p:grpSp>
          <p:nvGrpSpPr>
            <p:cNvPr id="15" name="组合 14"/>
            <p:cNvGrpSpPr/>
            <p:nvPr/>
          </p:nvGrpSpPr>
          <p:grpSpPr>
            <a:xfrm>
              <a:off x="7580993" y="2200319"/>
              <a:ext cx="1022443" cy="1403635"/>
              <a:chOff x="7580994" y="2200319"/>
              <a:chExt cx="1022442" cy="1403634"/>
            </a:xfrm>
          </p:grpSpPr>
          <p:sp>
            <p:nvSpPr>
              <p:cNvPr id="46" name="文本框 45"/>
              <p:cNvSpPr txBox="1"/>
              <p:nvPr/>
            </p:nvSpPr>
            <p:spPr>
              <a:xfrm>
                <a:off x="7693074" y="2772957"/>
                <a:ext cx="780371" cy="83099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48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微软雅黑" panose="020B0503020204020204" pitchFamily="34" charset="-122"/>
                  </a:rPr>
                  <a:t>访</a:t>
                </a:r>
                <a:endParaRPr lang="zh-CN" altLang="en-US" sz="48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endParaRPr>
              </a:p>
            </p:txBody>
          </p:sp>
          <p:sp>
            <p:nvSpPr>
              <p:cNvPr id="47" name="文本框 46"/>
              <p:cNvSpPr txBox="1"/>
              <p:nvPr/>
            </p:nvSpPr>
            <p:spPr>
              <a:xfrm>
                <a:off x="7580994" y="2200319"/>
                <a:ext cx="1022442" cy="400110"/>
              </a:xfrm>
              <a:prstGeom prst="rect">
                <a:avLst/>
              </a:prstGeom>
              <a:solidFill>
                <a:srgbClr val="FFC000"/>
              </a:solidFill>
              <a:ln>
                <a:solidFill>
                  <a:srgbClr val="FFC000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2000" dirty="0" err="1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微软雅黑" panose="020B0503020204020204" pitchFamily="34" charset="-122"/>
                  </a:rPr>
                  <a:t>fǎng</a:t>
                </a:r>
                <a:endParaRPr lang="zh-CN" altLang="en-US" sz="20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endParaRPr>
              </a:p>
            </p:txBody>
          </p:sp>
        </p:grpSp>
        <p:grpSp>
          <p:nvGrpSpPr>
            <p:cNvPr id="16" name="组合 15"/>
            <p:cNvGrpSpPr/>
            <p:nvPr/>
          </p:nvGrpSpPr>
          <p:grpSpPr>
            <a:xfrm>
              <a:off x="8916033" y="2200319"/>
              <a:ext cx="1022443" cy="1403635"/>
              <a:chOff x="8916034" y="2200319"/>
              <a:chExt cx="1022442" cy="1403634"/>
            </a:xfrm>
          </p:grpSpPr>
          <p:sp>
            <p:nvSpPr>
              <p:cNvPr id="44" name="文本框 43"/>
              <p:cNvSpPr txBox="1"/>
              <p:nvPr/>
            </p:nvSpPr>
            <p:spPr>
              <a:xfrm>
                <a:off x="9028114" y="2772957"/>
                <a:ext cx="780371" cy="83099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48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微软雅黑" panose="020B0503020204020204" pitchFamily="34" charset="-122"/>
                  </a:rPr>
                  <a:t>担</a:t>
                </a:r>
                <a:endParaRPr lang="zh-CN" altLang="en-US" sz="48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endParaRPr>
              </a:p>
            </p:txBody>
          </p:sp>
          <p:sp>
            <p:nvSpPr>
              <p:cNvPr id="45" name="文本框 44"/>
              <p:cNvSpPr txBox="1"/>
              <p:nvPr/>
            </p:nvSpPr>
            <p:spPr>
              <a:xfrm>
                <a:off x="8916034" y="2200319"/>
                <a:ext cx="1022442" cy="400110"/>
              </a:xfrm>
              <a:prstGeom prst="rect">
                <a:avLst/>
              </a:prstGeom>
              <a:solidFill>
                <a:srgbClr val="FFC000"/>
              </a:solidFill>
              <a:ln>
                <a:solidFill>
                  <a:srgbClr val="FFC000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2000" dirty="0" err="1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微软雅黑" panose="020B0503020204020204" pitchFamily="34" charset="-122"/>
                  </a:rPr>
                  <a:t>dān</a:t>
                </a:r>
                <a:endParaRPr lang="zh-CN" altLang="en-US" sz="20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endParaRPr>
              </a:p>
            </p:txBody>
          </p:sp>
        </p:grpSp>
        <p:grpSp>
          <p:nvGrpSpPr>
            <p:cNvPr id="17" name="组合 16"/>
            <p:cNvGrpSpPr/>
            <p:nvPr/>
          </p:nvGrpSpPr>
          <p:grpSpPr>
            <a:xfrm>
              <a:off x="10251073" y="2200319"/>
              <a:ext cx="1022443" cy="1403635"/>
              <a:chOff x="10251074" y="2200319"/>
              <a:chExt cx="1022442" cy="1403634"/>
            </a:xfrm>
          </p:grpSpPr>
          <p:sp>
            <p:nvSpPr>
              <p:cNvPr id="42" name="文本框 41"/>
              <p:cNvSpPr txBox="1"/>
              <p:nvPr/>
            </p:nvSpPr>
            <p:spPr>
              <a:xfrm>
                <a:off x="10363154" y="2772957"/>
                <a:ext cx="780371" cy="83099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48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微软雅黑" panose="020B0503020204020204" pitchFamily="34" charset="-122"/>
                  </a:rPr>
                  <a:t>压</a:t>
                </a:r>
                <a:endParaRPr lang="zh-CN" altLang="en-US" sz="48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endParaRPr>
              </a:p>
            </p:txBody>
          </p:sp>
          <p:sp>
            <p:nvSpPr>
              <p:cNvPr id="43" name="文本框 42"/>
              <p:cNvSpPr txBox="1"/>
              <p:nvPr/>
            </p:nvSpPr>
            <p:spPr>
              <a:xfrm>
                <a:off x="10251074" y="2200319"/>
                <a:ext cx="1022442" cy="400110"/>
              </a:xfrm>
              <a:prstGeom prst="rect">
                <a:avLst/>
              </a:prstGeom>
              <a:solidFill>
                <a:srgbClr val="FFC000"/>
              </a:solidFill>
              <a:ln>
                <a:solidFill>
                  <a:srgbClr val="FFC000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2000" dirty="0" err="1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微软雅黑" panose="020B0503020204020204" pitchFamily="34" charset="-122"/>
                  </a:rPr>
                  <a:t>yà</a:t>
                </a:r>
                <a:endParaRPr lang="zh-CN" altLang="en-US" sz="20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endParaRPr>
              </a:p>
            </p:txBody>
          </p:sp>
        </p:grpSp>
        <p:grpSp>
          <p:nvGrpSpPr>
            <p:cNvPr id="18" name="组合 17"/>
            <p:cNvGrpSpPr/>
            <p:nvPr/>
          </p:nvGrpSpPr>
          <p:grpSpPr>
            <a:xfrm>
              <a:off x="905793" y="3934461"/>
              <a:ext cx="1022443" cy="1403635"/>
              <a:chOff x="905794" y="3934461"/>
              <a:chExt cx="1022442" cy="1403634"/>
            </a:xfrm>
          </p:grpSpPr>
          <p:sp>
            <p:nvSpPr>
              <p:cNvPr id="40" name="文本框 39"/>
              <p:cNvSpPr txBox="1"/>
              <p:nvPr/>
            </p:nvSpPr>
            <p:spPr>
              <a:xfrm>
                <a:off x="1017874" y="4507099"/>
                <a:ext cx="780371" cy="83099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48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微软雅黑" panose="020B0503020204020204" pitchFamily="34" charset="-122"/>
                  </a:rPr>
                  <a:t>差</a:t>
                </a:r>
                <a:endParaRPr lang="zh-CN" altLang="en-US" sz="48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endParaRPr>
              </a:p>
            </p:txBody>
          </p:sp>
          <p:sp>
            <p:nvSpPr>
              <p:cNvPr id="41" name="文本框 40"/>
              <p:cNvSpPr txBox="1"/>
              <p:nvPr/>
            </p:nvSpPr>
            <p:spPr>
              <a:xfrm>
                <a:off x="905794" y="3934461"/>
                <a:ext cx="1022442" cy="400110"/>
              </a:xfrm>
              <a:prstGeom prst="rect">
                <a:avLst/>
              </a:prstGeom>
              <a:solidFill>
                <a:srgbClr val="FFC000"/>
              </a:solidFill>
              <a:ln>
                <a:solidFill>
                  <a:srgbClr val="FFC000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2000" dirty="0" err="1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微软雅黑" panose="020B0503020204020204" pitchFamily="34" charset="-122"/>
                  </a:rPr>
                  <a:t>chà</a:t>
                </a:r>
                <a:endParaRPr lang="zh-CN" altLang="en-US" sz="20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>
              <a:off x="2240833" y="3934461"/>
              <a:ext cx="1022443" cy="1403635"/>
              <a:chOff x="2240834" y="3934461"/>
              <a:chExt cx="1022442" cy="1403634"/>
            </a:xfrm>
          </p:grpSpPr>
          <p:sp>
            <p:nvSpPr>
              <p:cNvPr id="38" name="文本框 37"/>
              <p:cNvSpPr txBox="1"/>
              <p:nvPr/>
            </p:nvSpPr>
            <p:spPr>
              <a:xfrm>
                <a:off x="2352914" y="4507099"/>
                <a:ext cx="780371" cy="83099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48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微软雅黑" panose="020B0503020204020204" pitchFamily="34" charset="-122"/>
                  </a:rPr>
                  <a:t>忍</a:t>
                </a:r>
                <a:endParaRPr lang="zh-CN" altLang="en-US" sz="48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endParaRPr>
              </a:p>
            </p:txBody>
          </p:sp>
          <p:sp>
            <p:nvSpPr>
              <p:cNvPr id="39" name="文本框 38"/>
              <p:cNvSpPr txBox="1"/>
              <p:nvPr/>
            </p:nvSpPr>
            <p:spPr>
              <a:xfrm>
                <a:off x="2240834" y="3934461"/>
                <a:ext cx="1022442" cy="400110"/>
              </a:xfrm>
              <a:prstGeom prst="rect">
                <a:avLst/>
              </a:prstGeom>
              <a:solidFill>
                <a:srgbClr val="FFC000"/>
              </a:solidFill>
              <a:ln>
                <a:solidFill>
                  <a:srgbClr val="FFC000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2000" dirty="0" err="1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微软雅黑" panose="020B0503020204020204" pitchFamily="34" charset="-122"/>
                  </a:rPr>
                  <a:t>rěn</a:t>
                </a:r>
                <a:endParaRPr lang="zh-CN" altLang="en-US" sz="20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endParaRPr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>
              <a:off x="3575873" y="3934461"/>
              <a:ext cx="1022443" cy="1403635"/>
              <a:chOff x="3575874" y="3934461"/>
              <a:chExt cx="1022442" cy="1403634"/>
            </a:xfrm>
          </p:grpSpPr>
          <p:sp>
            <p:nvSpPr>
              <p:cNvPr id="36" name="文本框 35"/>
              <p:cNvSpPr txBox="1"/>
              <p:nvPr/>
            </p:nvSpPr>
            <p:spPr>
              <a:xfrm>
                <a:off x="3687954" y="4507099"/>
                <a:ext cx="780371" cy="83099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48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微软雅黑" panose="020B0503020204020204" pitchFamily="34" charset="-122"/>
                  </a:rPr>
                  <a:t>模</a:t>
                </a:r>
                <a:endParaRPr lang="zh-CN" altLang="en-US" sz="48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endParaRPr>
              </a:p>
            </p:txBody>
          </p:sp>
          <p:sp>
            <p:nvSpPr>
              <p:cNvPr id="37" name="文本框 36"/>
              <p:cNvSpPr txBox="1"/>
              <p:nvPr/>
            </p:nvSpPr>
            <p:spPr>
              <a:xfrm>
                <a:off x="3575874" y="3934461"/>
                <a:ext cx="1022442" cy="400110"/>
              </a:xfrm>
              <a:prstGeom prst="rect">
                <a:avLst/>
              </a:prstGeom>
              <a:solidFill>
                <a:srgbClr val="FFC000"/>
              </a:solidFill>
              <a:ln>
                <a:solidFill>
                  <a:srgbClr val="FFC000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2000" dirty="0" err="1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微软雅黑" panose="020B0503020204020204" pitchFamily="34" charset="-122"/>
                  </a:rPr>
                  <a:t>mó</a:t>
                </a:r>
                <a:endParaRPr lang="zh-CN" altLang="en-US" sz="20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endParaRPr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>
              <a:off x="4885514" y="3934461"/>
              <a:ext cx="1159924" cy="1403635"/>
              <a:chOff x="4885513" y="3934461"/>
              <a:chExt cx="1159924" cy="1403634"/>
            </a:xfrm>
          </p:grpSpPr>
          <p:sp>
            <p:nvSpPr>
              <p:cNvPr id="34" name="文本框 33"/>
              <p:cNvSpPr txBox="1"/>
              <p:nvPr/>
            </p:nvSpPr>
            <p:spPr>
              <a:xfrm>
                <a:off x="5022994" y="4507099"/>
                <a:ext cx="780371" cy="83099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48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微软雅黑" panose="020B0503020204020204" pitchFamily="34" charset="-122"/>
                  </a:rPr>
                  <a:t>中</a:t>
                </a:r>
                <a:endParaRPr lang="zh-CN" altLang="en-US" sz="48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endParaRPr>
              </a:p>
            </p:txBody>
          </p:sp>
          <p:sp>
            <p:nvSpPr>
              <p:cNvPr id="35" name="文本框 34"/>
              <p:cNvSpPr txBox="1"/>
              <p:nvPr/>
            </p:nvSpPr>
            <p:spPr>
              <a:xfrm>
                <a:off x="4885513" y="3934461"/>
                <a:ext cx="1159924" cy="400110"/>
              </a:xfrm>
              <a:prstGeom prst="rect">
                <a:avLst/>
              </a:prstGeom>
              <a:solidFill>
                <a:srgbClr val="FFC000"/>
              </a:solidFill>
              <a:ln>
                <a:solidFill>
                  <a:srgbClr val="FFC000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2000" dirty="0" err="1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微软雅黑" panose="020B0503020204020204" pitchFamily="34" charset="-122"/>
                  </a:rPr>
                  <a:t>zhòng</a:t>
                </a:r>
                <a:endParaRPr lang="zh-CN" altLang="en-US" sz="20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endParaRPr>
              </a:p>
            </p:txBody>
          </p:sp>
        </p:grpSp>
        <p:grpSp>
          <p:nvGrpSpPr>
            <p:cNvPr id="22" name="组合 21"/>
            <p:cNvGrpSpPr/>
            <p:nvPr/>
          </p:nvGrpSpPr>
          <p:grpSpPr>
            <a:xfrm>
              <a:off x="6245953" y="3934461"/>
              <a:ext cx="1022443" cy="1403635"/>
              <a:chOff x="6245954" y="3934461"/>
              <a:chExt cx="1022442" cy="1403634"/>
            </a:xfrm>
          </p:grpSpPr>
          <p:sp>
            <p:nvSpPr>
              <p:cNvPr id="32" name="文本框 31"/>
              <p:cNvSpPr txBox="1"/>
              <p:nvPr/>
            </p:nvSpPr>
            <p:spPr>
              <a:xfrm>
                <a:off x="6358034" y="4507099"/>
                <a:ext cx="780371" cy="83099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48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微软雅黑" panose="020B0503020204020204" pitchFamily="34" charset="-122"/>
                  </a:rPr>
                  <a:t>弹</a:t>
                </a:r>
                <a:endParaRPr lang="zh-CN" altLang="en-US" sz="48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endParaRPr>
              </a:p>
            </p:txBody>
          </p:sp>
          <p:sp>
            <p:nvSpPr>
              <p:cNvPr id="33" name="文本框 32"/>
              <p:cNvSpPr txBox="1"/>
              <p:nvPr/>
            </p:nvSpPr>
            <p:spPr>
              <a:xfrm>
                <a:off x="6245954" y="3934461"/>
                <a:ext cx="1022442" cy="400110"/>
              </a:xfrm>
              <a:prstGeom prst="rect">
                <a:avLst/>
              </a:prstGeom>
              <a:solidFill>
                <a:srgbClr val="FFC000"/>
              </a:solidFill>
              <a:ln>
                <a:solidFill>
                  <a:srgbClr val="FFC000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2000" dirty="0" err="1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微软雅黑" panose="020B0503020204020204" pitchFamily="34" charset="-122"/>
                  </a:rPr>
                  <a:t>dàn</a:t>
                </a:r>
                <a:endParaRPr lang="zh-CN" altLang="en-US" sz="20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endParaRPr>
              </a:p>
            </p:txBody>
          </p:sp>
        </p:grpSp>
        <p:grpSp>
          <p:nvGrpSpPr>
            <p:cNvPr id="23" name="组合 22"/>
            <p:cNvGrpSpPr/>
            <p:nvPr/>
          </p:nvGrpSpPr>
          <p:grpSpPr>
            <a:xfrm>
              <a:off x="7580993" y="3934461"/>
              <a:ext cx="1022443" cy="1403635"/>
              <a:chOff x="7580994" y="3934461"/>
              <a:chExt cx="1022442" cy="1403634"/>
            </a:xfrm>
          </p:grpSpPr>
          <p:sp>
            <p:nvSpPr>
              <p:cNvPr id="30" name="文本框 29"/>
              <p:cNvSpPr txBox="1"/>
              <p:nvPr/>
            </p:nvSpPr>
            <p:spPr>
              <a:xfrm>
                <a:off x="7693074" y="4507099"/>
                <a:ext cx="780371" cy="83099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48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微软雅黑" panose="020B0503020204020204" pitchFamily="34" charset="-122"/>
                  </a:rPr>
                  <a:t>疯</a:t>
                </a:r>
                <a:endParaRPr lang="zh-CN" altLang="en-US" sz="48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endParaRPr>
              </a:p>
            </p:txBody>
          </p:sp>
          <p:sp>
            <p:nvSpPr>
              <p:cNvPr id="31" name="文本框 30"/>
              <p:cNvSpPr txBox="1"/>
              <p:nvPr/>
            </p:nvSpPr>
            <p:spPr>
              <a:xfrm>
                <a:off x="7580994" y="3934461"/>
                <a:ext cx="1022442" cy="400110"/>
              </a:xfrm>
              <a:prstGeom prst="rect">
                <a:avLst/>
              </a:prstGeom>
              <a:solidFill>
                <a:srgbClr val="FFC000"/>
              </a:solidFill>
              <a:ln>
                <a:solidFill>
                  <a:srgbClr val="FFC000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2000" dirty="0" err="1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微软雅黑" panose="020B0503020204020204" pitchFamily="34" charset="-122"/>
                  </a:rPr>
                  <a:t>fēng</a:t>
                </a:r>
                <a:endParaRPr lang="zh-CN" altLang="en-US" sz="20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endParaRPr>
              </a:p>
            </p:txBody>
          </p:sp>
        </p:grpSp>
        <p:grpSp>
          <p:nvGrpSpPr>
            <p:cNvPr id="24" name="组合 23"/>
            <p:cNvGrpSpPr/>
            <p:nvPr/>
          </p:nvGrpSpPr>
          <p:grpSpPr>
            <a:xfrm>
              <a:off x="8916034" y="3934465"/>
              <a:ext cx="1224369" cy="1392901"/>
              <a:chOff x="8916033" y="3934461"/>
              <a:chExt cx="1224369" cy="1392901"/>
            </a:xfrm>
          </p:grpSpPr>
          <p:sp>
            <p:nvSpPr>
              <p:cNvPr id="28" name="文本框 27"/>
              <p:cNvSpPr txBox="1"/>
              <p:nvPr/>
            </p:nvSpPr>
            <p:spPr>
              <a:xfrm>
                <a:off x="9017749" y="4496365"/>
                <a:ext cx="780370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48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微软雅黑" panose="020B0503020204020204" pitchFamily="34" charset="-122"/>
                  </a:rPr>
                  <a:t>汪</a:t>
                </a:r>
                <a:endParaRPr lang="zh-CN" altLang="en-US" sz="48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endParaRPr>
              </a:p>
            </p:txBody>
          </p:sp>
          <p:sp>
            <p:nvSpPr>
              <p:cNvPr id="29" name="文本框 28"/>
              <p:cNvSpPr txBox="1"/>
              <p:nvPr/>
            </p:nvSpPr>
            <p:spPr>
              <a:xfrm>
                <a:off x="8916033" y="3934461"/>
                <a:ext cx="1224369" cy="400110"/>
              </a:xfrm>
              <a:prstGeom prst="rect">
                <a:avLst/>
              </a:prstGeom>
              <a:solidFill>
                <a:srgbClr val="FFC000"/>
              </a:solidFill>
              <a:ln>
                <a:solidFill>
                  <a:srgbClr val="FFC000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2000" dirty="0" err="1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微软雅黑" panose="020B0503020204020204" pitchFamily="34" charset="-122"/>
                  </a:rPr>
                  <a:t>wāng</a:t>
                </a:r>
                <a:endParaRPr lang="zh-CN" altLang="en-US" sz="20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endParaRPr>
              </a:p>
            </p:txBody>
          </p:sp>
        </p:grpSp>
        <p:grpSp>
          <p:nvGrpSpPr>
            <p:cNvPr id="25" name="组合 24"/>
            <p:cNvGrpSpPr/>
            <p:nvPr/>
          </p:nvGrpSpPr>
          <p:grpSpPr>
            <a:xfrm>
              <a:off x="10251073" y="3934461"/>
              <a:ext cx="1022443" cy="1403635"/>
              <a:chOff x="10251074" y="3934461"/>
              <a:chExt cx="1022442" cy="1403634"/>
            </a:xfrm>
          </p:grpSpPr>
          <p:sp>
            <p:nvSpPr>
              <p:cNvPr id="26" name="文本框 25"/>
              <p:cNvSpPr txBox="1"/>
              <p:nvPr/>
            </p:nvSpPr>
            <p:spPr>
              <a:xfrm>
                <a:off x="10363154" y="4507099"/>
                <a:ext cx="780371" cy="83099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48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微软雅黑" panose="020B0503020204020204" pitchFamily="34" charset="-122"/>
                  </a:rPr>
                  <a:t>搞</a:t>
                </a:r>
                <a:endParaRPr lang="zh-CN" altLang="en-US" sz="48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endParaRPr>
              </a:p>
            </p:txBody>
          </p:sp>
          <p:sp>
            <p:nvSpPr>
              <p:cNvPr id="27" name="文本框 26"/>
              <p:cNvSpPr txBox="1"/>
              <p:nvPr/>
            </p:nvSpPr>
            <p:spPr>
              <a:xfrm>
                <a:off x="10251074" y="3934461"/>
                <a:ext cx="1022442" cy="400110"/>
              </a:xfrm>
              <a:prstGeom prst="rect">
                <a:avLst/>
              </a:prstGeom>
              <a:solidFill>
                <a:srgbClr val="FFC000"/>
              </a:solidFill>
              <a:ln>
                <a:solidFill>
                  <a:srgbClr val="FFC000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2000" dirty="0" err="1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微软雅黑" panose="020B0503020204020204" pitchFamily="34" charset="-122"/>
                  </a:rPr>
                  <a:t>gǎo</a:t>
                </a:r>
                <a:endParaRPr lang="zh-CN" altLang="en-US" sz="20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endParaRPr>
              </a:p>
            </p:txBody>
          </p:sp>
        </p:grpSp>
      </p:grpSp>
    </p:spTree>
  </p:cSld>
  <p:clrMapOvr>
    <a:masterClrMapping/>
  </p:clrMapOvr>
  <p:transition spd="slow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hgbmnb"/>
          <p:cNvPicPr>
            <a:picLocks noChangeAspect="1"/>
          </p:cNvPicPr>
          <p:nvPr/>
        </p:nvPicPr>
        <p:blipFill>
          <a:blip r:embed="rId1" cstate="email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saturation sat="20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>
          <a:xfrm>
            <a:off x="-50800" y="-26670"/>
            <a:ext cx="12238355" cy="869315"/>
          </a:xfrm>
          <a:prstGeom prst="rect">
            <a:avLst/>
          </a:prstGeom>
        </p:spPr>
      </p:pic>
      <p:grpSp>
        <p:nvGrpSpPr>
          <p:cNvPr id="8" name="组合 7"/>
          <p:cNvGrpSpPr/>
          <p:nvPr/>
        </p:nvGrpSpPr>
        <p:grpSpPr>
          <a:xfrm>
            <a:off x="1370381" y="2114187"/>
            <a:ext cx="8534900" cy="1478171"/>
            <a:chOff x="1453797" y="2322230"/>
            <a:chExt cx="8534900" cy="1478171"/>
          </a:xfrm>
        </p:grpSpPr>
        <p:sp>
          <p:nvSpPr>
            <p:cNvPr id="10" name="左大括号 9"/>
            <p:cNvSpPr/>
            <p:nvPr/>
          </p:nvSpPr>
          <p:spPr>
            <a:xfrm>
              <a:off x="2370135" y="2546586"/>
              <a:ext cx="357051" cy="1253815"/>
            </a:xfrm>
            <a:prstGeom prst="leftBrace">
              <a:avLst>
                <a:gd name="adj1" fmla="val 63821"/>
                <a:gd name="adj2" fmla="val 50000"/>
              </a:avLst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sp>
          <p:nvSpPr>
            <p:cNvPr id="11" name="文本框 10"/>
            <p:cNvSpPr txBox="1"/>
            <p:nvPr/>
          </p:nvSpPr>
          <p:spPr>
            <a:xfrm>
              <a:off x="3909695" y="2322230"/>
              <a:ext cx="869399" cy="1458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200000"/>
                </a:lnSpc>
              </a:pPr>
              <a:r>
                <a:rPr lang="zh-CN" altLang="en-US" sz="2400"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好吗</a:t>
              </a:r>
              <a:endPara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  <a:p>
              <a:pPr>
                <a:lnSpc>
                  <a:spcPct val="200000"/>
                </a:lnSpc>
              </a:pPr>
              <a:r>
                <a:rPr lang="zh-CN" altLang="en-US" sz="2400"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干吗</a:t>
              </a:r>
              <a:endPara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sp>
          <p:nvSpPr>
            <p:cNvPr id="12" name="矩形 11"/>
            <p:cNvSpPr/>
            <p:nvPr/>
          </p:nvSpPr>
          <p:spPr>
            <a:xfrm>
              <a:off x="5049222" y="2553098"/>
              <a:ext cx="4939475" cy="8744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你现在在</a:t>
              </a:r>
              <a:r>
                <a:rPr lang="zh-CN" altLang="en-US" b="1"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干吗</a:t>
              </a:r>
              <a:r>
                <a: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？陪我一起去楼下的超市买些面包和蔬菜，</a:t>
              </a:r>
              <a:r>
                <a:rPr lang="zh-CN" altLang="en-US" b="1"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好吗</a:t>
              </a:r>
              <a:r>
                <a: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？</a:t>
              </a:r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sp>
          <p:nvSpPr>
            <p:cNvPr id="13" name="矩形 12"/>
            <p:cNvSpPr/>
            <p:nvPr/>
          </p:nvSpPr>
          <p:spPr>
            <a:xfrm>
              <a:off x="1453797" y="2557166"/>
              <a:ext cx="748923" cy="98834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4400" b="1" dirty="0">
                  <a:solidFill>
                    <a:srgbClr val="FFC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吗</a:t>
              </a:r>
              <a:endParaRPr lang="en-US" altLang="zh-CN" sz="4400" b="1" dirty="0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sp>
          <p:nvSpPr>
            <p:cNvPr id="14" name="文本框 13"/>
            <p:cNvSpPr txBox="1"/>
            <p:nvPr/>
          </p:nvSpPr>
          <p:spPr>
            <a:xfrm>
              <a:off x="2877918" y="2322230"/>
              <a:ext cx="869399" cy="1458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200000"/>
                </a:lnSpc>
              </a:pPr>
              <a:r>
                <a:rPr lang="en-US" altLang="zh-CN" sz="2400"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ma</a:t>
              </a:r>
              <a:endPara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  <a:p>
              <a:pPr>
                <a:lnSpc>
                  <a:spcPct val="200000"/>
                </a:lnSpc>
              </a:pPr>
              <a:r>
                <a:rPr lang="en-US" altLang="zh-CN" sz="2400" dirty="0" err="1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má</a:t>
              </a:r>
              <a:endPara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1370381" y="3763340"/>
            <a:ext cx="8518214" cy="1478171"/>
            <a:chOff x="1470481" y="4120577"/>
            <a:chExt cx="8518213" cy="1478171"/>
          </a:xfrm>
        </p:grpSpPr>
        <p:sp>
          <p:nvSpPr>
            <p:cNvPr id="17" name="左大括号 16"/>
            <p:cNvSpPr/>
            <p:nvPr/>
          </p:nvSpPr>
          <p:spPr>
            <a:xfrm>
              <a:off x="2370135" y="4344933"/>
              <a:ext cx="357051" cy="1253815"/>
            </a:xfrm>
            <a:prstGeom prst="leftBrace">
              <a:avLst>
                <a:gd name="adj1" fmla="val 63821"/>
                <a:gd name="adj2" fmla="val 50000"/>
              </a:avLst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3909695" y="4120577"/>
              <a:ext cx="869399" cy="1458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200000"/>
                </a:lnSpc>
              </a:pPr>
              <a:r>
                <a:rPr lang="zh-CN" altLang="en-US" sz="2400"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担心</a:t>
              </a:r>
              <a:endPara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  <a:p>
              <a:pPr>
                <a:lnSpc>
                  <a:spcPct val="200000"/>
                </a:lnSpc>
              </a:pPr>
              <a:r>
                <a:rPr lang="zh-CN" altLang="en-US" sz="2400"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重担</a:t>
              </a:r>
              <a:endPara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sp>
          <p:nvSpPr>
            <p:cNvPr id="19" name="矩形 18"/>
            <p:cNvSpPr/>
            <p:nvPr/>
          </p:nvSpPr>
          <p:spPr>
            <a:xfrm>
              <a:off x="5049221" y="4351445"/>
              <a:ext cx="4939473" cy="8744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你不要去</a:t>
              </a:r>
              <a:r>
                <a:rPr lang="zh-CN" altLang="en-US" b="1"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担心</a:t>
              </a:r>
              <a:r>
                <a: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收入和钱的问题，家里的</a:t>
              </a:r>
              <a:r>
                <a:rPr lang="zh-CN" altLang="en-US" b="1"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重担</a:t>
              </a:r>
              <a:r>
                <a: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都还没有压在你的身上。</a:t>
              </a:r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sp>
          <p:nvSpPr>
            <p:cNvPr id="20" name="矩形 19"/>
            <p:cNvSpPr/>
            <p:nvPr/>
          </p:nvSpPr>
          <p:spPr>
            <a:xfrm>
              <a:off x="1470481" y="4355513"/>
              <a:ext cx="748923" cy="98834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4400" b="1" dirty="0">
                  <a:solidFill>
                    <a:srgbClr val="FFC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担</a:t>
              </a:r>
              <a:endParaRPr lang="en-US" altLang="zh-CN" sz="4400" b="1" dirty="0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sp>
          <p:nvSpPr>
            <p:cNvPr id="21" name="文本框 20"/>
            <p:cNvSpPr txBox="1"/>
            <p:nvPr/>
          </p:nvSpPr>
          <p:spPr>
            <a:xfrm>
              <a:off x="2877917" y="4120577"/>
              <a:ext cx="886036" cy="1458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200000"/>
                </a:lnSpc>
              </a:pPr>
              <a:r>
                <a:rPr lang="en-US" altLang="zh-CN" sz="2400" dirty="0" err="1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dān</a:t>
              </a:r>
              <a:endPara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  <a:p>
              <a:pPr>
                <a:lnSpc>
                  <a:spcPct val="200000"/>
                </a:lnSpc>
              </a:pPr>
              <a:r>
                <a:rPr lang="en-US" altLang="zh-CN" sz="2400" dirty="0" err="1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dàn</a:t>
              </a:r>
              <a:endPara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</p:grpSp>
      <p:sp>
        <p:nvSpPr>
          <p:cNvPr id="22" name="文本框 21"/>
          <p:cNvSpPr txBox="1"/>
          <p:nvPr/>
        </p:nvSpPr>
        <p:spPr>
          <a:xfrm>
            <a:off x="2656840" y="1156970"/>
            <a:ext cx="3410585" cy="825500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algn="dist">
              <a:lnSpc>
                <a:spcPct val="150000"/>
              </a:lnSpc>
            </a:pPr>
            <a:r>
              <a:rPr lang="zh-CN" altLang="en-US" sz="3600" b="1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读一读，多音字</a:t>
            </a:r>
            <a:endParaRPr lang="en-US" altLang="zh-CN" sz="3600" b="1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hgbmnb"/>
          <p:cNvPicPr>
            <a:picLocks noChangeAspect="1"/>
          </p:cNvPicPr>
          <p:nvPr/>
        </p:nvPicPr>
        <p:blipFill>
          <a:blip r:embed="rId1" cstate="email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saturation sat="20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>
          <a:xfrm>
            <a:off x="-50800" y="-26670"/>
            <a:ext cx="12238355" cy="869315"/>
          </a:xfrm>
          <a:prstGeom prst="rect">
            <a:avLst/>
          </a:prstGeom>
        </p:spPr>
      </p:pic>
      <p:sp>
        <p:nvSpPr>
          <p:cNvPr id="22" name="文本框 21"/>
          <p:cNvSpPr txBox="1"/>
          <p:nvPr/>
        </p:nvSpPr>
        <p:spPr>
          <a:xfrm>
            <a:off x="2685415" y="1156970"/>
            <a:ext cx="3410585" cy="825500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algn="dist">
              <a:lnSpc>
                <a:spcPct val="150000"/>
              </a:lnSpc>
            </a:pPr>
            <a:r>
              <a:rPr lang="zh-CN" altLang="en-US" sz="3600" b="1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读一读，多音字</a:t>
            </a:r>
            <a:endParaRPr lang="en-US" altLang="zh-CN" sz="3600" b="1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grpSp>
        <p:nvGrpSpPr>
          <p:cNvPr id="25" name="组合 24"/>
          <p:cNvGrpSpPr/>
          <p:nvPr/>
        </p:nvGrpSpPr>
        <p:grpSpPr>
          <a:xfrm>
            <a:off x="1451222" y="2032863"/>
            <a:ext cx="9159240" cy="1478171"/>
            <a:chOff x="1451221" y="2032862"/>
            <a:chExt cx="9159240" cy="1478171"/>
          </a:xfrm>
        </p:grpSpPr>
        <p:sp>
          <p:nvSpPr>
            <p:cNvPr id="27" name="左大括号 26"/>
            <p:cNvSpPr/>
            <p:nvPr/>
          </p:nvSpPr>
          <p:spPr>
            <a:xfrm>
              <a:off x="2451158" y="2257218"/>
              <a:ext cx="357051" cy="1253815"/>
            </a:xfrm>
            <a:prstGeom prst="leftBrace">
              <a:avLst>
                <a:gd name="adj1" fmla="val 63821"/>
                <a:gd name="adj2" fmla="val 50000"/>
              </a:avLst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sp>
          <p:nvSpPr>
            <p:cNvPr id="28" name="文本框 27"/>
            <p:cNvSpPr txBox="1"/>
            <p:nvPr/>
          </p:nvSpPr>
          <p:spPr>
            <a:xfrm>
              <a:off x="4028818" y="2032862"/>
              <a:ext cx="869399" cy="1458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200000"/>
                </a:lnSpc>
              </a:pPr>
              <a:r>
                <a:rPr lang="zh-CN" altLang="en-US" sz="2400"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子弹</a:t>
              </a:r>
              <a:endPara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  <a:p>
              <a:pPr>
                <a:lnSpc>
                  <a:spcPct val="200000"/>
                </a:lnSpc>
              </a:pPr>
              <a:r>
                <a:rPr lang="zh-CN" altLang="en-US" sz="2400"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反弹</a:t>
              </a:r>
              <a:endPara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sp>
          <p:nvSpPr>
            <p:cNvPr id="29" name="矩形 28"/>
            <p:cNvSpPr/>
            <p:nvPr/>
          </p:nvSpPr>
          <p:spPr>
            <a:xfrm>
              <a:off x="5168511" y="2264002"/>
              <a:ext cx="5441950" cy="9220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猎人为了猎杀小鹿，打出一颗</a:t>
              </a:r>
              <a:r>
                <a:rPr lang="zh-CN" altLang="en-US" b="1"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子弹</a:t>
              </a:r>
              <a:r>
                <a: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，确没想到子弹打到石头上</a:t>
              </a:r>
              <a:r>
                <a:rPr lang="zh-CN" altLang="en-US" b="1"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反弹</a:t>
              </a:r>
              <a:r>
                <a: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伤了自己。</a:t>
              </a:r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sp>
          <p:nvSpPr>
            <p:cNvPr id="30" name="矩形 29"/>
            <p:cNvSpPr/>
            <p:nvPr/>
          </p:nvSpPr>
          <p:spPr>
            <a:xfrm>
              <a:off x="1451221" y="2337811"/>
              <a:ext cx="748923" cy="98834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4400" b="1" dirty="0">
                  <a:solidFill>
                    <a:srgbClr val="FFC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弹</a:t>
              </a:r>
              <a:endParaRPr lang="en-US" altLang="zh-CN" sz="4400" b="1" dirty="0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sp>
          <p:nvSpPr>
            <p:cNvPr id="31" name="文本框 30"/>
            <p:cNvSpPr txBox="1"/>
            <p:nvPr/>
          </p:nvSpPr>
          <p:spPr>
            <a:xfrm>
              <a:off x="2958941" y="2032862"/>
              <a:ext cx="869399" cy="1458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200000"/>
                </a:lnSpc>
              </a:pPr>
              <a:r>
                <a:rPr lang="en-US" altLang="zh-CN" sz="2400" dirty="0" err="1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dàn</a:t>
              </a:r>
              <a:endPara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  <a:p>
              <a:pPr>
                <a:lnSpc>
                  <a:spcPct val="200000"/>
                </a:lnSpc>
              </a:pPr>
              <a:r>
                <a:rPr lang="en-US" altLang="zh-CN" sz="2400" dirty="0" err="1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tán</a:t>
              </a:r>
              <a:endPara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1451914" y="3831210"/>
            <a:ext cx="9354820" cy="1478171"/>
            <a:chOff x="1451913" y="3831209"/>
            <a:chExt cx="9354820" cy="1478171"/>
          </a:xfrm>
        </p:grpSpPr>
        <p:sp>
          <p:nvSpPr>
            <p:cNvPr id="34" name="左大括号 33"/>
            <p:cNvSpPr/>
            <p:nvPr/>
          </p:nvSpPr>
          <p:spPr>
            <a:xfrm>
              <a:off x="2451158" y="4055565"/>
              <a:ext cx="357051" cy="1253815"/>
            </a:xfrm>
            <a:prstGeom prst="leftBrace">
              <a:avLst>
                <a:gd name="adj1" fmla="val 63821"/>
                <a:gd name="adj2" fmla="val 50000"/>
              </a:avLst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sp>
          <p:nvSpPr>
            <p:cNvPr id="35" name="文本框 34"/>
            <p:cNvSpPr txBox="1"/>
            <p:nvPr/>
          </p:nvSpPr>
          <p:spPr>
            <a:xfrm>
              <a:off x="4028818" y="3831209"/>
              <a:ext cx="869399" cy="1458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200000"/>
                </a:lnSpc>
              </a:pPr>
              <a:r>
                <a:rPr lang="zh-CN" altLang="en-US" sz="2400"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中间</a:t>
              </a:r>
              <a:endPara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  <a:p>
              <a:pPr>
                <a:lnSpc>
                  <a:spcPct val="200000"/>
                </a:lnSpc>
              </a:pPr>
              <a:r>
                <a:rPr lang="zh-CN" altLang="en-US" sz="2400"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中奖</a:t>
              </a:r>
              <a:endPara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sp>
          <p:nvSpPr>
            <p:cNvPr id="36" name="矩形 35"/>
            <p:cNvSpPr/>
            <p:nvPr/>
          </p:nvSpPr>
          <p:spPr>
            <a:xfrm>
              <a:off x="5168568" y="4211574"/>
              <a:ext cx="5638165" cy="9220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今年的年会</a:t>
              </a:r>
              <a:r>
                <a:rPr lang="zh-CN" altLang="en-US" b="1"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中奖</a:t>
              </a:r>
              <a:r>
                <a: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者是在所有的优秀员工</a:t>
              </a:r>
              <a:r>
                <a:rPr lang="zh-CN" altLang="en-US" b="1"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中间</a:t>
              </a:r>
              <a:r>
                <a: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进行抽取的。</a:t>
              </a:r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sp>
          <p:nvSpPr>
            <p:cNvPr id="37" name="矩形 36"/>
            <p:cNvSpPr/>
            <p:nvPr/>
          </p:nvSpPr>
          <p:spPr>
            <a:xfrm>
              <a:off x="1451913" y="4073383"/>
              <a:ext cx="748923" cy="98834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4400" b="1" dirty="0">
                  <a:solidFill>
                    <a:srgbClr val="FFC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中</a:t>
              </a:r>
              <a:endParaRPr lang="en-US" altLang="zh-CN" sz="4400" b="1" dirty="0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sp>
          <p:nvSpPr>
            <p:cNvPr id="38" name="文本框 37"/>
            <p:cNvSpPr txBox="1"/>
            <p:nvPr/>
          </p:nvSpPr>
          <p:spPr>
            <a:xfrm>
              <a:off x="2958941" y="3831209"/>
              <a:ext cx="1336644" cy="1458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200000"/>
                </a:lnSpc>
              </a:pPr>
              <a:r>
                <a:rPr lang="en-US" altLang="zh-CN" sz="2400" dirty="0" err="1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zhōng</a:t>
              </a:r>
              <a:endPara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  <a:p>
              <a:pPr>
                <a:lnSpc>
                  <a:spcPct val="200000"/>
                </a:lnSpc>
              </a:pPr>
              <a:r>
                <a:rPr lang="en-US" altLang="zh-CN" sz="2400" dirty="0" err="1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zhòng</a:t>
              </a:r>
              <a:endPara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</p:grpSp>
    </p:spTree>
  </p:cSld>
  <p:clrMapOvr>
    <a:masterClrMapping/>
  </p:clrMapOvr>
  <p:transition spd="slow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CE4E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圆角矩形 6"/>
          <p:cNvSpPr/>
          <p:nvPr/>
        </p:nvSpPr>
        <p:spPr>
          <a:xfrm>
            <a:off x="798195" y="842645"/>
            <a:ext cx="10687685" cy="5636260"/>
          </a:xfrm>
          <a:prstGeom prst="roundRect">
            <a:avLst/>
          </a:prstGeom>
          <a:solidFill>
            <a:srgbClr val="FCE4E0"/>
          </a:solidFill>
          <a:ln w="6985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5">
              <a:solidFill>
                <a:srgbClr val="FE6E6E"/>
              </a:solidFill>
              <a:latin typeface="印品溜溜圆" panose="02000000000000000000" pitchFamily="2" charset="-122"/>
              <a:ea typeface="印品溜溜圆" panose="02000000000000000000" pitchFamily="2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2375981" y="1716465"/>
            <a:ext cx="2413893" cy="707886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algn="dist"/>
            <a:r>
              <a:rPr lang="zh-CN" altLang="en-US" sz="4000" b="1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教学目标</a:t>
            </a:r>
            <a:endParaRPr lang="zh-CN" altLang="en-US" sz="4000" b="1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2009398" y="2883199"/>
            <a:ext cx="7069008" cy="2461700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marL="514350" indent="-514350"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本节课会认识</a:t>
            </a: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16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个新生字，可以掌握本节课的多音字，理解生子组成的词语，积累字词。</a:t>
            </a:r>
            <a:endParaRPr lang="en-US" altLang="zh-CN" sz="2000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  <a:p>
            <a:pPr marL="514350" indent="-514350"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分角色有感情地朗读课文，揣摩人物心理，理解课文内容。</a:t>
            </a:r>
            <a:endParaRPr lang="en-US" altLang="zh-CN" sz="2000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  <a:p>
            <a:pPr marL="514350" indent="-514350"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默读一遍课文，从课文的对话中感知人物形象特点。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0"/>
    </mc:Choice>
    <mc:Fallback>
      <p:transition spd="slow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ldLvl="0" animBg="1"/>
      <p:bldP spid="14" grpId="0"/>
      <p:bldP spid="1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>
            <a:off x="2134750" y="2806503"/>
            <a:ext cx="4902658" cy="2062937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algn="dist">
              <a:lnSpc>
                <a:spcPct val="250000"/>
              </a:lnSpc>
            </a:pPr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名字叫小花，喜欢摇尾巴，</a:t>
            </a:r>
            <a:endParaRPr lang="en-US" altLang="zh-CN" sz="2800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  <a:p>
            <a:pPr algn="dist">
              <a:lnSpc>
                <a:spcPct val="250000"/>
              </a:lnSpc>
            </a:pPr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夜晚睡门口，小偷最怕他。</a:t>
            </a:r>
            <a:endParaRPr lang="zh-CN" altLang="en-US" sz="2800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2635846" y="1987925"/>
            <a:ext cx="3416305" cy="825419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algn="dist">
              <a:lnSpc>
                <a:spcPct val="150000"/>
              </a:lnSpc>
            </a:pPr>
            <a:r>
              <a:rPr lang="zh-CN" altLang="en-US" sz="3600" b="1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想一想，猜一猜</a:t>
            </a:r>
            <a:endParaRPr lang="en-US" altLang="zh-CN" sz="3600" b="1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pic>
        <p:nvPicPr>
          <p:cNvPr id="19" name="图片 18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7789748" y="2107177"/>
            <a:ext cx="2098516" cy="2762331"/>
          </a:xfrm>
          <a:prstGeom prst="rect">
            <a:avLst/>
          </a:prstGeom>
        </p:spPr>
      </p:pic>
    </p:spTree>
  </p:cSld>
  <p:clrMapOvr>
    <a:masterClrMapping/>
  </p:clrMapOvr>
  <p:transition spd="slow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7"/>
          <p:cNvSpPr txBox="1"/>
          <p:nvPr/>
        </p:nvSpPr>
        <p:spPr>
          <a:xfrm>
            <a:off x="5188585" y="2109470"/>
            <a:ext cx="5569585" cy="3784600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同学们，你们见过小狗吗？</a:t>
            </a:r>
            <a:endParaRPr lang="en-US" altLang="zh-CN" sz="2000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狗是我们人类的好朋友，有的狗给予我们人类精神上的慰藉、有的狗可以帮助我们看家护院，看家的狗狗一般会在见到陌生人的时候汪汪大叫，可是，现在却有一只不会叫的狗，这是为什么呢？你想知道吗？</a:t>
            </a:r>
            <a:endParaRPr lang="en-US" altLang="zh-CN" sz="2000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那么，今天我们就一起学习一下这篇课文</a:t>
            </a: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《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不会叫的狗</a:t>
            </a: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》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，看看这只狗它到底怎么了？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pic>
        <p:nvPicPr>
          <p:cNvPr id="26" name="图片 25"/>
          <p:cNvPicPr>
            <a:picLocks noChangeAspect="1"/>
          </p:cNvPicPr>
          <p:nvPr/>
        </p:nvPicPr>
        <p:blipFill rotWithShape="1">
          <a:blip r:embed="rId1" cstate="email"/>
          <a:srcRect/>
          <a:stretch>
            <a:fillRect/>
          </a:stretch>
        </p:blipFill>
        <p:spPr>
          <a:xfrm>
            <a:off x="1461081" y="2446208"/>
            <a:ext cx="3054486" cy="3110863"/>
          </a:xfrm>
          <a:prstGeom prst="rect">
            <a:avLst/>
          </a:prstGeom>
        </p:spPr>
      </p:pic>
    </p:spTree>
  </p:cSld>
  <p:clrMapOvr>
    <a:masterClrMapping/>
  </p:clrMapOvr>
  <p:transition spd="slow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文本框 11"/>
          <p:cNvSpPr txBox="1"/>
          <p:nvPr/>
        </p:nvSpPr>
        <p:spPr>
          <a:xfrm>
            <a:off x="1749244" y="1241352"/>
            <a:ext cx="8693511" cy="1458220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>
            <a:defPPr>
              <a:defRPr lang="zh-CN"/>
            </a:defPPr>
            <a:lvl1pPr>
              <a:lnSpc>
                <a:spcPct val="200000"/>
              </a:lnSpc>
              <a:defRPr sz="2400">
                <a:latin typeface="文泉驿等宽微米黑" panose="020B0606030804020204" pitchFamily="34" charset="-122"/>
                <a:ea typeface="文泉驿等宽微米黑" panose="020B0606030804020204" pitchFamily="34" charset="-122"/>
                <a:cs typeface="文泉驿等宽微米黑" panose="020B0606030804020204" pitchFamily="34" charset="-122"/>
              </a:defRPr>
            </a:lvl1pPr>
          </a:lstStyle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从前，有一条不会叫的狗。它不会像狗一样叫，不会像猫一样叫，也不会像牛那样哞哞叫，更不会像马那样嘶鸣。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1749244" y="3127434"/>
            <a:ext cx="6004180" cy="502766"/>
          </a:xfrm>
          <a:prstGeom prst="rect">
            <a:avLst/>
          </a:prstGeom>
          <a:solidFill>
            <a:srgbClr val="FFC000"/>
          </a:solidFill>
        </p:spPr>
        <p:txBody>
          <a:bodyPr wrap="square" lIns="91440" tIns="45720" rIns="91440" bIns="45720" rtlCol="0">
            <a:spAutoFit/>
          </a:bodyPr>
          <a:lstStyle>
            <a:defPPr>
              <a:defRPr lang="zh-CN"/>
            </a:defPPr>
            <a:lvl1pPr>
              <a:lnSpc>
                <a:spcPct val="200000"/>
              </a:lnSpc>
              <a:defRPr sz="2400">
                <a:latin typeface="文泉驿等宽微米黑" panose="020B0606030804020204" pitchFamily="34" charset="-122"/>
                <a:ea typeface="文泉驿等宽微米黑" panose="020B0606030804020204" pitchFamily="34" charset="-122"/>
                <a:cs typeface="文泉驿等宽微米黑" panose="020B0606030804020204" pitchFamily="34" charset="-122"/>
              </a:defRPr>
            </a:lvl1pPr>
          </a:lstStyle>
          <a:p>
            <a:pPr>
              <a:lnSpc>
                <a:spcPct val="100000"/>
              </a:lnSpc>
            </a:pPr>
            <a:r>
              <a:rPr lang="zh-CN" altLang="en-US" sz="2665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提问：第一句全文中有什么作用？</a:t>
            </a:r>
            <a:endParaRPr lang="zh-CN" altLang="en-US" sz="2665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1749244" y="3965805"/>
            <a:ext cx="6586828" cy="1422954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>
            <a:defPPr>
              <a:defRPr lang="zh-CN"/>
            </a:defPPr>
            <a:lvl1pPr>
              <a:lnSpc>
                <a:spcPct val="200000"/>
              </a:lnSpc>
              <a:defRPr sz="2400">
                <a:latin typeface="文泉驿等宽微米黑" panose="020B0606030804020204" pitchFamily="34" charset="-122"/>
                <a:ea typeface="文泉驿等宽微米黑" panose="020B0606030804020204" pitchFamily="34" charset="-122"/>
                <a:cs typeface="文泉驿等宽微米黑" panose="020B0606030804020204" pitchFamily="34" charset="-122"/>
              </a:defRPr>
            </a:lvl1pPr>
          </a:lstStyle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p"/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第一句是全文的概括句，作者用一句话表明了全文都是围绕这只不会叫的狗展开来的。</a:t>
            </a:r>
            <a:endParaRPr lang="en-US" altLang="zh-CN" sz="2000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p"/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四个“不会”具体点名了小狗“不会叫”的特点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 animBg="1"/>
      <p:bldP spid="1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7"/>
          <p:cNvSpPr txBox="1"/>
          <p:nvPr/>
        </p:nvSpPr>
        <p:spPr>
          <a:xfrm>
            <a:off x="2360930" y="1711960"/>
            <a:ext cx="6116955" cy="36957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0000"/>
              </a:lnSpc>
            </a:pPr>
            <a:r>
              <a:rPr lang="zh-CN" altLang="en-US" sz="18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你怎么不会叫？</a:t>
            </a:r>
            <a:endParaRPr lang="zh-CN" altLang="en-US" sz="1800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2360930" y="2503805"/>
            <a:ext cx="6116955" cy="36957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0000"/>
              </a:lnSpc>
            </a:pPr>
            <a:r>
              <a:rPr lang="zh-CN" altLang="en-US" sz="18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这算什么回答啊。你难道不知道狗是会叫的？</a:t>
            </a:r>
            <a:endParaRPr lang="zh-CN" altLang="en-US" sz="1800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2360930" y="3105785"/>
            <a:ext cx="6116955" cy="92329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0000"/>
              </a:lnSpc>
            </a:pPr>
            <a:r>
              <a:rPr lang="zh-CN" altLang="en-US" sz="18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狗会叫，是因为它们是狗。他们对过路的陌生人叫，对惹人讨厌的猫叫，对满月角。它们高兴的时候叫，紧张的时候叫，发怒的时候也角。她们白天叫得多，但晚上也叫。</a:t>
            </a:r>
            <a:endParaRPr lang="zh-CN" altLang="en-US" sz="1800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2360930" y="4185285"/>
            <a:ext cx="6116955" cy="6464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0000"/>
              </a:lnSpc>
            </a:pPr>
            <a:r>
              <a:rPr lang="zh-CN" altLang="en-US" sz="18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可你怎么啦？你这只狗可真特别，去，去！总有一天你会上新闻的。</a:t>
            </a:r>
            <a:endParaRPr lang="zh-CN" altLang="en-US" sz="1800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2356789" y="5201559"/>
            <a:ext cx="6658458" cy="369332"/>
          </a:xfrm>
          <a:prstGeom prst="rect">
            <a:avLst/>
          </a:prstGeom>
          <a:solidFill>
            <a:srgbClr val="FFC000"/>
          </a:solidFill>
        </p:spPr>
        <p:txBody>
          <a:bodyPr wrap="square">
            <a:spAutoFit/>
          </a:bodyPr>
          <a:lstStyle/>
          <a:p>
            <a:pPr>
              <a:lnSpc>
                <a:spcPct val="100000"/>
              </a:lnSpc>
            </a:pPr>
            <a:r>
              <a:rPr lang="zh-CN" altLang="en-US" sz="1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我不会</a:t>
            </a:r>
            <a:r>
              <a:rPr lang="en-US" altLang="zh-CN" sz="1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……</a:t>
            </a:r>
            <a:r>
              <a:rPr lang="zh-CN" altLang="en-US" sz="1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我是外来的</a:t>
            </a:r>
            <a:r>
              <a:rPr lang="en-US" altLang="zh-CN" sz="1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……</a:t>
            </a:r>
            <a:r>
              <a:rPr lang="zh-CN" altLang="en-US" sz="1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干嘛要叫？也许会这样，可我</a:t>
            </a:r>
            <a:r>
              <a:rPr lang="en-US" altLang="zh-CN" sz="1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……</a:t>
            </a:r>
            <a:endParaRPr lang="zh-CN" altLang="en-US" sz="1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pic>
        <p:nvPicPr>
          <p:cNvPr id="26" name="图片 25"/>
          <p:cNvPicPr>
            <a:picLocks noChangeAspect="1"/>
          </p:cNvPicPr>
          <p:nvPr/>
        </p:nvPicPr>
        <p:blipFill rotWithShape="1">
          <a:blip r:embed="rId1" cstate="email"/>
          <a:srcRect/>
          <a:stretch>
            <a:fillRect/>
          </a:stretch>
        </p:blipFill>
        <p:spPr>
          <a:xfrm>
            <a:off x="8825230" y="2340610"/>
            <a:ext cx="2408555" cy="2453005"/>
          </a:xfrm>
          <a:prstGeom prst="rect">
            <a:avLst/>
          </a:prstGeom>
        </p:spPr>
      </p:pic>
    </p:spTree>
  </p:cSld>
  <p:clrMapOvr>
    <a:masterClrMapping/>
  </p:clrMapOvr>
  <p:transition spd="slow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7"/>
          <p:cNvSpPr txBox="1"/>
          <p:nvPr/>
        </p:nvSpPr>
        <p:spPr>
          <a:xfrm>
            <a:off x="1581051" y="1513987"/>
            <a:ext cx="8974651" cy="1846146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>
            <a:defPPr>
              <a:defRPr lang="zh-CN"/>
            </a:defPPr>
            <a:lvl1pPr>
              <a:lnSpc>
                <a:spcPct val="200000"/>
              </a:lnSpc>
              <a:defRPr sz="2400">
                <a:latin typeface="文泉驿等宽微米黑" panose="020B0606030804020204" pitchFamily="34" charset="-122"/>
                <a:ea typeface="文泉驿等宽微米黑" panose="020B0606030804020204" pitchFamily="34" charset="-122"/>
                <a:cs typeface="文泉驿等宽微米黑" panose="020B0606030804020204" pitchFamily="34" charset="-122"/>
              </a:defRPr>
            </a:lvl1pPr>
          </a:lstStyle>
          <a:p>
            <a:pPr algn="r"/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狗会叫，是因为它们是狗。他们对过路的陌生人叫，对惹人讨厌的猫叫，对满月角。它们高兴的时候叫，紧张的时候叫，发怒的时候也角。她们白天叫得多，但晚上也叫。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3820520" y="3827112"/>
            <a:ext cx="3865617" cy="523220"/>
          </a:xfrm>
          <a:prstGeom prst="rect">
            <a:avLst/>
          </a:prstGeom>
          <a:solidFill>
            <a:srgbClr val="FFC000"/>
          </a:solidFill>
        </p:spPr>
        <p:txBody>
          <a:bodyPr wrap="square" lIns="91440" tIns="45720" rIns="91440" bIns="45720" rtlCol="0">
            <a:spAutoFit/>
          </a:bodyPr>
          <a:lstStyle>
            <a:defPPr>
              <a:defRPr lang="zh-CN"/>
            </a:defPPr>
            <a:lvl1pPr>
              <a:lnSpc>
                <a:spcPct val="200000"/>
              </a:lnSpc>
              <a:defRPr sz="2400">
                <a:latin typeface="文泉驿等宽微米黑" panose="020B0606030804020204" pitchFamily="34" charset="-122"/>
                <a:ea typeface="文泉驿等宽微米黑" panose="020B0606030804020204" pitchFamily="34" charset="-122"/>
                <a:cs typeface="文泉驿等宽微米黑" panose="020B0606030804020204" pitchFamily="34" charset="-122"/>
              </a:defRPr>
            </a:lvl1pPr>
          </a:lstStyle>
          <a:p>
            <a:pPr>
              <a:lnSpc>
                <a:spcPct val="100000"/>
              </a:lnSpc>
            </a:pPr>
            <a:r>
              <a:rPr lang="zh-CN" altLang="en-US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提问：这句话写了什么？</a:t>
            </a:r>
            <a:endParaRPr lang="zh-CN" altLang="en-US" sz="2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2182721" y="4817197"/>
            <a:ext cx="7002016" cy="635495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defRPr sz="2400">
                <a:solidFill>
                  <a:srgbClr val="E60000"/>
                </a:solidFill>
                <a:latin typeface="文泉驿等宽微米黑" panose="020B0606030804020204" pitchFamily="34" charset="-122"/>
                <a:ea typeface="文泉驿等宽微米黑" panose="020B0606030804020204" pitchFamily="34" charset="-122"/>
                <a:cs typeface="文泉驿等宽微米黑" panose="020B0606030804020204" pitchFamily="34" charset="-122"/>
              </a:defRPr>
            </a:lvl1pPr>
          </a:lstStyle>
          <a:p>
            <a:r>
              <a:rPr lang="zh-CN" altLang="en-US" sz="2665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这句话用排比的修辞手法写出了狗爱叫的特点</a:t>
            </a:r>
            <a:endParaRPr lang="zh-CN" altLang="en-US" sz="2665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 bldLvl="0" animBg="1"/>
      <p:bldP spid="1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7"/>
          <p:cNvSpPr txBox="1"/>
          <p:nvPr/>
        </p:nvSpPr>
        <p:spPr>
          <a:xfrm>
            <a:off x="1512496" y="1113897"/>
            <a:ext cx="9167007" cy="1135054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>
            <a:defPPr>
              <a:defRPr lang="zh-CN"/>
            </a:defPPr>
            <a:lvl1pPr>
              <a:lnSpc>
                <a:spcPct val="200000"/>
              </a:lnSpc>
              <a:defRPr sz="2400">
                <a:latin typeface="文泉驿等宽微米黑" panose="020B0606030804020204" pitchFamily="34" charset="-122"/>
                <a:ea typeface="文泉驿等宽微米黑" panose="020B0606030804020204" pitchFamily="34" charset="-122"/>
                <a:cs typeface="文泉驿等宽微米黑" panose="020B0606030804020204" pitchFamily="34" charset="-122"/>
              </a:defRPr>
            </a:lvl1pPr>
          </a:lstStyle>
          <a:p>
            <a:pPr>
              <a:lnSpc>
                <a:spcPct val="150000"/>
              </a:lnSpc>
            </a:pP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小狗来到一个没有狗的国家，大家是怎么看待这只不会叫的小狗？</a:t>
            </a:r>
            <a:endParaRPr lang="en-US" altLang="zh-CN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请你找到表明其他人它们态度的语句读一读。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1512496" y="2375310"/>
            <a:ext cx="8661651" cy="499624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>
            <a:defPPr>
              <a:defRPr lang="zh-CN"/>
            </a:defPPr>
            <a:lvl1pPr>
              <a:lnSpc>
                <a:spcPct val="200000"/>
              </a:lnSpc>
              <a:defRPr sz="2400">
                <a:latin typeface="文泉驿等宽微米黑" panose="020B0606030804020204" pitchFamily="34" charset="-122"/>
                <a:ea typeface="文泉驿等宽微米黑" panose="020B0606030804020204" pitchFamily="34" charset="-122"/>
                <a:cs typeface="文泉驿等宽微米黑" panose="020B0606030804020204" pitchFamily="34" charset="-122"/>
              </a:defRPr>
            </a:lvl1pPr>
          </a:lstStyle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p"/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“这算什么回答啊。你难道不知道狗是会叫的？”（反问，非常奇怪）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1512495" y="3163499"/>
            <a:ext cx="9167007" cy="961289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>
            <a:defPPr>
              <a:defRPr lang="zh-CN"/>
            </a:defPPr>
            <a:lvl1pPr>
              <a:lnSpc>
                <a:spcPct val="200000"/>
              </a:lnSpc>
              <a:defRPr sz="2400">
                <a:latin typeface="文泉驿等宽微米黑" panose="020B0606030804020204" pitchFamily="34" charset="-122"/>
                <a:ea typeface="文泉驿等宽微米黑" panose="020B0606030804020204" pitchFamily="34" charset="-122"/>
                <a:cs typeface="文泉驿等宽微米黑" panose="020B0606030804020204" pitchFamily="34" charset="-122"/>
              </a:defRPr>
            </a:lvl1pPr>
          </a:lstStyle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p"/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“可你怎么啦？你这只狗可真特别。去，去！总有一天你会上新闻的。”（被批评，看不起）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512495" y="4339435"/>
            <a:ext cx="6310373" cy="961289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defRPr sz="2400">
                <a:solidFill>
                  <a:srgbClr val="E60000"/>
                </a:solidFill>
                <a:latin typeface="文泉驿等宽微米黑" panose="020B0606030804020204" pitchFamily="34" charset="-122"/>
                <a:ea typeface="文泉驿等宽微米黑" panose="020B0606030804020204" pitchFamily="34" charset="-122"/>
                <a:cs typeface="文泉驿等宽微米黑" panose="020B0606030804020204" pitchFamily="34" charset="-122"/>
              </a:defRPr>
            </a:lvl1pPr>
          </a:lstStyle>
          <a:p>
            <a:pPr marL="342900" indent="-342900">
              <a:buFont typeface="Wingdings" panose="05000000000000000000" pitchFamily="2" charset="2"/>
              <a:buChar char="p"/>
            </a:pPr>
            <a:r>
              <a:rPr lang="zh-CN" altLang="en-US" sz="20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其他人对小狗是批评的态度，它们认为小狗不会叫是很大的缺陷。</a:t>
            </a:r>
            <a:endParaRPr lang="zh-CN" altLang="en-US" sz="20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7"/>
          <p:cNvSpPr txBox="1"/>
          <p:nvPr/>
        </p:nvSpPr>
        <p:spPr>
          <a:xfrm>
            <a:off x="1553008" y="1582793"/>
            <a:ext cx="9085984" cy="1230593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>
            <a:defPPr>
              <a:defRPr lang="zh-CN"/>
            </a:defPPr>
            <a:lvl1pPr>
              <a:lnSpc>
                <a:spcPct val="200000"/>
              </a:lnSpc>
              <a:defRPr sz="2400">
                <a:latin typeface="文泉驿等宽微米黑" panose="020B0606030804020204" pitchFamily="34" charset="-122"/>
                <a:ea typeface="文泉驿等宽微米黑" panose="020B0606030804020204" pitchFamily="34" charset="-122"/>
                <a:cs typeface="文泉驿等宽微米黑" panose="020B0606030804020204" pitchFamily="34" charset="-122"/>
              </a:defRPr>
            </a:lvl1pPr>
          </a:lstStyle>
          <a:p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请同学们分角色朗读一下课文</a:t>
            </a: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10-24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自然段，从对话中思考，小公鸡对小狗的态度和其他人一样吗？它又是如何看待这只不会叫的小狗的？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5312780" y="3246137"/>
            <a:ext cx="5148118" cy="1846146"/>
          </a:xfrm>
          <a:prstGeom prst="rect">
            <a:avLst/>
          </a:prstGeom>
          <a:noFill/>
          <a:ln w="28575">
            <a:solidFill>
              <a:srgbClr val="FFC000"/>
            </a:solidFill>
            <a:prstDash val="dash"/>
          </a:ln>
        </p:spPr>
        <p:txBody>
          <a:bodyPr wrap="square" lIns="91440" tIns="45720" rIns="91440" bIns="45720" rtlCol="0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defRPr sz="2400">
                <a:solidFill>
                  <a:srgbClr val="E60000"/>
                </a:solidFill>
                <a:latin typeface="文泉驿等宽微米黑" panose="020B0606030804020204" pitchFamily="34" charset="-122"/>
                <a:ea typeface="文泉驿等宽微米黑" panose="020B0606030804020204" pitchFamily="34" charset="-122"/>
                <a:cs typeface="文泉驿等宽微米黑" panose="020B0606030804020204" pitchFamily="34" charset="-122"/>
              </a:defRPr>
            </a:lvl1pPr>
          </a:lstStyle>
          <a:p>
            <a:pPr>
              <a:lnSpc>
                <a:spcPct val="200000"/>
              </a:lnSpc>
            </a:pPr>
            <a:r>
              <a:rPr lang="zh-CN" altLang="en-US" sz="20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从对话中可以看出，小公鸡对小狗是具有热情的、诚心诚意又很同情地关心小狗，小公鸡很想帮助小狗，诚心的教授小狗如何叫。</a:t>
            </a:r>
            <a:endParaRPr lang="zh-CN" altLang="en-US" sz="20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pic>
        <p:nvPicPr>
          <p:cNvPr id="19" name="图片 18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2201113" y="3382257"/>
            <a:ext cx="2098516" cy="2762331"/>
          </a:xfrm>
          <a:prstGeom prst="rect">
            <a:avLst/>
          </a:prstGeom>
        </p:spPr>
      </p:pic>
    </p:spTree>
  </p:cSld>
  <p:clrMapOvr>
    <a:masterClrMapping/>
  </p:clrMapOvr>
  <p:transition spd="slow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 animBg="1"/>
    </p:bldLst>
  </p:timing>
</p:sld>
</file>

<file path=ppt/tags/tag1.xml><?xml version="1.0" encoding="utf-8"?>
<p:tagLst xmlns:p="http://schemas.openxmlformats.org/presentationml/2006/main">
  <p:tag name="commondata" val="eyJoZGlkIjoiN2YzNjBkOTgyNWQ1YTMxYzM3MzMwNWFiODNmOWIzYWMifQ=="/>
</p:tagLst>
</file>

<file path=ppt/theme/theme1.xml><?xml version="1.0" encoding="utf-8"?>
<a:theme xmlns:a="http://schemas.openxmlformats.org/drawingml/2006/main" name="第一PPT模板网-WWW.1PPT.COM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2090</Words>
  <Application>WPS 演示</Application>
  <PresentationFormat>自定义</PresentationFormat>
  <Paragraphs>216</Paragraphs>
  <Slides>18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18</vt:i4>
      </vt:variant>
    </vt:vector>
  </HeadingPairs>
  <TitlesOfParts>
    <vt:vector size="32" baseType="lpstr">
      <vt:lpstr>Arial</vt:lpstr>
      <vt:lpstr>宋体</vt:lpstr>
      <vt:lpstr>Wingdings</vt:lpstr>
      <vt:lpstr>印品溜溜圆</vt:lpstr>
      <vt:lpstr>微软雅黑</vt:lpstr>
      <vt:lpstr>文泉驿等宽微米黑</vt:lpstr>
      <vt:lpstr>黑体</vt:lpstr>
      <vt:lpstr>Arial</vt:lpstr>
      <vt:lpstr>Arial Unicode MS</vt:lpstr>
      <vt:lpstr>等线 Light</vt:lpstr>
      <vt:lpstr>等线</vt:lpstr>
      <vt:lpstr>Calibri</vt:lpstr>
      <vt:lpstr>第一PPT模板网-WWW.1PPT.COM​​</vt:lpstr>
      <vt:lpstr>1_Office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lastModifiedBy>罗</cp:lastModifiedBy>
  <cp:revision>1</cp:revision>
  <dcterms:created xsi:type="dcterms:W3CDTF">2023-10-22T06:37:06Z</dcterms:created>
  <dcterms:modified xsi:type="dcterms:W3CDTF">2023-10-22T06:37:06Z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B45BF76445884133BA74ED380E01FF6C</vt:lpwstr>
  </property>
  <property fmtid="{D5CDD505-2E9C-101B-9397-08002B2CF9AE}" pid="3" name="KSOProductBuildVer">
    <vt:lpwstr>2052-12.1.0.15712</vt:lpwstr>
  </property>
</Properties>
</file>