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73" r:id="rId3"/>
    <p:sldId id="414" r:id="rId5"/>
    <p:sldId id="413" r:id="rId6"/>
    <p:sldId id="337" r:id="rId7"/>
    <p:sldId id="338" r:id="rId8"/>
    <p:sldId id="415" r:id="rId9"/>
    <p:sldId id="339" r:id="rId10"/>
    <p:sldId id="340" r:id="rId11"/>
    <p:sldId id="341" r:id="rId12"/>
    <p:sldId id="416" r:id="rId13"/>
    <p:sldId id="342" r:id="rId14"/>
    <p:sldId id="343" r:id="rId15"/>
    <p:sldId id="344" r:id="rId16"/>
    <p:sldId id="345" r:id="rId17"/>
    <p:sldId id="346" r:id="rId18"/>
    <p:sldId id="347" r:id="rId19"/>
    <p:sldId id="348" r:id="rId20"/>
    <p:sldId id="417" r:id="rId21"/>
    <p:sldId id="349" r:id="rId22"/>
    <p:sldId id="350" r:id="rId23"/>
    <p:sldId id="351" r:id="rId24"/>
    <p:sldId id="352" r:id="rId25"/>
    <p:sldId id="353" r:id="rId26"/>
    <p:sldId id="354" r:id="rId27"/>
  </p:sldIdLst>
  <p:sldSz cx="12192000" cy="6858000"/>
  <p:notesSz cx="6858000" cy="9144000"/>
  <p:custDataLst>
    <p:tags r:id="rId31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2D34"/>
    <a:srgbClr val="1010B0"/>
    <a:srgbClr val="8CC5B1"/>
    <a:srgbClr val="68BC9E"/>
    <a:srgbClr val="009459"/>
    <a:srgbClr val="FF7124"/>
    <a:srgbClr val="EF7509"/>
    <a:srgbClr val="202E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14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-786" y="-432"/>
      </p:cViewPr>
      <p:guideLst>
        <p:guide orient="horz" pos="215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1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>
              <a:defRPr/>
            </a:pPr>
            <a:fld id="{66A799E9-8418-417F-8CD7-71C53CB9C0B7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4403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BF0ED730-8E2D-43B6-85EF-46CCF8C8CD74}" type="slidenum">
              <a:rPr lang="zh-CN" altLang="en-US" b="1">
                <a:latin typeface="Arial" panose="020B0604020202020204" pitchFamily="34" charset="0"/>
              </a:rPr>
            </a:fld>
            <a:endParaRPr lang="zh-CN" altLang="en-US" b="1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4506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2C465748-CD46-42EA-AE4F-B8DE72274FE0}" type="slidenum">
              <a:rPr lang="zh-CN" altLang="en-US" b="1">
                <a:latin typeface="Arial" panose="020B0604020202020204" pitchFamily="34" charset="0"/>
              </a:rPr>
            </a:fld>
            <a:endParaRPr lang="zh-CN" altLang="en-US" b="1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4608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92949697-91BB-40BD-A3BA-5802193756A7}" type="slidenum">
              <a:rPr lang="zh-CN" altLang="en-US" b="1">
                <a:latin typeface="Arial" panose="020B0604020202020204" pitchFamily="34" charset="0"/>
              </a:rPr>
            </a:fld>
            <a:endParaRPr lang="zh-CN" altLang="en-US" b="1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4710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EBD47C67-7588-4720-81E6-831F06DE18CA}" type="slidenum">
              <a:rPr lang="zh-CN" altLang="en-US" b="1">
                <a:latin typeface="Arial" panose="020B0604020202020204" pitchFamily="34" charset="0"/>
              </a:rPr>
            </a:fld>
            <a:endParaRPr lang="zh-CN" altLang="en-US" b="1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4813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9C34A2C8-0BB5-4073-96B3-C719B8A9B780}" type="slidenum">
              <a:rPr lang="zh-CN" altLang="en-US" b="1">
                <a:latin typeface="Arial" panose="020B0604020202020204" pitchFamily="34" charset="0"/>
              </a:rPr>
            </a:fld>
            <a:endParaRPr lang="zh-CN" altLang="en-US" b="1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4915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E4051DAD-2CD1-4EC4-98F9-C5B2063D0590}" type="slidenum">
              <a:rPr lang="zh-CN" altLang="en-US" b="1">
                <a:latin typeface="Arial" panose="020B0604020202020204" pitchFamily="34" charset="0"/>
              </a:rPr>
            </a:fld>
            <a:endParaRPr lang="zh-CN" altLang="en-US" b="1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FA640FE5-00A2-47A7-8A43-B23DA59DC2E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61B4F195-5376-49A0-AE57-55F37D0A74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333005B2-B2EB-44CB-ABB7-759576C79AC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68B18AE3-95D3-4848-BAB9-40EF036D0E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9"/>
          <p:cNvSpPr txBox="1">
            <a:spLocks noChangeArrowheads="1"/>
          </p:cNvSpPr>
          <p:nvPr/>
        </p:nvSpPr>
        <p:spPr bwMode="auto">
          <a:xfrm>
            <a:off x="9693275" y="6581775"/>
            <a:ext cx="2498725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1200" dirty="0">
                <a:solidFill>
                  <a:srgbClr val="8CC5B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上</a:t>
            </a:r>
            <a:r>
              <a:rPr lang="en-US" altLang="zh-CN" sz="1200" dirty="0">
                <a:solidFill>
                  <a:srgbClr val="8CC5B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21</a:t>
            </a:r>
            <a:r>
              <a:rPr lang="zh-CN" altLang="en-US" sz="1200" dirty="0">
                <a:solidFill>
                  <a:srgbClr val="8CC5B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世纪教育网   下精品教学资源</a:t>
            </a:r>
            <a:endParaRPr lang="zh-CN" altLang="en-US" sz="1200" dirty="0">
              <a:solidFill>
                <a:srgbClr val="8CC5B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3261E4A5-3D25-4ABD-B48E-96D56112BB1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12FB04F1-DA0B-443C-9639-D2B108A879B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3BB014FF-7EEB-4BEB-B59D-E244206106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C869FFB0-A362-472A-8538-DA25D0884D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2D6F0A27-0419-4329-AA12-494725F31CA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3EF8229A-16AC-4BD8-8103-3EC7D74ECA8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24F0BBAC-A17D-48D1-9FE2-81241AED7D0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EF147916-27E6-49E4-BC5D-71A409EE16B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158B0BC4-134F-4A3A-ADB0-D81E017E1D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9F34AD51-16C5-41B4-A7AA-C15DA66DC77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A2707242-4F04-4D19-99BE-5D91687ED73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1.pn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588" y="0"/>
            <a:ext cx="12190412" cy="6858000"/>
          </a:xfrm>
          <a:prstGeom prst="rect">
            <a:avLst/>
          </a:prstGeom>
          <a:solidFill>
            <a:srgbClr val="C0E9F7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1400"/>
          </a:p>
        </p:txBody>
      </p:sp>
      <p:grpSp>
        <p:nvGrpSpPr>
          <p:cNvPr id="1027" name="组合 2"/>
          <p:cNvGrpSpPr/>
          <p:nvPr/>
        </p:nvGrpSpPr>
        <p:grpSpPr bwMode="auto">
          <a:xfrm flipH="1">
            <a:off x="234950" y="217488"/>
            <a:ext cx="11722100" cy="6410325"/>
            <a:chOff x="234950" y="216885"/>
            <a:chExt cx="11722101" cy="6392551"/>
          </a:xfrm>
        </p:grpSpPr>
        <p:sp>
          <p:nvSpPr>
            <p:cNvPr id="11" name="圆角矩形 1"/>
            <p:cNvSpPr/>
            <p:nvPr/>
          </p:nvSpPr>
          <p:spPr>
            <a:xfrm>
              <a:off x="234950" y="216885"/>
              <a:ext cx="11722101" cy="6392551"/>
            </a:xfrm>
            <a:prstGeom prst="roundRect">
              <a:avLst>
                <a:gd name="adj" fmla="val 1474"/>
              </a:avLst>
            </a:prstGeom>
            <a:blipFill dpi="0" rotWithShape="1">
              <a:blip r:embed="rId16" cstate="email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2095" noProof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2" name="圆角矩形 1"/>
            <p:cNvSpPr/>
            <p:nvPr/>
          </p:nvSpPr>
          <p:spPr>
            <a:xfrm>
              <a:off x="382587" y="375195"/>
              <a:ext cx="11426826" cy="6080680"/>
            </a:xfrm>
            <a:prstGeom prst="roundRect">
              <a:avLst>
                <a:gd name="adj" fmla="val 147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2095" noProof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7330" indent="-22733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530" indent="-22733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30" indent="-22733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30" indent="-22733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0" indent="-22733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jpeg"/><Relationship Id="rId1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588" y="0"/>
            <a:ext cx="12190412" cy="6858000"/>
          </a:xfrm>
          <a:prstGeom prst="rect">
            <a:avLst/>
          </a:prstGeom>
          <a:solidFill>
            <a:srgbClr val="C0E9F7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1400"/>
          </a:p>
        </p:txBody>
      </p:sp>
      <p:pic>
        <p:nvPicPr>
          <p:cNvPr id="17411" name="图片 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588" y="2154238"/>
            <a:ext cx="12190412" cy="470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: 圆角 16"/>
          <p:cNvSpPr/>
          <p:nvPr/>
        </p:nvSpPr>
        <p:spPr>
          <a:xfrm>
            <a:off x="1860550" y="1014413"/>
            <a:ext cx="8470900" cy="4829175"/>
          </a:xfrm>
          <a:prstGeom prst="roundRect">
            <a:avLst/>
          </a:prstGeom>
          <a:solidFill>
            <a:srgbClr val="31363E"/>
          </a:solidFill>
          <a:ln w="76200">
            <a:solidFill>
              <a:srgbClr val="FCC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1400"/>
          </a:p>
        </p:txBody>
      </p:sp>
      <p:pic>
        <p:nvPicPr>
          <p:cNvPr id="19" name="图片 1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62950" y="4227513"/>
            <a:ext cx="1778000" cy="1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33513" y="773113"/>
            <a:ext cx="1320800" cy="94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组合 26"/>
          <p:cNvGrpSpPr/>
          <p:nvPr/>
        </p:nvGrpSpPr>
        <p:grpSpPr bwMode="auto">
          <a:xfrm>
            <a:off x="3343275" y="2627313"/>
            <a:ext cx="5505450" cy="73025"/>
            <a:chOff x="3627120" y="2438400"/>
            <a:chExt cx="4594860" cy="60960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3795387" y="2468880"/>
              <a:ext cx="4258328" cy="0"/>
            </a:xfrm>
            <a:prstGeom prst="line">
              <a:avLst/>
            </a:prstGeom>
            <a:ln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椭圆 23"/>
            <p:cNvSpPr/>
            <p:nvPr/>
          </p:nvSpPr>
          <p:spPr>
            <a:xfrm>
              <a:off x="3627120" y="2438400"/>
              <a:ext cx="60947" cy="609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20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8161033" y="2438400"/>
              <a:ext cx="60947" cy="609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20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 bwMode="auto">
          <a:xfrm>
            <a:off x="3343275" y="3989388"/>
            <a:ext cx="5505450" cy="73025"/>
            <a:chOff x="3627120" y="2438400"/>
            <a:chExt cx="4594860" cy="60960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3795387" y="2468880"/>
              <a:ext cx="4258328" cy="0"/>
            </a:xfrm>
            <a:prstGeom prst="line">
              <a:avLst/>
            </a:prstGeom>
            <a:ln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椭圆 29"/>
            <p:cNvSpPr/>
            <p:nvPr/>
          </p:nvSpPr>
          <p:spPr>
            <a:xfrm>
              <a:off x="3627120" y="2438400"/>
              <a:ext cx="60947" cy="609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20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8161033" y="2438400"/>
              <a:ext cx="60947" cy="609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20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2811463" y="2836863"/>
            <a:ext cx="629602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dist" eaLnBrk="1" hangingPunct="1">
              <a:buFont typeface="Arial" panose="020B0604020202020204" pitchFamily="34" charset="0"/>
              <a:buNone/>
              <a:defRPr/>
            </a:pPr>
            <a:r>
              <a:rPr lang="zh-CN" altLang="en-US" sz="6000" spc="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名字里的故事</a:t>
            </a:r>
            <a:endParaRPr lang="zh-CN" altLang="en-US" sz="6000" spc="6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268663" y="1897063"/>
            <a:ext cx="5656262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 spc="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人教版三年级语文上册课件</a:t>
            </a:r>
            <a:endParaRPr lang="zh-CN" altLang="en-US" sz="1600" spc="6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7" name="图片 4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591800" y="131763"/>
            <a:ext cx="1579563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1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588" y="0"/>
            <a:ext cx="121904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图片 7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1638" y="173038"/>
            <a:ext cx="1920875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椭圆 8"/>
          <p:cNvSpPr/>
          <p:nvPr/>
        </p:nvSpPr>
        <p:spPr>
          <a:xfrm>
            <a:off x="5588000" y="1433513"/>
            <a:ext cx="1016000" cy="1016000"/>
          </a:xfrm>
          <a:prstGeom prst="ellipse">
            <a:avLst/>
          </a:prstGeom>
          <a:solidFill>
            <a:srgbClr val="31363E"/>
          </a:solidFill>
          <a:ln w="76200">
            <a:solidFill>
              <a:srgbClr val="FCC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03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373438" y="2806700"/>
            <a:ext cx="544512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6000" spc="600" dirty="0">
                <a:solidFill>
                  <a:srgbClr val="31363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课堂交流</a:t>
            </a:r>
            <a:endParaRPr lang="zh-CN" altLang="en-US" sz="6000" spc="600" dirty="0">
              <a:solidFill>
                <a:srgbClr val="31363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 bwMode="auto">
          <a:xfrm>
            <a:off x="3343275" y="2759075"/>
            <a:ext cx="5505450" cy="1109663"/>
            <a:chOff x="3342960" y="2544633"/>
            <a:chExt cx="5506081" cy="1109369"/>
          </a:xfrm>
        </p:grpSpPr>
        <p:grpSp>
          <p:nvGrpSpPr>
            <p:cNvPr id="31" name="组合 30"/>
            <p:cNvGrpSpPr/>
            <p:nvPr/>
          </p:nvGrpSpPr>
          <p:grpSpPr>
            <a:xfrm>
              <a:off x="3342960" y="2544633"/>
              <a:ext cx="5506081" cy="73049"/>
              <a:chOff x="3627120" y="2438400"/>
              <a:chExt cx="4594860" cy="60960"/>
            </a:xfrm>
            <a:solidFill>
              <a:srgbClr val="31363E"/>
            </a:solidFill>
          </p:grpSpPr>
          <p:cxnSp>
            <p:nvCxnSpPr>
              <p:cNvPr id="32" name="直接连接符 31"/>
              <p:cNvCxnSpPr/>
              <p:nvPr/>
            </p:nvCxnSpPr>
            <p:spPr>
              <a:xfrm>
                <a:off x="3796030" y="2468880"/>
                <a:ext cx="4257040" cy="0"/>
              </a:xfrm>
              <a:prstGeom prst="line">
                <a:avLst/>
              </a:prstGeom>
              <a:grpFill/>
              <a:ln>
                <a:solidFill>
                  <a:srgbClr val="31363E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椭圆 32"/>
              <p:cNvSpPr/>
              <p:nvPr/>
            </p:nvSpPr>
            <p:spPr>
              <a:xfrm>
                <a:off x="3627120" y="2438400"/>
                <a:ext cx="60960" cy="60960"/>
              </a:xfrm>
              <a:prstGeom prst="ellipse">
                <a:avLst/>
              </a:prstGeom>
              <a:grpFill/>
              <a:ln>
                <a:solidFill>
                  <a:srgbClr val="3136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20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8161020" y="2438400"/>
                <a:ext cx="60960" cy="60960"/>
              </a:xfrm>
              <a:prstGeom prst="ellipse">
                <a:avLst/>
              </a:prstGeom>
              <a:grpFill/>
              <a:ln>
                <a:solidFill>
                  <a:srgbClr val="3136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20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3342960" y="3580953"/>
              <a:ext cx="5506081" cy="73049"/>
              <a:chOff x="3627120" y="2438400"/>
              <a:chExt cx="4594860" cy="60960"/>
            </a:xfrm>
            <a:solidFill>
              <a:srgbClr val="31363E"/>
            </a:solidFill>
          </p:grpSpPr>
          <p:cxnSp>
            <p:nvCxnSpPr>
              <p:cNvPr id="36" name="直接连接符 35"/>
              <p:cNvCxnSpPr/>
              <p:nvPr/>
            </p:nvCxnSpPr>
            <p:spPr>
              <a:xfrm>
                <a:off x="3796030" y="2468880"/>
                <a:ext cx="4257040" cy="0"/>
              </a:xfrm>
              <a:prstGeom prst="line">
                <a:avLst/>
              </a:prstGeom>
              <a:grpFill/>
              <a:ln>
                <a:solidFill>
                  <a:srgbClr val="31363E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椭圆 36"/>
              <p:cNvSpPr/>
              <p:nvPr/>
            </p:nvSpPr>
            <p:spPr>
              <a:xfrm>
                <a:off x="3627120" y="2438400"/>
                <a:ext cx="60960" cy="60960"/>
              </a:xfrm>
              <a:prstGeom prst="ellipse">
                <a:avLst/>
              </a:prstGeom>
              <a:grpFill/>
              <a:ln>
                <a:solidFill>
                  <a:srgbClr val="3136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20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8161020" y="2438400"/>
                <a:ext cx="60960" cy="60960"/>
              </a:xfrm>
              <a:prstGeom prst="ellipse">
                <a:avLst/>
              </a:prstGeom>
              <a:grpFill/>
              <a:ln>
                <a:solidFill>
                  <a:srgbClr val="3136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20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pic>
        <p:nvPicPr>
          <p:cNvPr id="44" name="图片 4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80138" y="4886325"/>
            <a:ext cx="2171700" cy="217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框 3"/>
          <p:cNvSpPr txBox="1">
            <a:spLocks noChangeArrowheads="1"/>
          </p:cNvSpPr>
          <p:nvPr/>
        </p:nvSpPr>
        <p:spPr bwMode="auto">
          <a:xfrm>
            <a:off x="4748213" y="1225550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分析交流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1519238" y="2465388"/>
            <a:ext cx="7038975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通过交流，你了解了谁的名字？</a:t>
            </a:r>
            <a:r>
              <a:rPr lang="zh-CN" altLang="en-US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知道了名字都有哪些来历呢？</a:t>
            </a:r>
            <a:endParaRPr lang="zh-CN" altLang="zh-CN" sz="36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652" name="图片 1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818563" y="1809750"/>
            <a:ext cx="2076450" cy="472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98475" y="569913"/>
            <a:ext cx="3475038" cy="80168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800" noProof="1">
                <a:solidFill>
                  <a:schemeClr val="bg2">
                    <a:lumMod val="10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名字的来历</a:t>
            </a:r>
            <a:endParaRPr lang="zh-CN" altLang="en-US" sz="4800" noProof="1">
              <a:solidFill>
                <a:schemeClr val="bg2">
                  <a:lumMod val="10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" name="云形 2"/>
          <p:cNvSpPr/>
          <p:nvPr/>
        </p:nvSpPr>
        <p:spPr>
          <a:xfrm>
            <a:off x="908050" y="1743075"/>
            <a:ext cx="2846388" cy="1412875"/>
          </a:xfrm>
          <a:prstGeom prst="cloud">
            <a:avLst/>
          </a:prstGeom>
          <a:solidFill>
            <a:schemeClr val="bg1"/>
          </a:solidFill>
          <a:ln>
            <a:solidFill>
              <a:schemeClr val="accent3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400" b="1" noProof="1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时间</a:t>
            </a:r>
            <a:endParaRPr lang="zh-CN" altLang="en-US" sz="4400" b="1" noProof="1">
              <a:solidFill>
                <a:schemeClr val="accent3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云形 3"/>
          <p:cNvSpPr/>
          <p:nvPr/>
        </p:nvSpPr>
        <p:spPr>
          <a:xfrm>
            <a:off x="4308475" y="2705100"/>
            <a:ext cx="4579938" cy="1320800"/>
          </a:xfrm>
          <a:prstGeom prst="cloud">
            <a:avLst/>
          </a:prstGeom>
          <a:solidFill>
            <a:schemeClr val="bg1"/>
          </a:solidFill>
          <a:ln>
            <a:solidFill>
              <a:schemeClr val="accent3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400" b="1" noProof="1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家人的期待</a:t>
            </a:r>
            <a:endParaRPr lang="zh-CN" altLang="en-US" sz="4400" b="1" noProof="1">
              <a:solidFill>
                <a:schemeClr val="accent3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云形 4"/>
          <p:cNvSpPr/>
          <p:nvPr/>
        </p:nvSpPr>
        <p:spPr>
          <a:xfrm>
            <a:off x="6588125" y="936625"/>
            <a:ext cx="4600575" cy="1425575"/>
          </a:xfrm>
          <a:prstGeom prst="cloud">
            <a:avLst/>
          </a:prstGeom>
          <a:solidFill>
            <a:schemeClr val="bg1"/>
          </a:solidFill>
          <a:ln>
            <a:solidFill>
              <a:schemeClr val="accent3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400" b="1" noProof="1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出自诗词典籍</a:t>
            </a:r>
            <a:endParaRPr lang="zh-CN" altLang="en-US" sz="4400" b="1" noProof="1">
              <a:solidFill>
                <a:schemeClr val="accent3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云形 5"/>
          <p:cNvSpPr/>
          <p:nvPr/>
        </p:nvSpPr>
        <p:spPr>
          <a:xfrm>
            <a:off x="804863" y="4025900"/>
            <a:ext cx="3905250" cy="1412875"/>
          </a:xfrm>
          <a:prstGeom prst="cloud">
            <a:avLst/>
          </a:prstGeom>
          <a:solidFill>
            <a:schemeClr val="bg1"/>
          </a:solidFill>
          <a:ln>
            <a:solidFill>
              <a:schemeClr val="accent3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400" b="1" noProof="1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五行</a:t>
            </a:r>
            <a:r>
              <a:rPr lang="zh-CN" altLang="en-US" sz="4400" b="1" noProof="1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八字</a:t>
            </a:r>
            <a:endParaRPr lang="zh-CN" altLang="en-US" sz="4400" b="1" noProof="1">
              <a:solidFill>
                <a:schemeClr val="accent3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云形 6"/>
          <p:cNvSpPr/>
          <p:nvPr/>
        </p:nvSpPr>
        <p:spPr>
          <a:xfrm>
            <a:off x="8888413" y="3627438"/>
            <a:ext cx="2847975" cy="1412875"/>
          </a:xfrm>
          <a:prstGeom prst="cloud">
            <a:avLst/>
          </a:prstGeom>
          <a:solidFill>
            <a:schemeClr val="bg1"/>
          </a:solidFill>
          <a:ln>
            <a:solidFill>
              <a:schemeClr val="accent3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400" b="1" noProof="1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天气</a:t>
            </a:r>
            <a:endParaRPr lang="zh-CN" altLang="en-US" sz="4400" b="1" noProof="1">
              <a:solidFill>
                <a:schemeClr val="accent3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云形 7"/>
          <p:cNvSpPr/>
          <p:nvPr/>
        </p:nvSpPr>
        <p:spPr>
          <a:xfrm>
            <a:off x="4846638" y="4732338"/>
            <a:ext cx="3905250" cy="1412875"/>
          </a:xfrm>
          <a:prstGeom prst="cloud">
            <a:avLst/>
          </a:prstGeom>
          <a:solidFill>
            <a:schemeClr val="bg1"/>
          </a:solidFill>
          <a:ln>
            <a:solidFill>
              <a:schemeClr val="accent3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4400" b="1" noProof="1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出生地</a:t>
            </a:r>
            <a:endParaRPr lang="zh-CN" altLang="en-US" sz="4400" b="1" noProof="1">
              <a:solidFill>
                <a:schemeClr val="accent3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5" grpId="0" bldLvl="0" animBg="1"/>
      <p:bldP spid="6" grpId="0" bldLvl="0" animBg="1"/>
      <p:bldP spid="7" grpId="0" bldLvl="0" animBg="1"/>
      <p:bldP spid="8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5264150" y="2349500"/>
            <a:ext cx="6446838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说说家人、朋友、邻居</a:t>
            </a: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和名人</a:t>
            </a:r>
            <a:r>
              <a:rPr lang="zh-CN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的名字</a:t>
            </a: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以及关于名字</a:t>
            </a:r>
            <a:r>
              <a:rPr lang="zh-CN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的故事。</a:t>
            </a:r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9699" name="图片 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96963" y="2087563"/>
            <a:ext cx="3697287" cy="277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4144963" y="1855788"/>
            <a:ext cx="756285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老舍</a:t>
            </a:r>
            <a:r>
              <a:rPr lang="zh-CN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先生原名舒庆春，是父母所起。因为他出生在</a:t>
            </a:r>
            <a:r>
              <a:rPr lang="zh-CN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阴历腊月二十三</a:t>
            </a:r>
            <a:r>
              <a:rPr lang="zh-CN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那天，离春节只差七天，图吉利，取名“庆春”是</a:t>
            </a:r>
            <a:r>
              <a:rPr lang="zh-CN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庆贺春天</a:t>
            </a:r>
            <a:r>
              <a:rPr lang="zh-CN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到来的意思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到他上中等师范的时候，他为自己起了一个别名，叫“舒舍予”。这个“字”取得很巧妙，他是把自己的姓拆成两半，成为“舍予”二字。这两字又有讲，是“舍我”</a:t>
            </a: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放弃私心和个人利益的意思，也有奉献自己的含义。以后他取“舍予”中的头一字，前面加一个“老”字，成为“老舍”，当作自己的笔名。</a:t>
            </a:r>
            <a:endParaRPr lang="en-US" altLang="zh-CN" sz="16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pic>
        <p:nvPicPr>
          <p:cNvPr id="30723" name="图片 2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3748088"/>
            <a:ext cx="1238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" name="文本框 100"/>
          <p:cNvSpPr txBox="1"/>
          <p:nvPr/>
        </p:nvSpPr>
        <p:spPr>
          <a:xfrm>
            <a:off x="3556000" y="3757613"/>
            <a:ext cx="5080000" cy="2524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266700" eaLnBrk="1" hangingPunct="1">
              <a:buFont typeface="Arial" panose="020B0604020202020204" pitchFamily="34" charset="0"/>
              <a:buNone/>
              <a:defRPr/>
            </a:pPr>
            <a:r>
              <a:rPr lang="en-US" sz="1050" noProof="1">
                <a:solidFill>
                  <a:srgbClr val="000000"/>
                </a:solidFill>
                <a:latin typeface="宋体" panose="02010600030101010101" pitchFamily="2" charset="-122"/>
              </a:rPr>
              <a:t> </a:t>
            </a:r>
            <a:endParaRPr lang="zh-CN" altLang="en-US" noProof="1"/>
          </a:p>
        </p:txBody>
      </p:sp>
      <p:pic>
        <p:nvPicPr>
          <p:cNvPr id="30725" name="Picture 8" descr="https://timgsa.baidu.com/timg?image&amp;quality=80&amp;size=b9999_10000&amp;sec=1534933721230&amp;di=a52882b344057ee637c3ffc3c9e7aa4d&amp;imgtype=0&amp;src=http%3A%2F%2Fngdsb.hinews.cn%2Fresfile%2F2014-09-03%2F055%2F461116_ngdsbtp_1409325877468_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4188" y="2430463"/>
            <a:ext cx="3213100" cy="263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>
            <a:spLocks noChangeArrowheads="1"/>
          </p:cNvSpPr>
          <p:nvPr/>
        </p:nvSpPr>
        <p:spPr bwMode="auto">
          <a:xfrm>
            <a:off x="763588" y="1268413"/>
            <a:ext cx="10804525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巴金名字的由来</a:t>
            </a:r>
            <a:r>
              <a:rPr lang="en-US" altLang="zh-CN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zh-CN" sz="24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代著名文学家巴金原名李芾甘。巴金是笔名，过去传说是从巴枯宁和克鲁泡特金两个名字中各取首尾二字而来的。其实“巴金”这个笔名是这样来的：巴金在法国时，曾因身体不好，到马伦河畔的小城沙多吉里休养，顺便在沙城中学念法文。在那里他认识了一个叫巴恩波的中国人。这人翌年投水自杀，使巴金很痛苦，笔名中的“巴”就是由此而联想的，至于“金”字则是一位安徽朋友替他想的。他译完克鲁泡特金的《伦理学》前半部，想用一个比较容易记的字作笔名，这位朋友说出了“金”字，于是巴金的笔名就流传于世了。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</a:rPr>
              <a:t>  </a:t>
            </a:r>
            <a:endParaRPr lang="zh-CN" altLang="en-US"/>
          </a:p>
        </p:txBody>
      </p:sp>
      <p:pic>
        <p:nvPicPr>
          <p:cNvPr id="31747" name="图片 3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3292475"/>
            <a:ext cx="95250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图片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4040188"/>
            <a:ext cx="1238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767763" y="1685925"/>
            <a:ext cx="2863850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" name="文本框 102"/>
          <p:cNvSpPr txBox="1">
            <a:spLocks noChangeArrowheads="1"/>
          </p:cNvSpPr>
          <p:nvPr/>
        </p:nvSpPr>
        <p:spPr bwMode="auto">
          <a:xfrm>
            <a:off x="809625" y="1312863"/>
            <a:ext cx="7305675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冰心笔名的由来</a:t>
            </a:r>
            <a:r>
              <a:rPr lang="en-US" altLang="zh-CN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zh-CN" sz="2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现代著名女作家冰心，原名谢婉莹，乳名莹哥。她曾写了《寄小读者》</a:t>
            </a:r>
            <a:r>
              <a:rPr lang="zh-CN" altLang="zh-CN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《小桔灯》</a:t>
            </a:r>
            <a:r>
              <a:rPr lang="zh-CN" altLang="zh-CN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《超人》《去国》等散文及小说。“冰心”取自唐朝诗人王昌龄的诗：“洛阳亲友如相问，一片</a:t>
            </a:r>
            <a:r>
              <a:rPr lang="zh-CN" altLang="zh-CN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冰心</a:t>
            </a:r>
            <a:r>
              <a:rPr lang="zh-CN" altLang="zh-CN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玉壶。”之所以选择“冰心”作笔名，据她自己解释：“一来因为冰心两字，笔书简单好写，而且是莹字的含义。二来是我太胆小，怕人家笑话批评，冰心这两个字，是新的，人家看到的时候，不会想到这两个字和谢婉莹有什么关系。”所以，尽管人们称之为谢冰心，但她总是署名冰心，从不冠以“谢”姓。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文本框 1"/>
          <p:cNvSpPr txBox="1">
            <a:spLocks noChangeArrowheads="1"/>
          </p:cNvSpPr>
          <p:nvPr/>
        </p:nvSpPr>
        <p:spPr bwMode="auto">
          <a:xfrm>
            <a:off x="831850" y="1379538"/>
            <a:ext cx="10331450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srgbClr val="1024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>
                <a:solidFill>
                  <a:srgbClr val="1024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我国地质学家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李四光，</a:t>
            </a:r>
            <a:r>
              <a:rPr lang="zh-CN" altLang="en-US" sz="2400" b="1">
                <a:solidFill>
                  <a:srgbClr val="1024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名李仲葵。他在14岁时便以优异的成绩获准公费留学日本，可是他在填写登记表时误将年龄“十四”填入了姓名栏内。由于表格不好换，他急中生智，将“十”字加上几笔改成了“李”字，“四”字却无法再改。但是叫“李四”这名字不好听又没有意义。怎么办？他一抬头，看到中堂大匾上有“光被四表”四个大字，这四个大字是形容盛德善行远播四方的，于是他灵机一动，在“李四”后面加上一个“光”字，后来便叫李四光。</a:t>
            </a:r>
            <a:endParaRPr lang="zh-CN" altLang="en-US" sz="2400" b="1">
              <a:solidFill>
                <a:srgbClr val="1024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1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588" y="0"/>
            <a:ext cx="121904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图片 7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1638" y="173038"/>
            <a:ext cx="1920875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椭圆 8"/>
          <p:cNvSpPr/>
          <p:nvPr/>
        </p:nvSpPr>
        <p:spPr>
          <a:xfrm>
            <a:off x="5588000" y="1433513"/>
            <a:ext cx="1016000" cy="1016000"/>
          </a:xfrm>
          <a:prstGeom prst="ellipse">
            <a:avLst/>
          </a:prstGeom>
          <a:solidFill>
            <a:srgbClr val="31363E"/>
          </a:solidFill>
          <a:ln w="76200">
            <a:solidFill>
              <a:srgbClr val="FCC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04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373438" y="2806700"/>
            <a:ext cx="544512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6000" spc="600" dirty="0">
                <a:solidFill>
                  <a:srgbClr val="31363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延伸拓展</a:t>
            </a:r>
            <a:endParaRPr lang="zh-CN" altLang="en-US" sz="6000" spc="600" dirty="0">
              <a:solidFill>
                <a:srgbClr val="31363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 bwMode="auto">
          <a:xfrm>
            <a:off x="3343275" y="2759075"/>
            <a:ext cx="5505450" cy="1109663"/>
            <a:chOff x="3342960" y="2544633"/>
            <a:chExt cx="5506081" cy="1109369"/>
          </a:xfrm>
        </p:grpSpPr>
        <p:grpSp>
          <p:nvGrpSpPr>
            <p:cNvPr id="31" name="组合 30"/>
            <p:cNvGrpSpPr/>
            <p:nvPr/>
          </p:nvGrpSpPr>
          <p:grpSpPr>
            <a:xfrm>
              <a:off x="3342960" y="2544633"/>
              <a:ext cx="5506081" cy="73049"/>
              <a:chOff x="3627120" y="2438400"/>
              <a:chExt cx="4594860" cy="60960"/>
            </a:xfrm>
            <a:solidFill>
              <a:srgbClr val="31363E"/>
            </a:solidFill>
          </p:grpSpPr>
          <p:cxnSp>
            <p:nvCxnSpPr>
              <p:cNvPr id="32" name="直接连接符 31"/>
              <p:cNvCxnSpPr/>
              <p:nvPr/>
            </p:nvCxnSpPr>
            <p:spPr>
              <a:xfrm>
                <a:off x="3796030" y="2468880"/>
                <a:ext cx="4257040" cy="0"/>
              </a:xfrm>
              <a:prstGeom prst="line">
                <a:avLst/>
              </a:prstGeom>
              <a:grpFill/>
              <a:ln>
                <a:solidFill>
                  <a:srgbClr val="31363E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椭圆 32"/>
              <p:cNvSpPr/>
              <p:nvPr/>
            </p:nvSpPr>
            <p:spPr>
              <a:xfrm>
                <a:off x="3627120" y="2438400"/>
                <a:ext cx="60960" cy="60960"/>
              </a:xfrm>
              <a:prstGeom prst="ellipse">
                <a:avLst/>
              </a:prstGeom>
              <a:grpFill/>
              <a:ln>
                <a:solidFill>
                  <a:srgbClr val="3136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20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8161020" y="2438400"/>
                <a:ext cx="60960" cy="60960"/>
              </a:xfrm>
              <a:prstGeom prst="ellipse">
                <a:avLst/>
              </a:prstGeom>
              <a:grpFill/>
              <a:ln>
                <a:solidFill>
                  <a:srgbClr val="3136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20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3342960" y="3580953"/>
              <a:ext cx="5506081" cy="73049"/>
              <a:chOff x="3627120" y="2438400"/>
              <a:chExt cx="4594860" cy="60960"/>
            </a:xfrm>
            <a:solidFill>
              <a:srgbClr val="31363E"/>
            </a:solidFill>
          </p:grpSpPr>
          <p:cxnSp>
            <p:nvCxnSpPr>
              <p:cNvPr id="36" name="直接连接符 35"/>
              <p:cNvCxnSpPr/>
              <p:nvPr/>
            </p:nvCxnSpPr>
            <p:spPr>
              <a:xfrm>
                <a:off x="3796030" y="2468880"/>
                <a:ext cx="4257040" cy="0"/>
              </a:xfrm>
              <a:prstGeom prst="line">
                <a:avLst/>
              </a:prstGeom>
              <a:grpFill/>
              <a:ln>
                <a:solidFill>
                  <a:srgbClr val="31363E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椭圆 36"/>
              <p:cNvSpPr/>
              <p:nvPr/>
            </p:nvSpPr>
            <p:spPr>
              <a:xfrm>
                <a:off x="3627120" y="2438400"/>
                <a:ext cx="60960" cy="60960"/>
              </a:xfrm>
              <a:prstGeom prst="ellipse">
                <a:avLst/>
              </a:prstGeom>
              <a:grpFill/>
              <a:ln>
                <a:solidFill>
                  <a:srgbClr val="3136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20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8161020" y="2438400"/>
                <a:ext cx="60960" cy="60960"/>
              </a:xfrm>
              <a:prstGeom prst="ellipse">
                <a:avLst/>
              </a:prstGeom>
              <a:grpFill/>
              <a:ln>
                <a:solidFill>
                  <a:srgbClr val="3136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20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pic>
        <p:nvPicPr>
          <p:cNvPr id="44" name="图片 4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80138" y="4886325"/>
            <a:ext cx="2171700" cy="217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577138" y="1546225"/>
            <a:ext cx="3203575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44550" y="2176463"/>
            <a:ext cx="6446838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你还知道哪些名人的名字由来及名字的故事，课后搜集整理</a:t>
            </a:r>
            <a:r>
              <a:rPr lang="zh-CN" altLang="zh-CN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36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1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588" y="0"/>
            <a:ext cx="121904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: 圆角 15"/>
          <p:cNvSpPr/>
          <p:nvPr/>
        </p:nvSpPr>
        <p:spPr>
          <a:xfrm>
            <a:off x="2459038" y="1100138"/>
            <a:ext cx="7273925" cy="4657725"/>
          </a:xfrm>
          <a:prstGeom prst="roundRect">
            <a:avLst/>
          </a:prstGeom>
          <a:solidFill>
            <a:srgbClr val="31363E"/>
          </a:solidFill>
          <a:ln w="76200">
            <a:solidFill>
              <a:srgbClr val="FCC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1400"/>
          </a:p>
        </p:txBody>
      </p:sp>
      <p:sp>
        <p:nvSpPr>
          <p:cNvPr id="48" name="文本框 47"/>
          <p:cNvSpPr txBox="1"/>
          <p:nvPr/>
        </p:nvSpPr>
        <p:spPr>
          <a:xfrm>
            <a:off x="4011613" y="1846263"/>
            <a:ext cx="416877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3600" spc="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目录</a:t>
            </a:r>
            <a:endParaRPr lang="en-US" altLang="zh-CN" sz="3600" spc="6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7" name="图片 76"/>
          <p:cNvPicPr>
            <a:picLocks noChangeAspect="1"/>
          </p:cNvPicPr>
          <p:nvPr/>
        </p:nvPicPr>
        <p:blipFill rotWithShape="1">
          <a:blip r:embed="rId2" cstate="email"/>
          <a:srcRect r="-1430"/>
          <a:stretch>
            <a:fillRect/>
          </a:stretch>
        </p:blipFill>
        <p:spPr>
          <a:xfrm>
            <a:off x="1809042" y="4288449"/>
            <a:ext cx="4723785" cy="1948387"/>
          </a:xfrm>
          <a:custGeom>
            <a:avLst/>
            <a:gdLst>
              <a:gd name="connsiteX0" fmla="*/ 0 w 6847840"/>
              <a:gd name="connsiteY0" fmla="*/ 0 h 2824480"/>
              <a:gd name="connsiteX1" fmla="*/ 4575673 w 6847840"/>
              <a:gd name="connsiteY1" fmla="*/ 0 h 2824480"/>
              <a:gd name="connsiteX2" fmla="*/ 4645134 w 6847840"/>
              <a:gd name="connsiteY2" fmla="*/ 176870 h 2824480"/>
              <a:gd name="connsiteX3" fmla="*/ 6239977 w 6847840"/>
              <a:gd name="connsiteY3" fmla="*/ 1488612 h 2824480"/>
              <a:gd name="connsiteX4" fmla="*/ 6811912 w 6847840"/>
              <a:gd name="connsiteY4" fmla="*/ 1354853 h 2824480"/>
              <a:gd name="connsiteX5" fmla="*/ 6847840 w 6847840"/>
              <a:gd name="connsiteY5" fmla="*/ 1334511 h 2824480"/>
              <a:gd name="connsiteX6" fmla="*/ 6847840 w 6847840"/>
              <a:gd name="connsiteY6" fmla="*/ 2824480 h 2824480"/>
              <a:gd name="connsiteX7" fmla="*/ 0 w 6847840"/>
              <a:gd name="connsiteY7" fmla="*/ 2824480 h 282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47840" h="2824480">
                <a:moveTo>
                  <a:pt x="0" y="0"/>
                </a:moveTo>
                <a:lnTo>
                  <a:pt x="4575673" y="0"/>
                </a:lnTo>
                <a:lnTo>
                  <a:pt x="4645134" y="176870"/>
                </a:lnTo>
                <a:cubicBezTo>
                  <a:pt x="4990768" y="968281"/>
                  <a:pt x="5576091" y="1488612"/>
                  <a:pt x="6239977" y="1488612"/>
                </a:cubicBezTo>
                <a:cubicBezTo>
                  <a:pt x="6439143" y="1488612"/>
                  <a:pt x="6631238" y="1441783"/>
                  <a:pt x="6811912" y="1354853"/>
                </a:cubicBezTo>
                <a:lnTo>
                  <a:pt x="6847840" y="1334511"/>
                </a:lnTo>
                <a:lnTo>
                  <a:pt x="6847840" y="2824480"/>
                </a:lnTo>
                <a:lnTo>
                  <a:pt x="0" y="2824480"/>
                </a:lnTo>
                <a:close/>
              </a:path>
            </a:pathLst>
          </a:custGeom>
        </p:spPr>
      </p:pic>
      <p:grpSp>
        <p:nvGrpSpPr>
          <p:cNvPr id="78" name="组合 77"/>
          <p:cNvGrpSpPr/>
          <p:nvPr/>
        </p:nvGrpSpPr>
        <p:grpSpPr bwMode="auto">
          <a:xfrm>
            <a:off x="3230563" y="2913063"/>
            <a:ext cx="2590800" cy="406400"/>
            <a:chOff x="3230880" y="2448560"/>
            <a:chExt cx="2590488" cy="406400"/>
          </a:xfrm>
        </p:grpSpPr>
        <p:sp>
          <p:nvSpPr>
            <p:cNvPr id="20" name="椭圆 19"/>
            <p:cNvSpPr/>
            <p:nvPr/>
          </p:nvSpPr>
          <p:spPr>
            <a:xfrm>
              <a:off x="3230880" y="2448560"/>
              <a:ext cx="406351" cy="406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en-US" altLang="zh-CN" sz="2000" dirty="0">
                  <a:solidFill>
                    <a:srgbClr val="31363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zh-CN" altLang="en-US" sz="2000" dirty="0">
                <a:solidFill>
                  <a:srgbClr val="31363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8" name="矩形: 圆角 57"/>
            <p:cNvSpPr/>
            <p:nvPr/>
          </p:nvSpPr>
          <p:spPr>
            <a:xfrm>
              <a:off x="3970566" y="2469197"/>
              <a:ext cx="1850802" cy="3651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2000" spc="300" dirty="0">
                  <a:solidFill>
                    <a:srgbClr val="31363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学习目标</a:t>
              </a:r>
              <a:endParaRPr lang="zh-CN" altLang="en-US" sz="2000" spc="300" dirty="0">
                <a:solidFill>
                  <a:srgbClr val="31363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81" name="组合 80"/>
          <p:cNvGrpSpPr/>
          <p:nvPr/>
        </p:nvGrpSpPr>
        <p:grpSpPr bwMode="auto">
          <a:xfrm>
            <a:off x="6154738" y="2913063"/>
            <a:ext cx="2590800" cy="406400"/>
            <a:chOff x="6154731" y="2448560"/>
            <a:chExt cx="2590489" cy="406400"/>
          </a:xfrm>
        </p:grpSpPr>
        <p:sp>
          <p:nvSpPr>
            <p:cNvPr id="51" name="椭圆 50"/>
            <p:cNvSpPr/>
            <p:nvPr/>
          </p:nvSpPr>
          <p:spPr>
            <a:xfrm>
              <a:off x="6154731" y="2448560"/>
              <a:ext cx="406351" cy="406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en-US" altLang="zh-CN" sz="2000" dirty="0">
                  <a:solidFill>
                    <a:srgbClr val="31363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zh-CN" altLang="en-US" sz="2000" dirty="0">
                <a:solidFill>
                  <a:srgbClr val="31363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3" name="矩形: 圆角 62"/>
            <p:cNvSpPr/>
            <p:nvPr/>
          </p:nvSpPr>
          <p:spPr>
            <a:xfrm>
              <a:off x="6894417" y="2469197"/>
              <a:ext cx="1850803" cy="3651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2000" spc="300" dirty="0">
                  <a:solidFill>
                    <a:srgbClr val="31363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课文解读</a:t>
              </a:r>
              <a:endParaRPr lang="zh-CN" altLang="en-US" sz="2000" spc="300" dirty="0">
                <a:solidFill>
                  <a:srgbClr val="31363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 bwMode="auto">
          <a:xfrm>
            <a:off x="3230563" y="3919538"/>
            <a:ext cx="2590800" cy="404812"/>
            <a:chOff x="3230880" y="3454400"/>
            <a:chExt cx="2590488" cy="406400"/>
          </a:xfrm>
        </p:grpSpPr>
        <p:sp>
          <p:nvSpPr>
            <p:cNvPr id="49" name="椭圆 48"/>
            <p:cNvSpPr/>
            <p:nvPr/>
          </p:nvSpPr>
          <p:spPr>
            <a:xfrm>
              <a:off x="3230880" y="3454400"/>
              <a:ext cx="406351" cy="406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en-US" altLang="zh-CN" sz="2000" dirty="0">
                  <a:solidFill>
                    <a:srgbClr val="31363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zh-CN" altLang="en-US" sz="2000" dirty="0">
                <a:solidFill>
                  <a:srgbClr val="31363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4" name="矩形: 圆角 63"/>
            <p:cNvSpPr/>
            <p:nvPr/>
          </p:nvSpPr>
          <p:spPr>
            <a:xfrm>
              <a:off x="3970566" y="3475118"/>
              <a:ext cx="1850802" cy="36496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2000" spc="300" dirty="0">
                  <a:solidFill>
                    <a:srgbClr val="31363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字词学习</a:t>
              </a:r>
              <a:endParaRPr lang="zh-CN" altLang="en-US" sz="2000" spc="300" dirty="0">
                <a:solidFill>
                  <a:srgbClr val="31363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 bwMode="auto">
          <a:xfrm>
            <a:off x="6154738" y="3919538"/>
            <a:ext cx="2590800" cy="404812"/>
            <a:chOff x="6154731" y="3454400"/>
            <a:chExt cx="2590489" cy="406400"/>
          </a:xfrm>
        </p:grpSpPr>
        <p:sp>
          <p:nvSpPr>
            <p:cNvPr id="52" name="椭圆 51"/>
            <p:cNvSpPr/>
            <p:nvPr/>
          </p:nvSpPr>
          <p:spPr>
            <a:xfrm>
              <a:off x="6154731" y="3454400"/>
              <a:ext cx="406351" cy="406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en-US" altLang="zh-CN" sz="2000" dirty="0">
                  <a:solidFill>
                    <a:srgbClr val="31363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endParaRPr lang="zh-CN" altLang="en-US" sz="2000" dirty="0">
                <a:solidFill>
                  <a:srgbClr val="31363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5" name="矩形: 圆角 64"/>
            <p:cNvSpPr/>
            <p:nvPr/>
          </p:nvSpPr>
          <p:spPr>
            <a:xfrm>
              <a:off x="6894417" y="3475118"/>
              <a:ext cx="1850803" cy="36496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2000" spc="300" dirty="0">
                  <a:solidFill>
                    <a:srgbClr val="31363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延伸拓展</a:t>
              </a:r>
              <a:endParaRPr lang="zh-CN" altLang="en-US" sz="2000" spc="300" dirty="0">
                <a:solidFill>
                  <a:srgbClr val="31363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18442" name="图片 6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497888" y="4491038"/>
            <a:ext cx="1535112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图片 7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7000" y="203200"/>
            <a:ext cx="1920875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文本框 102"/>
          <p:cNvSpPr txBox="1"/>
          <p:nvPr/>
        </p:nvSpPr>
        <p:spPr>
          <a:xfrm>
            <a:off x="1479550" y="1252538"/>
            <a:ext cx="9097963" cy="3287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266700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sz="3200" b="1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endParaRPr lang="en-US" sz="3200" b="1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sz="3200" b="1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zh-CN" sz="32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sz="32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sz="32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）贝贝</a:t>
            </a:r>
            <a:r>
              <a:rPr lang="zh-CN" sz="3200" b="1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的头部纹饰使用了中国新石器时代的鱼纹图案。贝贝温柔纯洁，是水上运动的高手，和奥林匹克五环中的蓝环相互辉映。</a:t>
            </a:r>
            <a:endParaRPr lang="en-US" sz="1050" noProof="1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indent="266700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sz="1050" noProof="1">
                <a:solidFill>
                  <a:srgbClr val="000000"/>
                </a:solidFill>
                <a:latin typeface="宋体" panose="02010600030101010101" pitchFamily="2" charset="-122"/>
              </a:rPr>
              <a:t>        </a:t>
            </a:r>
            <a:endParaRPr lang="zh-CN" altLang="en-US" noProof="1"/>
          </a:p>
        </p:txBody>
      </p:sp>
      <p:sp>
        <p:nvSpPr>
          <p:cNvPr id="36867" name="矩形 1"/>
          <p:cNvSpPr>
            <a:spLocks noChangeArrowheads="1"/>
          </p:cNvSpPr>
          <p:nvPr/>
        </p:nvSpPr>
        <p:spPr bwMode="auto">
          <a:xfrm>
            <a:off x="3511550" y="568325"/>
            <a:ext cx="57880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indent="2667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en-US" sz="32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五个奥运福娃的名字的由来</a:t>
            </a:r>
            <a:r>
              <a:rPr lang="en-US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3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文本框 102"/>
          <p:cNvSpPr txBox="1"/>
          <p:nvPr/>
        </p:nvSpPr>
        <p:spPr>
          <a:xfrm>
            <a:off x="1325563" y="754063"/>
            <a:ext cx="10398125" cy="40274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266700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sz="32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sz="32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sz="32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）晶晶</a:t>
            </a:r>
            <a:r>
              <a:rPr lang="zh-CN" sz="3200" b="1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是一只憨态可掬的大熊猫，无论走到哪里都会带给人们欢乐。作为中国国宝，大熊猫深得世界人民的喜爱。晶晶来自广袤的森林，象征着人与自然的和谐共存。他的头部纹饰源自宋瓷上的莲花瓣造型。晶晶憨厚乐观，充满力量，代表奥林匹克五环中黑色的一环。</a:t>
            </a:r>
            <a:endParaRPr lang="en-US" sz="1050" noProof="1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indent="266700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sz="1050" noProof="1">
                <a:solidFill>
                  <a:srgbClr val="000000"/>
                </a:solidFill>
                <a:latin typeface="宋体" panose="02010600030101010101" pitchFamily="2" charset="-122"/>
              </a:rPr>
              <a:t>        </a:t>
            </a:r>
            <a:endParaRPr lang="zh-CN" altLang="en-US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文本框 102"/>
          <p:cNvSpPr txBox="1">
            <a:spLocks noChangeArrowheads="1"/>
          </p:cNvSpPr>
          <p:nvPr/>
        </p:nvSpPr>
        <p:spPr bwMode="auto">
          <a:xfrm>
            <a:off x="930275" y="1268413"/>
            <a:ext cx="10841038" cy="332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（3）欢欢</a:t>
            </a:r>
            <a:r>
              <a:rPr lang="en-US" altLang="zh-CN" sz="28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福娃中的大哥哥。他是一个火娃娃，象征奥林匹克圣火。欢欢是运动激情的化身，他将激情散播世界，传递更快、更高、更强的奥林匹克精神。欢欢所到之处，洋溢着北京2008对世界的热情。欢欢的头部纹饰源自敦煌壁画中火焰的纹样。他性格外向奔放，熟稔各项球类运动，代表奥林匹克五环中红色的一环。</a:t>
            </a:r>
            <a:endParaRPr lang="en-US" altLang="zh-CN" sz="280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文本框 102"/>
          <p:cNvSpPr txBox="1">
            <a:spLocks noChangeArrowheads="1"/>
          </p:cNvSpPr>
          <p:nvPr/>
        </p:nvSpPr>
        <p:spPr bwMode="auto">
          <a:xfrm>
            <a:off x="842963" y="1489075"/>
            <a:ext cx="10258425" cy="396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900" noProof="1">
                <a:solidFill>
                  <a:srgbClr val="000000"/>
                </a:solidFill>
                <a:latin typeface="宋体" panose="02010600030101010101" pitchFamily="2" charset="-122"/>
              </a:rPr>
              <a:t>      </a:t>
            </a:r>
            <a:r>
              <a:rPr lang="zh-CN" altLang="zh-CN" sz="900" noProof="1">
                <a:solidFill>
                  <a:srgbClr val="FF0000"/>
                </a:solidFill>
                <a:latin typeface="宋体" panose="02010600030101010101" pitchFamily="2" charset="-122"/>
              </a:rPr>
              <a:t> </a:t>
            </a:r>
            <a:r>
              <a:rPr lang="zh-CN" altLang="zh-CN" sz="28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（4）迎迎</a:t>
            </a:r>
            <a:r>
              <a:rPr lang="zh-CN" altLang="zh-CN" sz="2800" b="1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只机敏灵活、驰骋如飞的藏羚羊，他来自中国辽阔的西部大地，将健康的美好祝福传向世界。青藏高原特有的保护动物藏羚羊，是绿色奥运的展现。迎迎的头部纹饰融入了青藏高原和新疆等西部地区的装饰风格。他身手敏捷，是田径好手，代表奥林匹克五环中黄色的一环。</a:t>
            </a:r>
            <a:endParaRPr lang="zh-CN" altLang="zh-CN" sz="2800" b="1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800" b="1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2800" b="1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文本框 102"/>
          <p:cNvSpPr txBox="1">
            <a:spLocks noChangeArrowheads="1"/>
          </p:cNvSpPr>
          <p:nvPr/>
        </p:nvSpPr>
        <p:spPr bwMode="auto">
          <a:xfrm>
            <a:off x="1095375" y="1103313"/>
            <a:ext cx="10336213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）妮妮</a:t>
            </a:r>
            <a:r>
              <a:rPr lang="zh-CN" altLang="zh-CN" sz="3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来自天空，是一只展翅飞翔的燕子，其造型创意来自北京传统的沙燕风筝。“燕”还代表燕京</a:t>
            </a:r>
            <a:r>
              <a:rPr lang="en-US" altLang="zh-CN" sz="3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zh-CN" sz="3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古代北京的称谓</a:t>
            </a:r>
            <a:r>
              <a:rPr lang="en-US" altLang="zh-CN" sz="3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zh-CN" sz="3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。妮妮把春天和喜悦带给人们，飞过之处播撒“祝您好运”的美好祝福。天真无邪、欢快矫捷的妮妮，代表奥林匹克五环中绿色的一环。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1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588" y="0"/>
            <a:ext cx="121904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图片 7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1638" y="173038"/>
            <a:ext cx="1920875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椭圆 8"/>
          <p:cNvSpPr/>
          <p:nvPr/>
        </p:nvSpPr>
        <p:spPr>
          <a:xfrm>
            <a:off x="5588000" y="1433513"/>
            <a:ext cx="1016000" cy="1016000"/>
          </a:xfrm>
          <a:prstGeom prst="ellipse">
            <a:avLst/>
          </a:prstGeom>
          <a:solidFill>
            <a:srgbClr val="31363E"/>
          </a:solidFill>
          <a:ln w="76200">
            <a:solidFill>
              <a:srgbClr val="FCC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01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373438" y="2806700"/>
            <a:ext cx="544512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6000" spc="600" dirty="0">
                <a:solidFill>
                  <a:srgbClr val="31363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课前讨论</a:t>
            </a:r>
            <a:endParaRPr lang="zh-CN" altLang="en-US" sz="6000" spc="600" dirty="0">
              <a:solidFill>
                <a:srgbClr val="31363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 bwMode="auto">
          <a:xfrm>
            <a:off x="3343275" y="2759075"/>
            <a:ext cx="5505450" cy="1109663"/>
            <a:chOff x="3342960" y="2544633"/>
            <a:chExt cx="5506081" cy="1109369"/>
          </a:xfrm>
        </p:grpSpPr>
        <p:grpSp>
          <p:nvGrpSpPr>
            <p:cNvPr id="31" name="组合 30"/>
            <p:cNvGrpSpPr/>
            <p:nvPr/>
          </p:nvGrpSpPr>
          <p:grpSpPr>
            <a:xfrm>
              <a:off x="3342960" y="2544633"/>
              <a:ext cx="5506081" cy="73049"/>
              <a:chOff x="3627120" y="2438400"/>
              <a:chExt cx="4594860" cy="60960"/>
            </a:xfrm>
            <a:solidFill>
              <a:srgbClr val="31363E"/>
            </a:solidFill>
          </p:grpSpPr>
          <p:cxnSp>
            <p:nvCxnSpPr>
              <p:cNvPr id="32" name="直接连接符 31"/>
              <p:cNvCxnSpPr/>
              <p:nvPr/>
            </p:nvCxnSpPr>
            <p:spPr>
              <a:xfrm>
                <a:off x="3796030" y="2468880"/>
                <a:ext cx="4257040" cy="0"/>
              </a:xfrm>
              <a:prstGeom prst="line">
                <a:avLst/>
              </a:prstGeom>
              <a:grpFill/>
              <a:ln>
                <a:solidFill>
                  <a:srgbClr val="31363E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椭圆 32"/>
              <p:cNvSpPr/>
              <p:nvPr/>
            </p:nvSpPr>
            <p:spPr>
              <a:xfrm>
                <a:off x="3627120" y="2438400"/>
                <a:ext cx="60960" cy="60960"/>
              </a:xfrm>
              <a:prstGeom prst="ellipse">
                <a:avLst/>
              </a:prstGeom>
              <a:grpFill/>
              <a:ln>
                <a:solidFill>
                  <a:srgbClr val="3136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20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8161020" y="2438400"/>
                <a:ext cx="60960" cy="60960"/>
              </a:xfrm>
              <a:prstGeom prst="ellipse">
                <a:avLst/>
              </a:prstGeom>
              <a:grpFill/>
              <a:ln>
                <a:solidFill>
                  <a:srgbClr val="3136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20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3342960" y="3580953"/>
              <a:ext cx="5506081" cy="73049"/>
              <a:chOff x="3627120" y="2438400"/>
              <a:chExt cx="4594860" cy="60960"/>
            </a:xfrm>
            <a:solidFill>
              <a:srgbClr val="31363E"/>
            </a:solidFill>
          </p:grpSpPr>
          <p:cxnSp>
            <p:nvCxnSpPr>
              <p:cNvPr id="36" name="直接连接符 35"/>
              <p:cNvCxnSpPr/>
              <p:nvPr/>
            </p:nvCxnSpPr>
            <p:spPr>
              <a:xfrm>
                <a:off x="3796030" y="2468880"/>
                <a:ext cx="4257040" cy="0"/>
              </a:xfrm>
              <a:prstGeom prst="line">
                <a:avLst/>
              </a:prstGeom>
              <a:grpFill/>
              <a:ln>
                <a:solidFill>
                  <a:srgbClr val="31363E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椭圆 36"/>
              <p:cNvSpPr/>
              <p:nvPr/>
            </p:nvSpPr>
            <p:spPr>
              <a:xfrm>
                <a:off x="3627120" y="2438400"/>
                <a:ext cx="60960" cy="60960"/>
              </a:xfrm>
              <a:prstGeom prst="ellipse">
                <a:avLst/>
              </a:prstGeom>
              <a:grpFill/>
              <a:ln>
                <a:solidFill>
                  <a:srgbClr val="3136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20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8161020" y="2438400"/>
                <a:ext cx="60960" cy="60960"/>
              </a:xfrm>
              <a:prstGeom prst="ellipse">
                <a:avLst/>
              </a:prstGeom>
              <a:grpFill/>
              <a:ln>
                <a:solidFill>
                  <a:srgbClr val="3136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20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pic>
        <p:nvPicPr>
          <p:cNvPr id="44" name="图片 4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80138" y="4886325"/>
            <a:ext cx="2171700" cy="217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270000" y="1909763"/>
            <a:ext cx="8802688" cy="277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课前小访问</a:t>
            </a:r>
            <a:endParaRPr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问问爸爸妈妈自己名字的由来，或问问其他你想介绍的名字的主人，他的名字的由来，做到心中有数，讲的时候才能有理有据。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19"/>
          <p:cNvSpPr txBox="1">
            <a:spLocks noChangeArrowheads="1"/>
          </p:cNvSpPr>
          <p:nvPr/>
        </p:nvSpPr>
        <p:spPr bwMode="auto">
          <a:xfrm>
            <a:off x="9693275" y="6581775"/>
            <a:ext cx="24987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8CC5B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</a:t>
            </a:r>
            <a:r>
              <a:rPr lang="en-US" altLang="zh-CN" sz="1200">
                <a:solidFill>
                  <a:srgbClr val="8CC5B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r>
            <a:r>
              <a:rPr lang="zh-CN" altLang="en-US" sz="1200">
                <a:solidFill>
                  <a:srgbClr val="8CC5B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世纪教育网   下精品教学资源</a:t>
            </a:r>
            <a:endParaRPr lang="zh-CN" altLang="en-US" sz="1200">
              <a:solidFill>
                <a:srgbClr val="8CC5B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1139825" y="1154113"/>
            <a:ext cx="9632950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同学们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，在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我们国家，很多人名字里都有国庆两个字。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知道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是为什么吗？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984250" y="3267075"/>
            <a:ext cx="91440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根据我们布置的课前小访问，应该知道，因为他们是国庆节出生的，取名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是为了</a:t>
            </a:r>
            <a:r>
              <a:rPr lang="zh-CN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纪念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这一天</a:t>
            </a:r>
            <a:r>
              <a:rPr lang="zh-CN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11163" y="5170488"/>
            <a:ext cx="12604750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每个人都有自己的名字，你知道自己名字的含义和名字背后的故事吗？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3" grpId="0"/>
      <p:bldP spid="12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1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588" y="0"/>
            <a:ext cx="121904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图片 7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1638" y="173038"/>
            <a:ext cx="1920875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椭圆 8"/>
          <p:cNvSpPr/>
          <p:nvPr/>
        </p:nvSpPr>
        <p:spPr>
          <a:xfrm>
            <a:off x="5588000" y="1433513"/>
            <a:ext cx="1016000" cy="1016000"/>
          </a:xfrm>
          <a:prstGeom prst="ellipse">
            <a:avLst/>
          </a:prstGeom>
          <a:solidFill>
            <a:srgbClr val="31363E"/>
          </a:solidFill>
          <a:ln w="76200">
            <a:solidFill>
              <a:srgbClr val="FCC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02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373438" y="2806700"/>
            <a:ext cx="544512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6000" spc="600" dirty="0">
                <a:solidFill>
                  <a:srgbClr val="31363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课文解读</a:t>
            </a:r>
            <a:endParaRPr lang="zh-CN" altLang="en-US" sz="6000" spc="600" dirty="0">
              <a:solidFill>
                <a:srgbClr val="31363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 bwMode="auto">
          <a:xfrm>
            <a:off x="3343275" y="2759075"/>
            <a:ext cx="5505450" cy="1109663"/>
            <a:chOff x="3342960" y="2544633"/>
            <a:chExt cx="5506081" cy="1109369"/>
          </a:xfrm>
        </p:grpSpPr>
        <p:grpSp>
          <p:nvGrpSpPr>
            <p:cNvPr id="31" name="组合 30"/>
            <p:cNvGrpSpPr/>
            <p:nvPr/>
          </p:nvGrpSpPr>
          <p:grpSpPr>
            <a:xfrm>
              <a:off x="3342960" y="2544633"/>
              <a:ext cx="5506081" cy="73049"/>
              <a:chOff x="3627120" y="2438400"/>
              <a:chExt cx="4594860" cy="60960"/>
            </a:xfrm>
            <a:solidFill>
              <a:srgbClr val="31363E"/>
            </a:solidFill>
          </p:grpSpPr>
          <p:cxnSp>
            <p:nvCxnSpPr>
              <p:cNvPr id="32" name="直接连接符 31"/>
              <p:cNvCxnSpPr/>
              <p:nvPr/>
            </p:nvCxnSpPr>
            <p:spPr>
              <a:xfrm>
                <a:off x="3796030" y="2468880"/>
                <a:ext cx="4257040" cy="0"/>
              </a:xfrm>
              <a:prstGeom prst="line">
                <a:avLst/>
              </a:prstGeom>
              <a:grpFill/>
              <a:ln>
                <a:solidFill>
                  <a:srgbClr val="31363E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椭圆 32"/>
              <p:cNvSpPr/>
              <p:nvPr/>
            </p:nvSpPr>
            <p:spPr>
              <a:xfrm>
                <a:off x="3627120" y="2438400"/>
                <a:ext cx="60960" cy="60960"/>
              </a:xfrm>
              <a:prstGeom prst="ellipse">
                <a:avLst/>
              </a:prstGeom>
              <a:grpFill/>
              <a:ln>
                <a:solidFill>
                  <a:srgbClr val="3136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20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8161020" y="2438400"/>
                <a:ext cx="60960" cy="60960"/>
              </a:xfrm>
              <a:prstGeom prst="ellipse">
                <a:avLst/>
              </a:prstGeom>
              <a:grpFill/>
              <a:ln>
                <a:solidFill>
                  <a:srgbClr val="3136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20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3342960" y="3580953"/>
              <a:ext cx="5506081" cy="73049"/>
              <a:chOff x="3627120" y="2438400"/>
              <a:chExt cx="4594860" cy="60960"/>
            </a:xfrm>
            <a:solidFill>
              <a:srgbClr val="31363E"/>
            </a:solidFill>
          </p:grpSpPr>
          <p:cxnSp>
            <p:nvCxnSpPr>
              <p:cNvPr id="36" name="直接连接符 35"/>
              <p:cNvCxnSpPr/>
              <p:nvPr/>
            </p:nvCxnSpPr>
            <p:spPr>
              <a:xfrm>
                <a:off x="3796030" y="2468880"/>
                <a:ext cx="4257040" cy="0"/>
              </a:xfrm>
              <a:prstGeom prst="line">
                <a:avLst/>
              </a:prstGeom>
              <a:grpFill/>
              <a:ln>
                <a:solidFill>
                  <a:srgbClr val="31363E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椭圆 36"/>
              <p:cNvSpPr/>
              <p:nvPr/>
            </p:nvSpPr>
            <p:spPr>
              <a:xfrm>
                <a:off x="3627120" y="2438400"/>
                <a:ext cx="60960" cy="60960"/>
              </a:xfrm>
              <a:prstGeom prst="ellipse">
                <a:avLst/>
              </a:prstGeom>
              <a:grpFill/>
              <a:ln>
                <a:solidFill>
                  <a:srgbClr val="3136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20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8161020" y="2438400"/>
                <a:ext cx="60960" cy="60960"/>
              </a:xfrm>
              <a:prstGeom prst="ellipse">
                <a:avLst/>
              </a:prstGeom>
              <a:grpFill/>
              <a:ln>
                <a:solidFill>
                  <a:srgbClr val="3136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20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pic>
        <p:nvPicPr>
          <p:cNvPr id="44" name="图片 4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80138" y="4886325"/>
            <a:ext cx="2171700" cy="217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框 3"/>
          <p:cNvSpPr txBox="1">
            <a:spLocks noChangeArrowheads="1"/>
          </p:cNvSpPr>
          <p:nvPr/>
        </p:nvSpPr>
        <p:spPr bwMode="auto">
          <a:xfrm>
            <a:off x="1890713" y="1654175"/>
            <a:ext cx="1416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自学提问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4573588" y="1520825"/>
            <a:ext cx="6899275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1、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</a:t>
            </a:r>
            <a:r>
              <a:rPr lang="zh-CN" altLang="zh-CN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知道自己名字的含义吗？</a:t>
            </a:r>
            <a:r>
              <a:rPr lang="en-US" altLang="zh-CN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知道自己小名的含义吗？</a:t>
            </a:r>
            <a:endParaRPr lang="zh-CN" altLang="zh-CN" sz="28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2、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</a:t>
            </a:r>
            <a:r>
              <a:rPr lang="zh-CN" altLang="zh-CN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知道家人名字的含义吗？</a:t>
            </a:r>
            <a:endParaRPr lang="zh-CN" altLang="zh-CN" sz="28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3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、你</a:t>
            </a:r>
            <a:r>
              <a:rPr lang="zh-CN" altLang="zh-CN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知道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身边其他</a:t>
            </a:r>
            <a:r>
              <a:rPr lang="zh-CN" altLang="zh-CN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人名字的含义吗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en-US" altLang="zh-CN" sz="28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4、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</a:t>
            </a:r>
            <a:r>
              <a:rPr lang="zh-CN" altLang="zh-CN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知道名人名字的含义吗？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3556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19113" y="2455863"/>
            <a:ext cx="3821112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2684463" y="687388"/>
            <a:ext cx="4552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zh-CN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介绍自己名字的含义</a:t>
            </a:r>
            <a:endParaRPr lang="zh-CN" altLang="en-US" sz="3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579" name="图片 7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030413" y="1514475"/>
            <a:ext cx="4743450" cy="299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12"/>
          <p:cNvSpPr>
            <a:spLocks noChangeArrowheads="1"/>
          </p:cNvSpPr>
          <p:nvPr/>
        </p:nvSpPr>
        <p:spPr bwMode="auto">
          <a:xfrm>
            <a:off x="7702550" y="1179513"/>
            <a:ext cx="3879850" cy="3970337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indent="62738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教师指导：</a:t>
            </a:r>
            <a:endParaRPr lang="en-US" altLang="zh-CN" sz="28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62738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说出完整的姓名：姓什么，叫什么，说清楚具体是哪个字。</a:t>
            </a:r>
            <a:endParaRPr lang="en-US" altLang="zh-CN" sz="28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62738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详细说说为什么叫这个名字。</a:t>
            </a:r>
            <a:endParaRPr lang="en-US" altLang="zh-CN" sz="28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12"/>
          <p:cNvSpPr>
            <a:spLocks noChangeArrowheads="1"/>
          </p:cNvSpPr>
          <p:nvPr/>
        </p:nvSpPr>
        <p:spPr bwMode="auto">
          <a:xfrm>
            <a:off x="388938" y="4860925"/>
            <a:ext cx="7127875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62738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他人讲述时：遇到自己感兴趣或不理解的内容，要有礼貌地向讲的同学提出来，进一步了解。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9" grpId="0" bldLvl="0" animBg="1"/>
      <p:bldP spid="10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94900" y="1987550"/>
            <a:ext cx="1460500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1975" y="369888"/>
            <a:ext cx="149225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4663" y="3400425"/>
            <a:ext cx="1773237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圆角矩形标注 5"/>
          <p:cNvSpPr/>
          <p:nvPr/>
        </p:nvSpPr>
        <p:spPr>
          <a:xfrm>
            <a:off x="2163763" y="431800"/>
            <a:ext cx="9077325" cy="1368425"/>
          </a:xfrm>
          <a:prstGeom prst="wedgeRoundRectCallout">
            <a:avLst>
              <a:gd name="adj1" fmla="val -52471"/>
              <a:gd name="adj2" fmla="val -27169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sz="3600" b="1" noProof="1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noProof="1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我的名字叫杨子衿，取自《诗经》中的</a:t>
            </a:r>
            <a:r>
              <a:rPr lang="en-US" altLang="zh-CN" sz="3600" b="1" noProof="1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600" b="1" noProof="1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青青子衿，悠悠我心</a:t>
            </a:r>
            <a:r>
              <a:rPr lang="en-US" altLang="zh-CN" sz="3600" b="1" noProof="1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600" b="1" noProof="1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noProof="1">
              <a:solidFill>
                <a:schemeClr val="accent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551988" y="4906963"/>
            <a:ext cx="1903412" cy="193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圆角矩形标注 7"/>
          <p:cNvSpPr/>
          <p:nvPr/>
        </p:nvSpPr>
        <p:spPr>
          <a:xfrm>
            <a:off x="974725" y="2001838"/>
            <a:ext cx="8761413" cy="1368425"/>
          </a:xfrm>
          <a:prstGeom prst="wedgeRoundRectCallout">
            <a:avLst>
              <a:gd name="adj1" fmla="val 52043"/>
              <a:gd name="adj2" fmla="val -18955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lnSpc>
                <a:spcPct val="11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我的名字叫何大伟，因为爸爸妈妈希望我长大后成为一个伟大的人。</a:t>
            </a:r>
            <a:endParaRPr lang="zh-CN" altLang="en-US" sz="3600" b="1" noProof="1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2378075" y="3562350"/>
            <a:ext cx="9077325" cy="1368425"/>
          </a:xfrm>
          <a:prstGeom prst="wedgeRoundRectCallout">
            <a:avLst>
              <a:gd name="adj1" fmla="val -52471"/>
              <a:gd name="adj2" fmla="val -27169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sz="3600" b="1" noProof="1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noProof="1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我的名字叫桑白露，因为我出生的那天刚好是二十四节气中的白露。</a:t>
            </a:r>
            <a:endParaRPr lang="zh-CN" altLang="en-US" sz="3600" b="1" noProof="1">
              <a:solidFill>
                <a:schemeClr val="accent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790575" y="5191125"/>
            <a:ext cx="8761413" cy="1368425"/>
          </a:xfrm>
          <a:prstGeom prst="wedgeRoundRectCallout">
            <a:avLst>
              <a:gd name="adj1" fmla="val 52043"/>
              <a:gd name="adj2" fmla="val -18955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lnSpc>
                <a:spcPct val="11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我的名字叫常慕白，我因为爸爸姓常，妈妈姓白，而我是爸爸妈妈爱情的结晶。</a:t>
            </a:r>
            <a:endParaRPr lang="zh-CN" altLang="en-US" sz="3600" b="1" noProof="1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8" grpId="0" bldLvl="0" animBg="1"/>
      <p:bldP spid="11" grpId="0" bldLvl="0" animBg="1"/>
      <p:bldP spid="12" grpId="0" bldLvl="0" animBg="1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2206</Words>
  <Application>WPS 演示</Application>
  <PresentationFormat>自定义</PresentationFormat>
  <Paragraphs>123</Paragraphs>
  <Slides>24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Arial</vt:lpstr>
      <vt:lpstr>宋体</vt:lpstr>
      <vt:lpstr>Wingdings</vt:lpstr>
      <vt:lpstr>Calibri</vt:lpstr>
      <vt:lpstr>Calibri Light</vt:lpstr>
      <vt:lpstr>微软雅黑</vt:lpstr>
      <vt:lpstr>Calibri</vt:lpstr>
      <vt:lpstr>黑体</vt:lpstr>
      <vt:lpstr>楷体</vt:lpstr>
      <vt:lpstr>Arial Unicode MS</vt:lpstr>
      <vt:lpstr>华文行楷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</cp:revision>
  <dcterms:created xsi:type="dcterms:W3CDTF">2023-10-22T06:38:11Z</dcterms:created>
  <dcterms:modified xsi:type="dcterms:W3CDTF">2023-10-22T06:38:12Z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87B8717CC85146FA9824BCADFFF0B6AB_12</vt:lpwstr>
  </property>
</Properties>
</file>