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4" r:id="rId4"/>
    <p:sldId id="265" r:id="rId5"/>
    <p:sldId id="260" r:id="rId6"/>
    <p:sldId id="268" r:id="rId7"/>
    <p:sldId id="267" r:id="rId8"/>
    <p:sldId id="266" r:id="rId9"/>
    <p:sldId id="259" r:id="rId10"/>
    <p:sldId id="269" r:id="rId11"/>
    <p:sldId id="272" r:id="rId12"/>
    <p:sldId id="270" r:id="rId13"/>
    <p:sldId id="273" r:id="rId14"/>
    <p:sldId id="271" r:id="rId15"/>
    <p:sldId id="274" r:id="rId16"/>
    <p:sldId id="310" r:id="rId17"/>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6" userDrawn="1">
          <p15:clr>
            <a:srgbClr val="A4A3A4"/>
          </p15:clr>
        </p15:guide>
        <p15:guide id="2" pos="38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90" d="100"/>
          <a:sy n="90" d="100"/>
        </p:scale>
        <p:origin x="-1356" y="-522"/>
      </p:cViewPr>
      <p:guideLst>
        <p:guide orient="horz" pos="2176"/>
        <p:guide pos="3875"/>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gs" Target="tags/tag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6FED17B-04C0-4C18-AB1A-F7DEF5F0D8F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2BBA570-FA97-4654-92EE-270B9338CA85}" type="slidenum">
              <a:rPr lang="zh-CN" altLang="en-US" smtClean="0"/>
            </a:fld>
            <a:endParaRPr lang="zh-CN" alt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FED17B-04C0-4C18-AB1A-F7DEF5F0D8F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pic>
        <p:nvPicPr>
          <p:cNvPr id="6"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1.png"/><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3581" y="323996"/>
            <a:ext cx="3168352"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第四单元</a:t>
            </a:r>
            <a:endParaRPr lang="zh-CN" altLang="en-US" sz="40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0" y="2383156"/>
            <a:ext cx="12192000" cy="1107996"/>
          </a:xfrm>
          <a:prstGeom prst="rect">
            <a:avLst/>
          </a:prstGeom>
          <a:noFill/>
        </p:spPr>
        <p:txBody>
          <a:bodyPr wrap="square" rtlCol="0">
            <a:spAutoFit/>
          </a:bodyPr>
          <a:lstStyle/>
          <a:p>
            <a:pPr algn="ctr"/>
            <a:r>
              <a:rPr lang="zh-CN" altLang="en-US" sz="6600" b="1" dirty="0">
                <a:latin typeface="微软雅黑" panose="020B0503020204020204" pitchFamily="34" charset="-122"/>
                <a:ea typeface="微软雅黑" panose="020B0503020204020204" pitchFamily="34" charset="-122"/>
              </a:rPr>
              <a:t>续</a:t>
            </a:r>
            <a:r>
              <a:rPr lang="en-US" altLang="zh-CN" sz="6600" b="1" dirty="0">
                <a:latin typeface="微软雅黑" panose="020B0503020204020204" pitchFamily="34" charset="-122"/>
                <a:ea typeface="微软雅黑" panose="020B0503020204020204" pitchFamily="34" charset="-122"/>
              </a:rPr>
              <a:t> </a:t>
            </a:r>
            <a:r>
              <a:rPr lang="zh-CN" altLang="en-US" sz="6600" b="1" dirty="0">
                <a:latin typeface="微软雅黑" panose="020B0503020204020204" pitchFamily="34" charset="-122"/>
                <a:ea typeface="微软雅黑" panose="020B0503020204020204" pitchFamily="34" charset="-122"/>
              </a:rPr>
              <a:t>写</a:t>
            </a:r>
            <a:r>
              <a:rPr lang="en-US" altLang="zh-CN" sz="6600" b="1" dirty="0">
                <a:latin typeface="微软雅黑" panose="020B0503020204020204" pitchFamily="34" charset="-122"/>
                <a:ea typeface="微软雅黑" panose="020B0503020204020204" pitchFamily="34" charset="-122"/>
              </a:rPr>
              <a:t> </a:t>
            </a:r>
            <a:r>
              <a:rPr lang="zh-CN" altLang="en-US" sz="6600" b="1" dirty="0">
                <a:latin typeface="微软雅黑" panose="020B0503020204020204" pitchFamily="34" charset="-122"/>
                <a:ea typeface="微软雅黑" panose="020B0503020204020204" pitchFamily="34" charset="-122"/>
              </a:rPr>
              <a:t>故</a:t>
            </a:r>
            <a:r>
              <a:rPr lang="en-US" altLang="zh-CN" sz="6600" b="1" dirty="0">
                <a:latin typeface="微软雅黑" panose="020B0503020204020204" pitchFamily="34" charset="-122"/>
                <a:ea typeface="微软雅黑" panose="020B0503020204020204" pitchFamily="34" charset="-122"/>
              </a:rPr>
              <a:t> </a:t>
            </a:r>
            <a:r>
              <a:rPr lang="zh-CN" altLang="en-US" sz="6600" b="1" dirty="0">
                <a:latin typeface="微软雅黑" panose="020B0503020204020204" pitchFamily="34" charset="-122"/>
                <a:ea typeface="微软雅黑" panose="020B0503020204020204" pitchFamily="34" charset="-122"/>
              </a:rPr>
              <a:t>事</a:t>
            </a:r>
            <a:endParaRPr lang="zh-CN" altLang="en-US" sz="66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4850130" y="404494"/>
            <a:ext cx="1383030" cy="1355090"/>
            <a:chOff x="4037973" y="927718"/>
            <a:chExt cx="896190" cy="1012024"/>
          </a:xfrm>
        </p:grpSpPr>
        <p:pic>
          <p:nvPicPr>
            <p:cNvPr id="7" name="图片 6"/>
            <p:cNvPicPr>
              <a:picLocks noChangeAspect="1"/>
            </p:cNvPicPr>
            <p:nvPr/>
          </p:nvPicPr>
          <p:blipFill>
            <a:blip r:embed="rId1" cstate="email"/>
            <a:stretch>
              <a:fillRect/>
            </a:stretch>
          </p:blipFill>
          <p:spPr>
            <a:xfrm>
              <a:off x="4037973" y="927718"/>
              <a:ext cx="896190" cy="1012024"/>
            </a:xfrm>
            <a:prstGeom prst="rect">
              <a:avLst/>
            </a:prstGeom>
          </p:spPr>
        </p:pic>
        <p:sp>
          <p:nvSpPr>
            <p:cNvPr id="8" name="文本框 43"/>
            <p:cNvSpPr txBox="1"/>
            <p:nvPr/>
          </p:nvSpPr>
          <p:spPr>
            <a:xfrm>
              <a:off x="4244498" y="1089111"/>
              <a:ext cx="483435" cy="757832"/>
            </a:xfrm>
            <a:prstGeom prst="rect">
              <a:avLst/>
            </a:prstGeom>
            <a:noFill/>
          </p:spPr>
          <p:txBody>
            <a:bodyPr wrap="square" rtlCol="0">
              <a:spAutoFit/>
            </a:bodyPr>
            <a:lstStyle/>
            <a:p>
              <a:r>
                <a:rPr lang="en-US" altLang="zh-CN" sz="6000" b="1">
                  <a:solidFill>
                    <a:schemeClr val="bg1"/>
                  </a:solidFill>
                </a:rPr>
                <a:t>2</a:t>
              </a:r>
              <a:endParaRPr lang="en-US" altLang="zh-CN" sz="6000" b="1">
                <a:solidFill>
                  <a:schemeClr val="bg1"/>
                </a:solidFill>
              </a:endParaRPr>
            </a:p>
          </p:txBody>
        </p:sp>
      </p:grpSp>
      <p:grpSp>
        <p:nvGrpSpPr>
          <p:cNvPr id="9" name="组合 8"/>
          <p:cNvGrpSpPr/>
          <p:nvPr/>
        </p:nvGrpSpPr>
        <p:grpSpPr>
          <a:xfrm>
            <a:off x="5951855" y="297815"/>
            <a:ext cx="1497330" cy="1461770"/>
            <a:chOff x="5260478" y="983716"/>
            <a:chExt cx="969348" cy="1091279"/>
          </a:xfrm>
        </p:grpSpPr>
        <p:pic>
          <p:nvPicPr>
            <p:cNvPr id="10" name="图片 9"/>
            <p:cNvPicPr>
              <a:picLocks noChangeAspect="1"/>
            </p:cNvPicPr>
            <p:nvPr/>
          </p:nvPicPr>
          <p:blipFill>
            <a:blip r:embed="rId2" cstate="email"/>
            <a:stretch>
              <a:fillRect/>
            </a:stretch>
          </p:blipFill>
          <p:spPr>
            <a:xfrm>
              <a:off x="5260478" y="983716"/>
              <a:ext cx="969348" cy="1091279"/>
            </a:xfrm>
            <a:prstGeom prst="rect">
              <a:avLst/>
            </a:prstGeom>
          </p:spPr>
        </p:pic>
        <p:sp>
          <p:nvSpPr>
            <p:cNvPr id="11" name="文本框 46"/>
            <p:cNvSpPr txBox="1"/>
            <p:nvPr/>
          </p:nvSpPr>
          <p:spPr>
            <a:xfrm>
              <a:off x="5539938" y="1171112"/>
              <a:ext cx="483435" cy="757543"/>
            </a:xfrm>
            <a:prstGeom prst="rect">
              <a:avLst/>
            </a:prstGeom>
            <a:noFill/>
          </p:spPr>
          <p:txBody>
            <a:bodyPr wrap="square" rtlCol="0">
              <a:spAutoFit/>
            </a:bodyPr>
            <a:lstStyle/>
            <a:p>
              <a:r>
                <a:rPr lang="en-US" altLang="zh-CN" sz="6000" b="1">
                  <a:solidFill>
                    <a:schemeClr val="bg1"/>
                  </a:solidFill>
                </a:rPr>
                <a:t>0</a:t>
              </a:r>
              <a:endParaRPr lang="en-US" altLang="zh-CN" sz="6000" b="1">
                <a:solidFill>
                  <a:schemeClr val="bg1"/>
                </a:solidFill>
              </a:endParaRPr>
            </a:p>
          </p:txBody>
        </p:sp>
      </p:grpSp>
      <p:grpSp>
        <p:nvGrpSpPr>
          <p:cNvPr id="12" name="组合 11"/>
          <p:cNvGrpSpPr/>
          <p:nvPr/>
        </p:nvGrpSpPr>
        <p:grpSpPr>
          <a:xfrm>
            <a:off x="7105651" y="342265"/>
            <a:ext cx="1185545" cy="1183640"/>
            <a:chOff x="6480295" y="1041329"/>
            <a:chExt cx="768163" cy="883997"/>
          </a:xfrm>
        </p:grpSpPr>
        <p:pic>
          <p:nvPicPr>
            <p:cNvPr id="13" name="图片 12"/>
            <p:cNvPicPr>
              <a:picLocks noChangeAspect="1"/>
            </p:cNvPicPr>
            <p:nvPr/>
          </p:nvPicPr>
          <p:blipFill>
            <a:blip r:embed="rId3" cstate="email"/>
            <a:stretch>
              <a:fillRect/>
            </a:stretch>
          </p:blipFill>
          <p:spPr>
            <a:xfrm>
              <a:off x="6480295" y="1041329"/>
              <a:ext cx="768163" cy="883997"/>
            </a:xfrm>
            <a:prstGeom prst="rect">
              <a:avLst/>
            </a:prstGeom>
          </p:spPr>
        </p:pic>
        <p:sp>
          <p:nvSpPr>
            <p:cNvPr id="14" name="文本框 49"/>
            <p:cNvSpPr txBox="1"/>
            <p:nvPr/>
          </p:nvSpPr>
          <p:spPr>
            <a:xfrm>
              <a:off x="6644149" y="1216209"/>
              <a:ext cx="483435" cy="688607"/>
            </a:xfrm>
            <a:prstGeom prst="rect">
              <a:avLst/>
            </a:prstGeom>
            <a:noFill/>
          </p:spPr>
          <p:txBody>
            <a:bodyPr wrap="square" rtlCol="0">
              <a:spAutoFit/>
            </a:bodyPr>
            <a:lstStyle/>
            <a:p>
              <a:r>
                <a:rPr lang="en-US" altLang="zh-CN" sz="5400" b="1">
                  <a:solidFill>
                    <a:schemeClr val="bg1"/>
                  </a:solidFill>
                </a:rPr>
                <a:t>2</a:t>
              </a:r>
              <a:endParaRPr lang="en-US" altLang="zh-CN" sz="5400" b="1">
                <a:solidFill>
                  <a:schemeClr val="bg1"/>
                </a:solidFill>
              </a:endParaRPr>
            </a:p>
          </p:txBody>
        </p:sp>
      </p:grpSp>
      <p:grpSp>
        <p:nvGrpSpPr>
          <p:cNvPr id="15" name="组合 14"/>
          <p:cNvGrpSpPr/>
          <p:nvPr/>
        </p:nvGrpSpPr>
        <p:grpSpPr>
          <a:xfrm>
            <a:off x="8324216" y="139701"/>
            <a:ext cx="1185545" cy="1191895"/>
            <a:chOff x="7542534" y="1016554"/>
            <a:chExt cx="768163" cy="890093"/>
          </a:xfrm>
        </p:grpSpPr>
        <p:pic>
          <p:nvPicPr>
            <p:cNvPr id="16" name="图片 15"/>
            <p:cNvPicPr>
              <a:picLocks noChangeAspect="1"/>
            </p:cNvPicPr>
            <p:nvPr/>
          </p:nvPicPr>
          <p:blipFill>
            <a:blip r:embed="rId4" cstate="email"/>
            <a:stretch>
              <a:fillRect/>
            </a:stretch>
          </p:blipFill>
          <p:spPr>
            <a:xfrm>
              <a:off x="7542534" y="1016554"/>
              <a:ext cx="768163" cy="890093"/>
            </a:xfrm>
            <a:prstGeom prst="rect">
              <a:avLst/>
            </a:prstGeom>
          </p:spPr>
        </p:pic>
        <p:sp>
          <p:nvSpPr>
            <p:cNvPr id="17" name="文本框 52"/>
            <p:cNvSpPr txBox="1"/>
            <p:nvPr/>
          </p:nvSpPr>
          <p:spPr>
            <a:xfrm>
              <a:off x="7684946" y="1115190"/>
              <a:ext cx="483435" cy="757788"/>
            </a:xfrm>
            <a:prstGeom prst="rect">
              <a:avLst/>
            </a:prstGeom>
            <a:noFill/>
          </p:spPr>
          <p:txBody>
            <a:bodyPr wrap="square" rtlCol="0">
              <a:spAutoFit/>
            </a:bodyPr>
            <a:lstStyle/>
            <a:p>
              <a:r>
                <a:rPr lang="en-US" sz="6000" b="1">
                  <a:solidFill>
                    <a:schemeClr val="bg1"/>
                  </a:solidFill>
                </a:rPr>
                <a:t>2</a:t>
              </a:r>
              <a:endParaRPr lang="en-US" sz="6000" b="1">
                <a:solidFill>
                  <a:schemeClr val="bg1"/>
                </a:solidFil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7676" y="562858"/>
            <a:ext cx="2083671" cy="58356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例文赏析：</a:t>
            </a:r>
            <a:endParaRPr lang="zh-CN" altLang="en-US" sz="3200" b="1">
              <a:latin typeface="微软雅黑" panose="020B0503020204020204" pitchFamily="34" charset="-122"/>
              <a:ea typeface="微软雅黑" panose="020B0503020204020204" pitchFamily="34" charset="-122"/>
            </a:endParaRPr>
          </a:p>
        </p:txBody>
      </p:sp>
      <p:sp>
        <p:nvSpPr>
          <p:cNvPr id="4" name="文本框 3"/>
          <p:cNvSpPr txBox="1"/>
          <p:nvPr/>
        </p:nvSpPr>
        <p:spPr>
          <a:xfrm>
            <a:off x="547008" y="1357759"/>
            <a:ext cx="5379176" cy="4892675"/>
          </a:xfrm>
          <a:prstGeom prst="rect">
            <a:avLst/>
          </a:prstGeom>
          <a:noFill/>
        </p:spPr>
        <p:txBody>
          <a:bodyPr wrap="square">
            <a:spAutoFit/>
          </a:bodyPr>
          <a:lstStyle/>
          <a:p>
            <a:pPr algn="just">
              <a:lnSpc>
                <a:spcPct val="120000"/>
              </a:lnSpc>
            </a:pPr>
            <a:r>
              <a:rPr lang="zh-CN" altLang="en-US" sz="2000" b="1">
                <a:latin typeface="楷体" panose="02010609060101010101" pitchFamily="49" charset="-122"/>
                <a:ea typeface="楷体" panose="02010609060101010101" pitchFamily="49" charset="-122"/>
              </a:rPr>
              <a:t>    第二天下午放学后，我和苗苗、于晓阳、刘一菲一起来到了李晓明家。我们都是自发前来为李晓明过生日的。</a:t>
            </a:r>
            <a:endParaRPr lang="zh-CN" altLang="en-US" sz="2000" b="1">
              <a:latin typeface="楷体" panose="02010609060101010101" pitchFamily="49" charset="-122"/>
              <a:ea typeface="楷体" panose="02010609060101010101" pitchFamily="49" charset="-122"/>
            </a:endParaRPr>
          </a:p>
          <a:p>
            <a:pPr algn="just">
              <a:lnSpc>
                <a:spcPct val="120000"/>
              </a:lnSpc>
            </a:pPr>
            <a:r>
              <a:rPr lang="zh-CN" altLang="en-US" sz="2000" b="1">
                <a:latin typeface="楷体" panose="02010609060101010101" pitchFamily="49" charset="-122"/>
                <a:ea typeface="楷体" panose="02010609060101010101" pitchFamily="49" charset="-122"/>
              </a:rPr>
              <a:t> </a:t>
            </a:r>
            <a:r>
              <a:rPr lang="en-US" altLang="zh-CN" sz="2000" b="1">
                <a:latin typeface="楷体" panose="02010609060101010101" pitchFamily="49" charset="-122"/>
                <a:ea typeface="楷体" panose="02010609060101010101" pitchFamily="49" charset="-122"/>
              </a:rPr>
              <a:t>   </a:t>
            </a:r>
            <a:r>
              <a:rPr lang="zh-CN" altLang="en-US" sz="2000" b="1">
                <a:latin typeface="楷体" panose="02010609060101010101" pitchFamily="49" charset="-122"/>
                <a:ea typeface="楷体" panose="02010609060101010101" pitchFamily="49" charset="-122"/>
              </a:rPr>
              <a:t>到了李晓明家一看，天啊，居然还有比我们来得早的！班长和几位班委正在布置房间，一看到我们来了，就都迎了上来。我把生日礼物送给了李晓明，同学们也纷纷送上了自己准备的生日礼物，礼物多的李晓明双手都抱不住了，一个劲儿地道谢，嘴角向上扬，眼睛眯成了一条缝，看起来高兴极了。李晓明的奶奶用打火机点燃了生日蛋糕上的蜡烛，我们一起唱起了生日歌。李晓明许愿之后吹灭了蜡烛，我们就开始品尝蛋糕了</a:t>
            </a:r>
            <a:r>
              <a:rPr lang="en-US" altLang="zh-CN" sz="2000" b="1">
                <a:latin typeface="楷体" panose="02010609060101010101" pitchFamily="49" charset="-122"/>
                <a:ea typeface="楷体" panose="02010609060101010101" pitchFamily="49" charset="-122"/>
              </a:rPr>
              <a:t>……</a:t>
            </a:r>
            <a:endParaRPr lang="zh-CN" altLang="en-US" sz="2000" b="1">
              <a:latin typeface="楷体" panose="02010609060101010101" pitchFamily="49" charset="-122"/>
              <a:ea typeface="楷体" panose="02010609060101010101" pitchFamily="49" charset="-122"/>
            </a:endParaRPr>
          </a:p>
        </p:txBody>
      </p:sp>
      <p:sp>
        <p:nvSpPr>
          <p:cNvPr id="6" name="文本框 5"/>
          <p:cNvSpPr txBox="1"/>
          <p:nvPr/>
        </p:nvSpPr>
        <p:spPr>
          <a:xfrm>
            <a:off x="6489338" y="1604387"/>
            <a:ext cx="4932859" cy="461665"/>
          </a:xfrm>
          <a:prstGeom prst="rect">
            <a:avLst/>
          </a:prstGeom>
          <a:noFill/>
        </p:spPr>
        <p:txBody>
          <a:bodyPr wrap="square" rtlCol="0">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想一想：选段是按照什么顺序写的？</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368415" y="2773045"/>
            <a:ext cx="5174615" cy="2933065"/>
          </a:xfrm>
          <a:prstGeom prst="rect">
            <a:avLst/>
          </a:prstGeom>
          <a:noFill/>
        </p:spPr>
        <p:txBody>
          <a:bodyPr wrap="square" rtlCol="0" anchor="t">
            <a:spAutoFit/>
          </a:bodyPr>
          <a:lstStyle/>
          <a:p>
            <a:pPr fontAlgn="auto">
              <a:lnSpc>
                <a:spcPct val="140000"/>
              </a:lnSpc>
            </a:pPr>
            <a:r>
              <a:rPr lang="zh-CN" altLang="en-US" sz="2400" b="1">
                <a:solidFill>
                  <a:srgbClr val="FF0000"/>
                </a:solidFill>
                <a:latin typeface="楷体" panose="02010609060101010101" pitchFamily="49" charset="-122"/>
                <a:ea typeface="楷体" panose="02010609060101010101" pitchFamily="49" charset="-122"/>
              </a:rPr>
              <a:t>    选段是按照“</a:t>
            </a:r>
            <a:r>
              <a:rPr lang="zh-CN" altLang="en-US" sz="2800" b="1">
                <a:solidFill>
                  <a:srgbClr val="FF0000"/>
                </a:solidFill>
                <a:latin typeface="微软雅黑" panose="020B0503020204020204" pitchFamily="34" charset="-122"/>
                <a:ea typeface="微软雅黑" panose="020B0503020204020204" pitchFamily="34" charset="-122"/>
              </a:rPr>
              <a:t>约同学到李晓明家</a:t>
            </a:r>
            <a:r>
              <a:rPr lang="en-US" altLang="zh-CN" sz="2400" b="1">
                <a:solidFill>
                  <a:srgbClr val="FF0000"/>
                </a:solidFill>
                <a:latin typeface="楷体" panose="02010609060101010101" pitchFamily="49" charset="-122"/>
                <a:ea typeface="楷体" panose="02010609060101010101" pitchFamily="49" charset="-122"/>
              </a:rPr>
              <a:t>—</a:t>
            </a:r>
            <a:r>
              <a:rPr lang="zh-CN" altLang="en-US" sz="2800" b="1">
                <a:solidFill>
                  <a:srgbClr val="FF0000"/>
                </a:solidFill>
                <a:latin typeface="微软雅黑" panose="020B0503020204020204" pitchFamily="34" charset="-122"/>
                <a:ea typeface="微软雅黑" panose="020B0503020204020204" pitchFamily="34" charset="-122"/>
              </a:rPr>
              <a:t>布置房间</a:t>
            </a:r>
            <a:r>
              <a:rPr lang="en-US" altLang="zh-CN" sz="2400" b="1">
                <a:solidFill>
                  <a:srgbClr val="FF0000"/>
                </a:solidFill>
                <a:latin typeface="楷体" panose="02010609060101010101" pitchFamily="49" charset="-122"/>
                <a:ea typeface="楷体" panose="02010609060101010101" pitchFamily="49" charset="-122"/>
              </a:rPr>
              <a:t>—</a:t>
            </a:r>
            <a:r>
              <a:rPr lang="zh-CN" altLang="en-US" sz="2800" b="1">
                <a:solidFill>
                  <a:srgbClr val="FF0000"/>
                </a:solidFill>
                <a:latin typeface="微软雅黑" panose="020B0503020204020204" pitchFamily="34" charset="-122"/>
                <a:ea typeface="微软雅黑" panose="020B0503020204020204" pitchFamily="34" charset="-122"/>
              </a:rPr>
              <a:t>送生日礼物</a:t>
            </a:r>
            <a:r>
              <a:rPr lang="en-US" altLang="zh-CN" sz="2400" b="1">
                <a:solidFill>
                  <a:srgbClr val="FF0000"/>
                </a:solidFill>
                <a:latin typeface="楷体" panose="02010609060101010101" pitchFamily="49" charset="-122"/>
                <a:ea typeface="楷体" panose="02010609060101010101" pitchFamily="49" charset="-122"/>
              </a:rPr>
              <a:t>—</a:t>
            </a:r>
            <a:r>
              <a:rPr lang="zh-CN" altLang="en-US" sz="2800" b="1">
                <a:solidFill>
                  <a:srgbClr val="FF0000"/>
                </a:solidFill>
                <a:latin typeface="微软雅黑" panose="020B0503020204020204" pitchFamily="34" charset="-122"/>
                <a:ea typeface="微软雅黑" panose="020B0503020204020204" pitchFamily="34" charset="-122"/>
              </a:rPr>
              <a:t>点燃生日蜡烛</a:t>
            </a:r>
            <a:r>
              <a:rPr lang="en-US" altLang="zh-CN" sz="2400" b="1">
                <a:solidFill>
                  <a:srgbClr val="FF0000"/>
                </a:solidFill>
                <a:latin typeface="楷体" panose="02010609060101010101" pitchFamily="49" charset="-122"/>
                <a:ea typeface="楷体" panose="02010609060101010101" pitchFamily="49" charset="-122"/>
              </a:rPr>
              <a:t>—</a:t>
            </a:r>
            <a:r>
              <a:rPr lang="zh-CN" altLang="en-US" sz="2800" b="1">
                <a:solidFill>
                  <a:srgbClr val="FF0000"/>
                </a:solidFill>
                <a:latin typeface="微软雅黑" panose="020B0503020204020204" pitchFamily="34" charset="-122"/>
                <a:ea typeface="微软雅黑" panose="020B0503020204020204" pitchFamily="34" charset="-122"/>
              </a:rPr>
              <a:t>品尝生日蛋糕</a:t>
            </a:r>
            <a:r>
              <a:rPr lang="zh-CN" altLang="en-US" sz="2400" b="1">
                <a:solidFill>
                  <a:srgbClr val="FF0000"/>
                </a:solidFill>
                <a:latin typeface="楷体" panose="02010609060101010101" pitchFamily="49" charset="-122"/>
                <a:ea typeface="楷体" panose="02010609060101010101" pitchFamily="49" charset="-122"/>
              </a:rPr>
              <a:t>”的顺序来写的。小作者把大家为李晓明过生日的过程交代得清清楚楚。</a:t>
            </a:r>
            <a:endParaRPr lang="zh-CN" altLang="en-US" sz="2400" b="1">
              <a:solidFill>
                <a:srgbClr val="FF0000"/>
              </a:solidFill>
              <a:latin typeface="楷体" panose="02010609060101010101" pitchFamily="49" charset="-122"/>
              <a:ea typeface="楷体" panose="02010609060101010101" pitchFamily="49" charset="-122"/>
            </a:endParaRPr>
          </a:p>
        </p:txBody>
      </p:sp>
      <p:cxnSp>
        <p:nvCxnSpPr>
          <p:cNvPr id="9" name="直接连接符 8"/>
          <p:cNvCxnSpPr/>
          <p:nvPr/>
        </p:nvCxnSpPr>
        <p:spPr>
          <a:xfrm>
            <a:off x="6142990" y="1274445"/>
            <a:ext cx="8890" cy="4795520"/>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ppt_y</p:attrName>
                                        </p:attrNameLst>
                                      </p:cBhvr>
                                      <p:tavLst>
                                        <p:tav tm="0">
                                          <p:val>
                                            <p:strVal val="#ppt_y+#ppt_h*1.125000"/>
                                          </p:val>
                                        </p:tav>
                                        <p:tav tm="100000">
                                          <p:val>
                                            <p:strVal val="#ppt_y"/>
                                          </p:val>
                                        </p:tav>
                                      </p:tavLst>
                                    </p:anim>
                                    <p:animEffect transition="in" filter="wipe(up)">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0916" y="725924"/>
            <a:ext cx="7488832" cy="58356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（三）生动描写</a:t>
            </a:r>
            <a:r>
              <a:rPr lang="zh-CN" altLang="en-US" sz="3200" b="1" dirty="0">
                <a:latin typeface="楷体" panose="02010609060101010101" pitchFamily="49" charset="-122"/>
                <a:ea typeface="楷体" panose="02010609060101010101" pitchFamily="49" charset="-122"/>
              </a:rPr>
              <a:t>，</a:t>
            </a:r>
            <a:r>
              <a:rPr lang="zh-CN" altLang="en-US" sz="3200" b="1" dirty="0">
                <a:latin typeface="微软雅黑" panose="020B0503020204020204" pitchFamily="34" charset="-122"/>
                <a:ea typeface="微软雅黑" panose="020B0503020204020204" pitchFamily="34" charset="-122"/>
              </a:rPr>
              <a:t>表达情感</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077181" y="1605915"/>
            <a:ext cx="9173845" cy="4246245"/>
          </a:xfrm>
          <a:prstGeom prst="rect">
            <a:avLst/>
          </a:prstGeom>
          <a:noFill/>
        </p:spPr>
        <p:txBody>
          <a:bodyPr wrap="square">
            <a:spAutoFit/>
          </a:bodyPr>
          <a:lstStyle/>
          <a:p>
            <a:pPr>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3600" dirty="0">
                <a:latin typeface="楷体" panose="02010609060101010101" pitchFamily="49" charset="-122"/>
                <a:ea typeface="楷体" panose="02010609060101010101" pitchFamily="49" charset="-122"/>
              </a:rPr>
              <a:t>对人物的</a:t>
            </a:r>
            <a:r>
              <a:rPr lang="zh-CN" altLang="en-US" sz="3600" b="1" dirty="0">
                <a:solidFill>
                  <a:srgbClr val="FF0000"/>
                </a:solidFill>
                <a:latin typeface="微软雅黑" panose="020B0503020204020204" pitchFamily="34" charset="-122"/>
                <a:ea typeface="微软雅黑" panose="020B0503020204020204" pitchFamily="34" charset="-122"/>
              </a:rPr>
              <a:t>语言</a:t>
            </a:r>
            <a:r>
              <a:rPr lang="zh-CN" altLang="en-US" sz="3600" dirty="0">
                <a:latin typeface="楷体" panose="02010609060101010101" pitchFamily="49" charset="-122"/>
                <a:ea typeface="楷体" panose="02010609060101010101" pitchFamily="49" charset="-122"/>
              </a:rPr>
              <a:t>、</a:t>
            </a:r>
            <a:r>
              <a:rPr lang="zh-CN" altLang="en-US" sz="3600" b="1" dirty="0">
                <a:solidFill>
                  <a:srgbClr val="FF0000"/>
                </a:solidFill>
                <a:latin typeface="微软雅黑" panose="020B0503020204020204" pitchFamily="34" charset="-122"/>
                <a:ea typeface="微软雅黑" panose="020B0503020204020204" pitchFamily="34" charset="-122"/>
              </a:rPr>
              <a:t>神态</a:t>
            </a:r>
            <a:r>
              <a:rPr lang="zh-CN" altLang="en-US" sz="3600" dirty="0">
                <a:latin typeface="楷体" panose="02010609060101010101" pitchFamily="49" charset="-122"/>
                <a:ea typeface="楷体" panose="02010609060101010101" pitchFamily="49" charset="-122"/>
              </a:rPr>
              <a:t>、</a:t>
            </a:r>
            <a:r>
              <a:rPr lang="zh-CN" altLang="en-US" sz="3600" b="1" dirty="0">
                <a:solidFill>
                  <a:srgbClr val="FF0000"/>
                </a:solidFill>
                <a:latin typeface="微软雅黑" panose="020B0503020204020204" pitchFamily="34" charset="-122"/>
                <a:ea typeface="微软雅黑" panose="020B0503020204020204" pitchFamily="34" charset="-122"/>
              </a:rPr>
              <a:t>动作</a:t>
            </a:r>
            <a:r>
              <a:rPr lang="zh-CN" altLang="en-US" sz="3600" dirty="0">
                <a:latin typeface="楷体" panose="02010609060101010101" pitchFamily="49" charset="-122"/>
                <a:ea typeface="楷体" panose="02010609060101010101" pitchFamily="49" charset="-122"/>
              </a:rPr>
              <a:t>和</a:t>
            </a:r>
            <a:r>
              <a:rPr lang="zh-CN" altLang="en-US" sz="3600" b="1" dirty="0">
                <a:solidFill>
                  <a:srgbClr val="FF0000"/>
                </a:solidFill>
                <a:latin typeface="微软雅黑" panose="020B0503020204020204" pitchFamily="34" charset="-122"/>
                <a:ea typeface="微软雅黑" panose="020B0503020204020204" pitchFamily="34" charset="-122"/>
              </a:rPr>
              <a:t>心理活动</a:t>
            </a:r>
            <a:r>
              <a:rPr lang="zh-CN" altLang="en-US" sz="3600" dirty="0">
                <a:latin typeface="楷体" panose="02010609060101010101" pitchFamily="49" charset="-122"/>
                <a:ea typeface="楷体" panose="02010609060101010101" pitchFamily="49" charset="-122"/>
              </a:rPr>
              <a:t>进行有选择的细致描写，注意使用准确的语言，重点描写温馨场面，让读者如同身临其境。</a:t>
            </a:r>
            <a:r>
              <a:rPr lang="zh-CN" altLang="en-US" sz="3600" dirty="0">
                <a:latin typeface="楷体" panose="02010609060101010101" pitchFamily="49" charset="-122"/>
                <a:ea typeface="楷体" panose="02010609060101010101" pitchFamily="49" charset="-122"/>
                <a:sym typeface="+mn-ea"/>
              </a:rPr>
              <a:t>在描写故事时还要</a:t>
            </a:r>
            <a:r>
              <a:rPr lang="zh-CN" altLang="en-US" sz="3600" b="1" dirty="0">
                <a:solidFill>
                  <a:srgbClr val="FF0000"/>
                </a:solidFill>
                <a:latin typeface="微软雅黑" panose="020B0503020204020204" pitchFamily="34" charset="-122"/>
                <a:ea typeface="微软雅黑" panose="020B0503020204020204" pitchFamily="34" charset="-122"/>
                <a:sym typeface="+mn-ea"/>
              </a:rPr>
              <a:t>点出习作的主题</a:t>
            </a:r>
            <a:r>
              <a:rPr lang="zh-CN" altLang="en-US" sz="36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3600" dirty="0">
                <a:latin typeface="楷体" panose="02010609060101010101" pitchFamily="49" charset="-122"/>
                <a:ea typeface="楷体" panose="02010609060101010101" pitchFamily="49" charset="-122"/>
                <a:sym typeface="+mn-ea"/>
              </a:rPr>
              <a:t>表达内心</a:t>
            </a:r>
            <a:r>
              <a:rPr lang="zh-CN" altLang="en-US" sz="3600" b="1" dirty="0">
                <a:solidFill>
                  <a:srgbClr val="FF0000"/>
                </a:solidFill>
                <a:latin typeface="微软雅黑" panose="020B0503020204020204" pitchFamily="34" charset="-122"/>
                <a:ea typeface="微软雅黑" panose="020B0503020204020204" pitchFamily="34" charset="-122"/>
                <a:sym typeface="+mn-ea"/>
              </a:rPr>
              <a:t>真实情感</a:t>
            </a:r>
            <a:r>
              <a:rPr lang="zh-CN" altLang="en-US" sz="3600" dirty="0">
                <a:latin typeface="楷体" panose="02010609060101010101" pitchFamily="49" charset="-122"/>
                <a:ea typeface="楷体" panose="02010609060101010101" pitchFamily="49" charset="-122"/>
                <a:sym typeface="+mn-ea"/>
              </a:rPr>
              <a:t>，增加习作的感染力。</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7676" y="562858"/>
            <a:ext cx="2083671" cy="58356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例文赏析：</a:t>
            </a:r>
            <a:endParaRPr lang="zh-CN" altLang="en-US" sz="3200" b="1">
              <a:latin typeface="微软雅黑" panose="020B0503020204020204" pitchFamily="34" charset="-122"/>
              <a:ea typeface="微软雅黑" panose="020B0503020204020204" pitchFamily="34" charset="-122"/>
            </a:endParaRPr>
          </a:p>
        </p:txBody>
      </p:sp>
      <p:sp>
        <p:nvSpPr>
          <p:cNvPr id="4" name="文本框 3"/>
          <p:cNvSpPr txBox="1"/>
          <p:nvPr/>
        </p:nvSpPr>
        <p:spPr>
          <a:xfrm>
            <a:off x="690880" y="1301750"/>
            <a:ext cx="5248910" cy="4711065"/>
          </a:xfrm>
          <a:prstGeom prst="rect">
            <a:avLst/>
          </a:prstGeom>
          <a:noFill/>
        </p:spPr>
        <p:txBody>
          <a:bodyPr wrap="square">
            <a:spAutoFit/>
          </a:bodyPr>
          <a:lstStyle/>
          <a:p>
            <a:pPr>
              <a:lnSpc>
                <a:spcPct val="130000"/>
              </a:lnSpc>
            </a:pPr>
            <a:r>
              <a:rPr lang="zh-CN" altLang="en-US" sz="2100" b="1">
                <a:latin typeface="楷体" panose="02010609060101010101" pitchFamily="49" charset="-122"/>
                <a:ea typeface="楷体" panose="02010609060101010101" pitchFamily="49" charset="-122"/>
              </a:rPr>
              <a:t>    这时，老师带着李晓明走了进来，同学们立刻齐声唱起了生日歌</a:t>
            </a:r>
            <a:r>
              <a:rPr lang="en-US" altLang="zh-CN" sz="2100" b="1">
                <a:latin typeface="楷体" panose="02010609060101010101" pitchFamily="49" charset="-122"/>
                <a:ea typeface="楷体" panose="02010609060101010101" pitchFamily="49" charset="-122"/>
              </a:rPr>
              <a:t>:“</a:t>
            </a:r>
            <a:r>
              <a:rPr lang="zh-CN" altLang="en-US" sz="2100" b="1">
                <a:latin typeface="楷体" panose="02010609060101010101" pitchFamily="49" charset="-122"/>
                <a:ea typeface="楷体" panose="02010609060101010101" pitchFamily="49" charset="-122"/>
              </a:rPr>
              <a:t>祝你生日快乐！祝你生日快乐</a:t>
            </a:r>
            <a:r>
              <a:rPr lang="en-US" altLang="zh-CN" sz="2100" b="1">
                <a:latin typeface="楷体" panose="02010609060101010101" pitchFamily="49" charset="-122"/>
                <a:ea typeface="楷体" panose="02010609060101010101" pitchFamily="49" charset="-122"/>
              </a:rPr>
              <a:t>……”</a:t>
            </a:r>
            <a:r>
              <a:rPr lang="zh-CN" altLang="en-US" sz="2100" b="1">
                <a:latin typeface="楷体" panose="02010609060101010101" pitchFamily="49" charset="-122"/>
                <a:ea typeface="楷体" panose="02010609060101010101" pitchFamily="49" charset="-122"/>
              </a:rPr>
              <a:t>李晓明看到这个场景，感动得流下了眼泪，不停地说</a:t>
            </a:r>
            <a:r>
              <a:rPr lang="en-US" altLang="zh-CN" sz="2100" b="1">
                <a:latin typeface="楷体" panose="02010609060101010101" pitchFamily="49" charset="-122"/>
                <a:ea typeface="楷体" panose="02010609060101010101" pitchFamily="49" charset="-122"/>
              </a:rPr>
              <a:t>:“</a:t>
            </a:r>
            <a:r>
              <a:rPr lang="zh-CN" altLang="en-US" sz="2100" b="1">
                <a:latin typeface="楷体" panose="02010609060101010101" pitchFamily="49" charset="-122"/>
                <a:ea typeface="楷体" panose="02010609060101010101" pitchFamily="49" charset="-122"/>
              </a:rPr>
              <a:t>谢谢大家！谢谢大家！</a:t>
            </a:r>
            <a:r>
              <a:rPr lang="en-US" altLang="zh-CN" sz="2100" b="1">
                <a:latin typeface="楷体" panose="02010609060101010101" pitchFamily="49" charset="-122"/>
                <a:ea typeface="楷体" panose="02010609060101010101" pitchFamily="49" charset="-122"/>
              </a:rPr>
              <a:t>”</a:t>
            </a:r>
            <a:r>
              <a:rPr lang="zh-CN" altLang="en-US" sz="2100" b="1">
                <a:latin typeface="楷体" panose="02010609060101010101" pitchFamily="49" charset="-122"/>
                <a:ea typeface="楷体" panose="02010609060101010101" pitchFamily="49" charset="-122"/>
              </a:rPr>
              <a:t>亮亮快步走上前，拉着李晓明的手说</a:t>
            </a:r>
            <a:r>
              <a:rPr lang="en-US" altLang="zh-CN" sz="2100" b="1">
                <a:latin typeface="楷体" panose="02010609060101010101" pitchFamily="49" charset="-122"/>
                <a:ea typeface="楷体" panose="02010609060101010101" pitchFamily="49" charset="-122"/>
              </a:rPr>
              <a:t>:“</a:t>
            </a:r>
            <a:r>
              <a:rPr lang="zh-CN" altLang="en-US" sz="2100" b="1">
                <a:latin typeface="楷体" panose="02010609060101010101" pitchFamily="49" charset="-122"/>
                <a:ea typeface="楷体" panose="02010609060101010101" pitchFamily="49" charset="-122"/>
              </a:rPr>
              <a:t>来，来，来，该许愿啦！你今天是小寿星，一定要快快乐乐的。”李晓明许了愿望，吹灭了蜡烛。同学们立刻扑向蛋糕。吃完了蛋糕之后，同学们各自给李晓明送上了精心准备的生日礼物。三年级（</a:t>
            </a:r>
            <a:r>
              <a:rPr lang="en-US" altLang="zh-CN" sz="2100" b="1">
                <a:latin typeface="楷体" panose="02010609060101010101" pitchFamily="49" charset="-122"/>
                <a:ea typeface="楷体" panose="02010609060101010101" pitchFamily="49" charset="-122"/>
              </a:rPr>
              <a:t>2</a:t>
            </a:r>
            <a:r>
              <a:rPr lang="zh-CN" altLang="en-US" sz="2100" b="1">
                <a:latin typeface="楷体" panose="02010609060101010101" pitchFamily="49" charset="-122"/>
                <a:ea typeface="楷体" panose="02010609060101010101" pitchFamily="49" charset="-122"/>
              </a:rPr>
              <a:t>）班变成了欢乐的海洋。</a:t>
            </a:r>
            <a:endParaRPr lang="zh-CN" altLang="en-US" sz="2100" b="1">
              <a:latin typeface="楷体" panose="02010609060101010101" pitchFamily="49" charset="-122"/>
              <a:ea typeface="楷体" panose="02010609060101010101" pitchFamily="49" charset="-122"/>
            </a:endParaRPr>
          </a:p>
        </p:txBody>
      </p:sp>
      <p:sp>
        <p:nvSpPr>
          <p:cNvPr id="6" name="文本框 5"/>
          <p:cNvSpPr txBox="1"/>
          <p:nvPr/>
        </p:nvSpPr>
        <p:spPr>
          <a:xfrm>
            <a:off x="6418218" y="1301492"/>
            <a:ext cx="4932859" cy="911860"/>
          </a:xfrm>
          <a:prstGeom prst="rect">
            <a:avLst/>
          </a:prstGeom>
          <a:noFill/>
        </p:spPr>
        <p:txBody>
          <a:bodyPr wrap="square" rtlCol="0">
            <a:spAutoFit/>
          </a:bodyPr>
          <a:lstStyle/>
          <a:p>
            <a:pPr fontAlgn="auto">
              <a:lnSpc>
                <a:spcPts val="3200"/>
              </a:lnSpc>
            </a:pPr>
            <a:r>
              <a:rPr lang="en-US" altLang="zh-CN" sz="2400" b="1">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想一想：选段描写了一个怎样的情景，运用了什么手法？</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566535" y="2708910"/>
            <a:ext cx="4636135" cy="3018790"/>
          </a:xfrm>
          <a:prstGeom prst="rect">
            <a:avLst/>
          </a:prstGeom>
          <a:noFill/>
        </p:spPr>
        <p:txBody>
          <a:bodyPr wrap="square" rtlCol="0" anchor="t">
            <a:spAutoFit/>
          </a:bodyPr>
          <a:lstStyle/>
          <a:p>
            <a:pPr fontAlgn="auto">
              <a:lnSpc>
                <a:spcPct val="140000"/>
              </a:lnSpc>
            </a:pPr>
            <a:r>
              <a:rPr lang="zh-CN" altLang="en-US" sz="2400" b="1" dirty="0">
                <a:solidFill>
                  <a:srgbClr val="FF0000"/>
                </a:solidFill>
                <a:latin typeface="楷体" panose="02010609060101010101" pitchFamily="49" charset="-122"/>
                <a:ea typeface="楷体" panose="02010609060101010101" pitchFamily="49" charset="-122"/>
              </a:rPr>
              <a:t>    选段描写了</a:t>
            </a:r>
            <a:r>
              <a:rPr lang="zh-CN" altLang="en-US" sz="2800" b="1" dirty="0">
                <a:solidFill>
                  <a:srgbClr val="FF0000"/>
                </a:solidFill>
                <a:latin typeface="微软雅黑" panose="020B0503020204020204" pitchFamily="34" charset="-122"/>
                <a:ea typeface="微软雅黑" panose="020B0503020204020204" pitchFamily="34" charset="-122"/>
              </a:rPr>
              <a:t>老师和同学们给李晓明过生日</a:t>
            </a:r>
            <a:r>
              <a:rPr lang="zh-CN" altLang="en-US" sz="2400" b="1" dirty="0">
                <a:solidFill>
                  <a:srgbClr val="FF0000"/>
                </a:solidFill>
                <a:latin typeface="楷体" panose="02010609060101010101" pitchFamily="49" charset="-122"/>
                <a:ea typeface="楷体" panose="02010609060101010101" pitchFamily="49" charset="-122"/>
              </a:rPr>
              <a:t>的快乐场景，有</a:t>
            </a:r>
            <a:r>
              <a:rPr lang="zh-CN" altLang="en-US" sz="2800" b="1" dirty="0">
                <a:solidFill>
                  <a:srgbClr val="FF0000"/>
                </a:solidFill>
                <a:latin typeface="微软雅黑" panose="020B0503020204020204" pitchFamily="34" charset="-122"/>
                <a:ea typeface="微软雅黑" panose="020B0503020204020204" pitchFamily="34" charset="-122"/>
              </a:rPr>
              <a:t>语言描写</a:t>
            </a:r>
            <a:r>
              <a:rPr lang="zh-CN" altLang="en-US" sz="2400" b="1" dirty="0">
                <a:solidFill>
                  <a:srgbClr val="FF0000"/>
                </a:solidFill>
                <a:latin typeface="楷体" panose="02010609060101010101" pitchFamily="49" charset="-122"/>
                <a:ea typeface="楷体" panose="02010609060101010101" pitchFamily="49" charset="-122"/>
              </a:rPr>
              <a:t>，有</a:t>
            </a:r>
            <a:r>
              <a:rPr lang="zh-CN" altLang="en-US" sz="2800" b="1" dirty="0">
                <a:solidFill>
                  <a:srgbClr val="FF0000"/>
                </a:solidFill>
                <a:latin typeface="微软雅黑" panose="020B0503020204020204" pitchFamily="34" charset="-122"/>
                <a:ea typeface="微软雅黑" panose="020B0503020204020204" pitchFamily="34" charset="-122"/>
              </a:rPr>
              <a:t>神态描写</a:t>
            </a:r>
            <a:r>
              <a:rPr lang="zh-CN" altLang="en-US" sz="2400" b="1" dirty="0">
                <a:solidFill>
                  <a:srgbClr val="FF0000"/>
                </a:solidFill>
                <a:latin typeface="楷体" panose="02010609060101010101" pitchFamily="49" charset="-122"/>
                <a:ea typeface="楷体" panose="02010609060101010101" pitchFamily="49" charset="-122"/>
              </a:rPr>
              <a:t>，有</a:t>
            </a:r>
            <a:r>
              <a:rPr lang="zh-CN" altLang="en-US" sz="2800" b="1" dirty="0">
                <a:solidFill>
                  <a:srgbClr val="FF0000"/>
                </a:solidFill>
                <a:latin typeface="微软雅黑" panose="020B0503020204020204" pitchFamily="34" charset="-122"/>
                <a:ea typeface="微软雅黑" panose="020B0503020204020204" pitchFamily="34" charset="-122"/>
              </a:rPr>
              <a:t>动作描写</a:t>
            </a:r>
            <a:r>
              <a:rPr lang="zh-CN" altLang="en-US" sz="2400" b="1" dirty="0">
                <a:solidFill>
                  <a:srgbClr val="FF0000"/>
                </a:solidFill>
                <a:latin typeface="楷体" panose="02010609060101010101" pitchFamily="49" charset="-122"/>
                <a:ea typeface="楷体" panose="02010609060101010101" pitchFamily="49" charset="-122"/>
              </a:rPr>
              <a:t>，生动地展现了生日会的高潮。</a:t>
            </a:r>
            <a:endParaRPr lang="zh-CN" altLang="en-US" sz="2400" b="1" dirty="0">
              <a:solidFill>
                <a:srgbClr val="FF0000"/>
              </a:solidFill>
              <a:latin typeface="楷体" panose="02010609060101010101" pitchFamily="49" charset="-122"/>
              <a:ea typeface="楷体" panose="02010609060101010101" pitchFamily="49" charset="-122"/>
            </a:endParaRPr>
          </a:p>
        </p:txBody>
      </p:sp>
      <p:cxnSp>
        <p:nvCxnSpPr>
          <p:cNvPr id="9" name="直接连接符 8"/>
          <p:cNvCxnSpPr/>
          <p:nvPr/>
        </p:nvCxnSpPr>
        <p:spPr>
          <a:xfrm>
            <a:off x="6142990" y="1274445"/>
            <a:ext cx="8890" cy="4795520"/>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ppt_y</p:attrName>
                                        </p:attrNameLst>
                                      </p:cBhvr>
                                      <p:tavLst>
                                        <p:tav tm="0">
                                          <p:val>
                                            <p:strVal val="#ppt_y+#ppt_h*1.125000"/>
                                          </p:val>
                                        </p:tav>
                                        <p:tav tm="100000">
                                          <p:val>
                                            <p:strVal val="#ppt_y"/>
                                          </p:val>
                                        </p:tav>
                                      </p:tavLst>
                                    </p:anim>
                                    <p:animEffect transition="in" filter="wipe(up)">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2414" y="574312"/>
            <a:ext cx="7629072" cy="58356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（四）运用</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微软雅黑" panose="020B0503020204020204" pitchFamily="34" charset="-122"/>
                <a:ea typeface="微软雅黑" panose="020B0503020204020204" pitchFamily="34" charset="-122"/>
              </a:rPr>
              <a:t>五感法</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rPr>
              <a:t>，</a:t>
            </a:r>
            <a:r>
              <a:rPr lang="zh-CN" altLang="en-US" sz="3200" b="1" dirty="0">
                <a:latin typeface="微软雅黑" panose="020B0503020204020204" pitchFamily="34" charset="-122"/>
                <a:ea typeface="微软雅黑" panose="020B0503020204020204" pitchFamily="34" charset="-122"/>
              </a:rPr>
              <a:t>让内容引人入胜</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489494" y="1546302"/>
            <a:ext cx="5606506" cy="4431030"/>
          </a:xfrm>
          <a:prstGeom prst="rect">
            <a:avLst/>
          </a:prstGeom>
          <a:noFill/>
        </p:spPr>
        <p:txBody>
          <a:bodyPr wrap="square">
            <a:spAutoFit/>
          </a:bodyPr>
          <a:lstStyle/>
          <a:p>
            <a:pPr>
              <a:lnSpc>
                <a:spcPct val="150000"/>
              </a:lnSpc>
            </a:pPr>
            <a:r>
              <a:rPr lang="en-US" altLang="zh-CN" sz="2000" b="1" dirty="0">
                <a:latin typeface="楷体" panose="02010609060101010101" pitchFamily="49" charset="-122"/>
                <a:ea typeface="楷体" panose="02010609060101010101" pitchFamily="49" charset="-122"/>
              </a:rPr>
              <a:t>   </a:t>
            </a:r>
            <a:r>
              <a:rPr lang="en-US" altLang="zh-CN" sz="2100" b="1" dirty="0">
                <a:latin typeface="楷体" panose="02010609060101010101" pitchFamily="49" charset="-122"/>
                <a:ea typeface="楷体" panose="02010609060101010101" pitchFamily="49" charset="-122"/>
              </a:rPr>
              <a:t> 1. </a:t>
            </a:r>
            <a:r>
              <a:rPr lang="zh-CN" altLang="en-US" sz="2100" b="1" dirty="0">
                <a:latin typeface="楷体" panose="02010609060101010101" pitchFamily="49" charset="-122"/>
                <a:ea typeface="楷体" panose="02010609060101010101" pitchFamily="49" charset="-122"/>
              </a:rPr>
              <a:t>老屋已经活了一百多岁了。它的窗户变成了黑窟窿，门板也破了洞。</a:t>
            </a:r>
            <a:endParaRPr lang="en-US" altLang="zh-CN" sz="2100" b="1" dirty="0">
              <a:latin typeface="楷体" panose="02010609060101010101" pitchFamily="49" charset="-122"/>
              <a:ea typeface="楷体" panose="02010609060101010101" pitchFamily="49" charset="-122"/>
            </a:endParaRPr>
          </a:p>
          <a:p>
            <a:pPr algn="just">
              <a:lnSpc>
                <a:spcPct val="150000"/>
              </a:lnSpc>
            </a:pPr>
            <a:r>
              <a:rPr lang="en-US" altLang="zh-CN" sz="2100" b="1" dirty="0">
                <a:latin typeface="楷体" panose="02010609060101010101" pitchFamily="49" charset="-122"/>
                <a:ea typeface="楷体" panose="02010609060101010101" pitchFamily="49" charset="-122"/>
              </a:rPr>
              <a:t>    2. </a:t>
            </a:r>
            <a:r>
              <a:rPr lang="zh-CN" altLang="en-US" sz="2100" b="1" dirty="0">
                <a:latin typeface="楷体" panose="02010609060101010101" pitchFamily="49" charset="-122"/>
                <a:ea typeface="楷体" panose="02010609060101010101" pitchFamily="49" charset="-122"/>
              </a:rPr>
              <a:t>二十多天后，老母鸡从门上的破洞里走了出来，九只小鸡从门板下面叽叽叫着钻了出来</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叽叽，谢谢！</a:t>
            </a:r>
            <a:r>
              <a:rPr lang="en-US" altLang="zh-CN" sz="2100" b="1" dirty="0">
                <a:latin typeface="楷体" panose="02010609060101010101" pitchFamily="49" charset="-122"/>
                <a:ea typeface="楷体" panose="02010609060101010101" pitchFamily="49" charset="-122"/>
              </a:rPr>
              <a:t>”</a:t>
            </a:r>
            <a:endParaRPr lang="en-US" altLang="zh-CN" sz="2100" b="1" dirty="0">
              <a:latin typeface="楷体" panose="02010609060101010101" pitchFamily="49" charset="-122"/>
              <a:ea typeface="楷体" panose="02010609060101010101" pitchFamily="49" charset="-122"/>
            </a:endParaRPr>
          </a:p>
          <a:p>
            <a:pPr>
              <a:lnSpc>
                <a:spcPct val="150000"/>
              </a:lnSpc>
            </a:pPr>
            <a:r>
              <a:rPr lang="en-US" altLang="zh-CN" sz="2100" b="1" dirty="0">
                <a:latin typeface="楷体" panose="02010609060101010101" pitchFamily="49" charset="-122"/>
                <a:ea typeface="楷体" panose="02010609060101010101" pitchFamily="49" charset="-122"/>
              </a:rPr>
              <a:t>    3. </a:t>
            </a:r>
            <a:r>
              <a:rPr lang="zh-CN" altLang="en-US" sz="2100" b="1" dirty="0">
                <a:latin typeface="楷体" panose="02010609060101010101" pitchFamily="49" charset="-122"/>
                <a:ea typeface="楷体" panose="02010609060101010101" pitchFamily="49" charset="-122"/>
              </a:rPr>
              <a:t>小蜘蛛飞快地爬进屋子，在墙角织了一个又大又漂亮的网。偶尔有虫子撞到网上，小蜘蛛马上爬过去把虫子吃掉。</a:t>
            </a:r>
            <a:endParaRPr lang="en-US" altLang="zh-CN" sz="2100" b="1" dirty="0">
              <a:latin typeface="楷体" panose="02010609060101010101" pitchFamily="49" charset="-122"/>
              <a:ea typeface="楷体" panose="02010609060101010101" pitchFamily="49" charset="-122"/>
            </a:endParaRPr>
          </a:p>
          <a:p>
            <a:pPr algn="r">
              <a:lnSpc>
                <a:spcPct val="150000"/>
              </a:lnSpc>
            </a:pP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选自慈琪</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总也倒不了的老屋</a:t>
            </a:r>
            <a:r>
              <a:rPr lang="en-US" altLang="zh-CN" sz="2000" dirty="0">
                <a:latin typeface="楷体" panose="02010609060101010101" pitchFamily="49" charset="-122"/>
                <a:ea typeface="楷体" panose="02010609060101010101" pitchFamily="49" charset="-122"/>
              </a:rPr>
              <a:t>》)</a:t>
            </a:r>
            <a:endParaRPr lang="zh-CN" altLang="en-US" sz="2000" dirty="0">
              <a:latin typeface="楷体" panose="02010609060101010101" pitchFamily="49" charset="-122"/>
              <a:ea typeface="楷体" panose="02010609060101010101" pitchFamily="49" charset="-122"/>
            </a:endParaRPr>
          </a:p>
        </p:txBody>
      </p:sp>
      <p:sp>
        <p:nvSpPr>
          <p:cNvPr id="6" name="文本框 5"/>
          <p:cNvSpPr txBox="1"/>
          <p:nvPr/>
        </p:nvSpPr>
        <p:spPr>
          <a:xfrm>
            <a:off x="6795770" y="1475740"/>
            <a:ext cx="4447540" cy="911860"/>
          </a:xfrm>
          <a:prstGeom prst="rect">
            <a:avLst/>
          </a:prstGeom>
          <a:noFill/>
        </p:spPr>
        <p:txBody>
          <a:bodyPr wrap="square">
            <a:spAutoFit/>
          </a:bodyPr>
          <a:lstStyle/>
          <a:p>
            <a:pPr fontAlgn="auto">
              <a:lnSpc>
                <a:spcPts val="3200"/>
              </a:lnSpc>
            </a:pPr>
            <a:r>
              <a:rPr lang="zh-CN" altLang="en-US" sz="2200" b="1" dirty="0">
                <a:latin typeface="微软雅黑" panose="020B0503020204020204" pitchFamily="34" charset="-122"/>
                <a:ea typeface="微软雅黑" panose="020B0503020204020204" pitchFamily="34" charset="-122"/>
              </a:rPr>
              <a:t>       </a:t>
            </a: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仔细阅读文本，你能从中找到</a:t>
            </a:r>
            <a:r>
              <a:rPr lang="zh-CN" altLang="en-US" sz="2200" b="1" dirty="0">
                <a:solidFill>
                  <a:schemeClr val="tx1">
                    <a:lumMod val="75000"/>
                    <a:lumOff val="25000"/>
                  </a:schemeClr>
                </a:solidFill>
                <a:latin typeface="楷体" panose="02010609060101010101" pitchFamily="49" charset="-122"/>
                <a:ea typeface="楷体" panose="02010609060101010101" pitchFamily="49" charset="-122"/>
              </a:rPr>
              <a:t>“</a:t>
            </a: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五感</a:t>
            </a:r>
            <a:r>
              <a:rPr lang="zh-CN" altLang="en-US" sz="2200" b="1" dirty="0">
                <a:solidFill>
                  <a:schemeClr val="tx1">
                    <a:lumMod val="75000"/>
                    <a:lumOff val="25000"/>
                  </a:schemeClr>
                </a:solidFill>
                <a:latin typeface="楷体" panose="02010609060101010101" pitchFamily="49" charset="-122"/>
                <a:ea typeface="楷体" panose="02010609060101010101" pitchFamily="49" charset="-122"/>
              </a:rPr>
              <a:t>”</a:t>
            </a: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中的哪几感呢？</a:t>
            </a:r>
            <a:endPar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4550270" y="2068133"/>
            <a:ext cx="1471435" cy="9587"/>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8" name="直接连接符 7"/>
          <p:cNvCxnSpPr/>
          <p:nvPr/>
        </p:nvCxnSpPr>
        <p:spPr>
          <a:xfrm flipV="1">
            <a:off x="567055" y="2523292"/>
            <a:ext cx="3665311" cy="10597"/>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10" name="文本框 9"/>
          <p:cNvSpPr txBox="1"/>
          <p:nvPr/>
        </p:nvSpPr>
        <p:spPr>
          <a:xfrm>
            <a:off x="6711275" y="2794010"/>
            <a:ext cx="710877" cy="400110"/>
          </a:xfrm>
          <a:prstGeom prst="rect">
            <a:avLst/>
          </a:prstGeom>
          <a:noFill/>
        </p:spPr>
        <p:txBody>
          <a:bodyPr wrap="squar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视觉</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385387" y="2994264"/>
            <a:ext cx="4710704"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567055" y="3462020"/>
            <a:ext cx="1187450" cy="9525"/>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15" name="文本框 14"/>
          <p:cNvSpPr txBox="1"/>
          <p:nvPr/>
        </p:nvSpPr>
        <p:spPr>
          <a:xfrm>
            <a:off x="7484160" y="2794010"/>
            <a:ext cx="710877" cy="400110"/>
          </a:xfrm>
          <a:prstGeom prst="rect">
            <a:avLst/>
          </a:prstGeom>
          <a:noFill/>
        </p:spPr>
        <p:txBody>
          <a:bodyPr wrap="squar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视觉</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flipV="1">
            <a:off x="1840547" y="3470910"/>
            <a:ext cx="4255453" cy="26151"/>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flipV="1">
            <a:off x="535577" y="3943985"/>
            <a:ext cx="2741658" cy="20592"/>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20" name="文本框 19"/>
          <p:cNvSpPr txBox="1"/>
          <p:nvPr/>
        </p:nvSpPr>
        <p:spPr>
          <a:xfrm>
            <a:off x="8257045" y="2794010"/>
            <a:ext cx="710877" cy="400110"/>
          </a:xfrm>
          <a:prstGeom prst="rect">
            <a:avLst/>
          </a:prstGeom>
          <a:noFill/>
        </p:spPr>
        <p:txBody>
          <a:bodyPr wrap="square" rtlCol="0">
            <a:spAutoFit/>
          </a:bodyPr>
          <a:lstStyle/>
          <a:p>
            <a:r>
              <a:rPr lang="zh-CN" altLang="en-US" sz="2000" b="1">
                <a:solidFill>
                  <a:srgbClr val="FF0000"/>
                </a:solidFill>
                <a:latin typeface="微软雅黑" panose="020B0503020204020204" pitchFamily="34" charset="-122"/>
                <a:ea typeface="微软雅黑" panose="020B0503020204020204" pitchFamily="34" charset="-122"/>
              </a:rPr>
              <a:t>听觉</a:t>
            </a:r>
            <a:endParaRPr lang="zh-CN" altLang="en-US" sz="2000" b="1">
              <a:solidFill>
                <a:srgbClr val="FF0000"/>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flipV="1">
            <a:off x="1385387" y="4467373"/>
            <a:ext cx="4501426" cy="52376"/>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flipV="1">
            <a:off x="567055" y="4992370"/>
            <a:ext cx="2511425" cy="30175"/>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24" name="文本框 23"/>
          <p:cNvSpPr txBox="1"/>
          <p:nvPr/>
        </p:nvSpPr>
        <p:spPr>
          <a:xfrm>
            <a:off x="9029930" y="2794010"/>
            <a:ext cx="710877" cy="400110"/>
          </a:xfrm>
          <a:prstGeom prst="rect">
            <a:avLst/>
          </a:prstGeom>
          <a:noFill/>
        </p:spPr>
        <p:txBody>
          <a:bodyPr wrap="square" rtlCol="0">
            <a:spAutoFit/>
          </a:bodyPr>
          <a:lstStyle/>
          <a:p>
            <a:r>
              <a:rPr lang="zh-CN" altLang="en-US" sz="2000" b="1">
                <a:solidFill>
                  <a:srgbClr val="FF0000"/>
                </a:solidFill>
                <a:latin typeface="微软雅黑" panose="020B0503020204020204" pitchFamily="34" charset="-122"/>
                <a:ea typeface="微软雅黑" panose="020B0503020204020204" pitchFamily="34" charset="-122"/>
              </a:rPr>
              <a:t>视觉</a:t>
            </a:r>
            <a:endParaRPr lang="zh-CN" altLang="en-US" sz="2000" b="1">
              <a:solidFill>
                <a:srgbClr val="FF0000"/>
              </a:solidFill>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3277235" y="4990465"/>
            <a:ext cx="2607945"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27" name="文本框 26"/>
          <p:cNvSpPr txBox="1"/>
          <p:nvPr/>
        </p:nvSpPr>
        <p:spPr>
          <a:xfrm>
            <a:off x="9802815" y="2794010"/>
            <a:ext cx="710877" cy="400110"/>
          </a:xfrm>
          <a:prstGeom prst="rect">
            <a:avLst/>
          </a:prstGeom>
          <a:noFill/>
        </p:spPr>
        <p:txBody>
          <a:bodyPr wrap="square" rtlCol="0">
            <a:spAutoFit/>
          </a:bodyPr>
          <a:lstStyle/>
          <a:p>
            <a:r>
              <a:rPr lang="zh-CN" altLang="en-US" sz="2000" b="1">
                <a:solidFill>
                  <a:srgbClr val="FF0000"/>
                </a:solidFill>
                <a:latin typeface="微软雅黑" panose="020B0503020204020204" pitchFamily="34" charset="-122"/>
                <a:ea typeface="微软雅黑" panose="020B0503020204020204" pitchFamily="34" charset="-122"/>
              </a:rPr>
              <a:t>触觉</a:t>
            </a:r>
            <a:endParaRPr lang="zh-CN" altLang="en-US" sz="2000" b="1">
              <a:solidFill>
                <a:srgbClr val="FF0000"/>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flipV="1">
            <a:off x="567055" y="5405120"/>
            <a:ext cx="3542665" cy="57966"/>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32" name="文本框 31"/>
          <p:cNvSpPr txBox="1"/>
          <p:nvPr/>
        </p:nvSpPr>
        <p:spPr>
          <a:xfrm>
            <a:off x="10575700" y="2794010"/>
            <a:ext cx="710877" cy="400110"/>
          </a:xfrm>
          <a:prstGeom prst="rect">
            <a:avLst/>
          </a:prstGeom>
          <a:noFill/>
        </p:spPr>
        <p:txBody>
          <a:bodyPr wrap="square" rtlCol="0">
            <a:spAutoFit/>
          </a:bodyPr>
          <a:lstStyle/>
          <a:p>
            <a:r>
              <a:rPr lang="zh-CN" altLang="en-US" sz="2000" b="1">
                <a:solidFill>
                  <a:srgbClr val="FF0000"/>
                </a:solidFill>
                <a:latin typeface="微软雅黑" panose="020B0503020204020204" pitchFamily="34" charset="-122"/>
                <a:ea typeface="微软雅黑" panose="020B0503020204020204" pitchFamily="34" charset="-122"/>
              </a:rPr>
              <a:t>味觉</a:t>
            </a:r>
            <a:endParaRPr lang="zh-CN" altLang="en-US" sz="2000" b="1">
              <a:solidFill>
                <a:srgbClr val="FF0000"/>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922135" y="3470910"/>
            <a:ext cx="4364355" cy="2399665"/>
          </a:xfrm>
          <a:prstGeom prst="rect">
            <a:avLst/>
          </a:prstGeom>
          <a:noFill/>
        </p:spPr>
        <p:txBody>
          <a:bodyPr wrap="square">
            <a:spAutoFit/>
          </a:bodyPr>
          <a:lstStyle/>
          <a:p>
            <a:pPr>
              <a:lnSpc>
                <a:spcPct val="150000"/>
              </a:lnSpc>
            </a:pPr>
            <a:r>
              <a:rPr lang="zh-CN" altLang="en-US" sz="2000" b="1" dirty="0">
                <a:solidFill>
                  <a:srgbClr val="FF0000"/>
                </a:solidFill>
                <a:latin typeface="楷体" panose="02010609060101010101" pitchFamily="49" charset="-122"/>
                <a:ea typeface="楷体" panose="02010609060101010101" pitchFamily="49" charset="-122"/>
              </a:rPr>
              <a:t>   </a:t>
            </a:r>
            <a:r>
              <a:rPr lang="zh-CN" altLang="en-US" sz="2000" b="1" dirty="0">
                <a:solidFill>
                  <a:srgbClr val="FF0000"/>
                </a:solidFill>
                <a:latin typeface="楷体" panose="02010609060101010101" pitchFamily="49" charset="-122"/>
                <a:ea typeface="楷体" panose="02010609060101010101" pitchFamily="49" charset="-122"/>
                <a:sym typeface="+mn-ea"/>
              </a:rPr>
              <a:t>在续写的过程中，</a:t>
            </a:r>
            <a:r>
              <a:rPr lang="zh-CN" altLang="en-US" sz="2000" b="1" dirty="0">
                <a:solidFill>
                  <a:srgbClr val="FF0000"/>
                </a:solidFill>
                <a:latin typeface="楷体" panose="02010609060101010101" pitchFamily="49" charset="-122"/>
                <a:ea typeface="楷体" panose="02010609060101010101" pitchFamily="49" charset="-122"/>
              </a:rPr>
              <a:t>尝试运用</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五感法</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，调动身体的各种感官，把看到的画面、听到的语言、嗅到的气味</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用笔写出来，可以让故事内容更引人入胜。</a:t>
            </a:r>
            <a:endParaRPr lang="zh-CN" altLang="en-US" sz="2000" b="1" dirty="0">
              <a:solidFill>
                <a:srgbClr val="FF0000"/>
              </a:solidFill>
              <a:latin typeface="楷体" panose="02010609060101010101" pitchFamily="49" charset="-122"/>
              <a:ea typeface="楷体" panose="02010609060101010101" pitchFamily="49" charset="-122"/>
            </a:endParaRPr>
          </a:p>
        </p:txBody>
      </p:sp>
      <p:cxnSp>
        <p:nvCxnSpPr>
          <p:cNvPr id="9" name="直接连接符 8"/>
          <p:cNvCxnSpPr/>
          <p:nvPr/>
        </p:nvCxnSpPr>
        <p:spPr>
          <a:xfrm flipH="1">
            <a:off x="6402070" y="1496060"/>
            <a:ext cx="3175" cy="4531995"/>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ppt_x"/>
                                          </p:val>
                                        </p:tav>
                                        <p:tav tm="100000">
                                          <p:val>
                                            <p:strVal val="#ppt_x"/>
                                          </p:val>
                                        </p:tav>
                                      </p:tavLst>
                                    </p:anim>
                                    <p:anim calcmode="lin" valueType="num">
                                      <p:cBhvr additive="base">
                                        <p:cTn id="7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additive="base">
                                        <p:cTn id="76" dur="500" fill="hold"/>
                                        <p:tgtEl>
                                          <p:spTgt spid="22"/>
                                        </p:tgtEl>
                                        <p:attrNameLst>
                                          <p:attrName>ppt_x</p:attrName>
                                        </p:attrNameLst>
                                      </p:cBhvr>
                                      <p:tavLst>
                                        <p:tav tm="0">
                                          <p:val>
                                            <p:strVal val="#ppt_x"/>
                                          </p:val>
                                        </p:tav>
                                        <p:tav tm="100000">
                                          <p:val>
                                            <p:strVal val="#ppt_x"/>
                                          </p:val>
                                        </p:tav>
                                      </p:tavLst>
                                    </p:anim>
                                    <p:anim calcmode="lin" valueType="num">
                                      <p:cBhvr additive="base">
                                        <p:cTn id="7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500"/>
                                        <p:tgtEl>
                                          <p:spTgt spid="27"/>
                                        </p:tgtEl>
                                      </p:cBhvr>
                                    </p:animEffect>
                                  </p:childTnLst>
                                </p:cTn>
                              </p:par>
                            </p:childTnLst>
                          </p:cTn>
                        </p:par>
                      </p:childTnLst>
                    </p:cTn>
                  </p:par>
                  <p:par>
                    <p:cTn id="94" fill="hold">
                      <p:stCondLst>
                        <p:cond delay="indefinite"/>
                      </p:stCondLst>
                      <p:childTnLst>
                        <p:par>
                          <p:cTn id="95" fill="hold">
                            <p:stCondLst>
                              <p:cond delay="0"/>
                            </p:stCondLst>
                            <p:childTnLst>
                              <p:par>
                                <p:cTn id="96" presetID="2" presetClass="entr" presetSubtype="4" fill="hold" nodeType="clickEffect">
                                  <p:stCondLst>
                                    <p:cond delay="0"/>
                                  </p:stCondLst>
                                  <p:childTnLst>
                                    <p:set>
                                      <p:cBhvr>
                                        <p:cTn id="97" dur="1" fill="hold">
                                          <p:stCondLst>
                                            <p:cond delay="0"/>
                                          </p:stCondLst>
                                        </p:cTn>
                                        <p:tgtEl>
                                          <p:spTgt spid="30"/>
                                        </p:tgtEl>
                                        <p:attrNameLst>
                                          <p:attrName>style.visibility</p:attrName>
                                        </p:attrNameLst>
                                      </p:cBhvr>
                                      <p:to>
                                        <p:strVal val="visible"/>
                                      </p:to>
                                    </p:set>
                                    <p:anim calcmode="lin" valueType="num">
                                      <p:cBhvr additive="base">
                                        <p:cTn id="98" dur="500" fill="hold"/>
                                        <p:tgtEl>
                                          <p:spTgt spid="30"/>
                                        </p:tgtEl>
                                        <p:attrNameLst>
                                          <p:attrName>ppt_x</p:attrName>
                                        </p:attrNameLst>
                                      </p:cBhvr>
                                      <p:tavLst>
                                        <p:tav tm="0">
                                          <p:val>
                                            <p:strVal val="#ppt_x"/>
                                          </p:val>
                                        </p:tav>
                                        <p:tav tm="100000">
                                          <p:val>
                                            <p:strVal val="#ppt_x"/>
                                          </p:val>
                                        </p:tav>
                                      </p:tavLst>
                                    </p:anim>
                                    <p:anim calcmode="lin" valueType="num">
                                      <p:cBhvr additive="base">
                                        <p:cTn id="9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fade">
                                      <p:cBhvr>
                                        <p:cTn id="104" dur="500"/>
                                        <p:tgtEl>
                                          <p:spTgt spid="32"/>
                                        </p:tgtEl>
                                      </p:cBhvr>
                                    </p:animEffect>
                                  </p:childTnLst>
                                </p:cTn>
                              </p:par>
                            </p:childTnLst>
                          </p:cTn>
                        </p:par>
                      </p:childTnLst>
                    </p:cTn>
                  </p:par>
                  <p:par>
                    <p:cTn id="105" fill="hold">
                      <p:stCondLst>
                        <p:cond delay="indefinite"/>
                      </p:stCondLst>
                      <p:childTnLst>
                        <p:par>
                          <p:cTn id="106" fill="hold">
                            <p:stCondLst>
                              <p:cond delay="0"/>
                            </p:stCondLst>
                            <p:childTnLst>
                              <p:par>
                                <p:cTn id="107" presetID="12" presetClass="entr" presetSubtype="4" fill="hold" grpId="0" nodeType="click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p:tgtEl>
                                          <p:spTgt spid="33"/>
                                        </p:tgtEl>
                                        <p:attrNameLst>
                                          <p:attrName>ppt_y</p:attrName>
                                        </p:attrNameLst>
                                      </p:cBhvr>
                                      <p:tavLst>
                                        <p:tav tm="0">
                                          <p:val>
                                            <p:strVal val="#ppt_y+#ppt_h*1.125000"/>
                                          </p:val>
                                        </p:tav>
                                        <p:tav tm="100000">
                                          <p:val>
                                            <p:strVal val="#ppt_y"/>
                                          </p:val>
                                        </p:tav>
                                      </p:tavLst>
                                    </p:anim>
                                    <p:animEffect transition="in" filter="wipe(up)">
                                      <p:cBhvr>
                                        <p:cTn id="1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0" grpId="0"/>
      <p:bldP spid="15" grpId="0"/>
      <p:bldP spid="20" grpId="0"/>
      <p:bldP spid="24" grpId="0"/>
      <p:bldP spid="27"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8201" y="733584"/>
            <a:ext cx="7290862" cy="58477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四、真题练一练</a:t>
            </a:r>
            <a:endParaRPr lang="zh-CN" altLang="en-US" sz="3200" b="1">
              <a:latin typeface="微软雅黑" panose="020B0503020204020204" pitchFamily="34" charset="-122"/>
              <a:ea typeface="微软雅黑" panose="020B0503020204020204" pitchFamily="34" charset="-122"/>
            </a:endParaRPr>
          </a:p>
        </p:txBody>
      </p:sp>
      <p:sp>
        <p:nvSpPr>
          <p:cNvPr id="4" name="文本框 3"/>
          <p:cNvSpPr txBox="1"/>
          <p:nvPr/>
        </p:nvSpPr>
        <p:spPr>
          <a:xfrm>
            <a:off x="775970" y="1535430"/>
            <a:ext cx="10380345" cy="4691380"/>
          </a:xfrm>
          <a:prstGeom prst="rect">
            <a:avLst/>
          </a:prstGeom>
          <a:noFill/>
        </p:spPr>
        <p:txBody>
          <a:bodyPr wrap="square">
            <a:spAutoFit/>
          </a:bodyPr>
          <a:lstStyle/>
          <a:p>
            <a:pPr>
              <a:lnSpc>
                <a:spcPct val="130000"/>
              </a:lnSpc>
            </a:pPr>
            <a:r>
              <a:rPr lang="zh-CN" altLang="en-US" sz="2000" dirty="0">
                <a:latin typeface="微软雅黑" panose="020B0503020204020204" pitchFamily="34" charset="-122"/>
                <a:ea typeface="微软雅黑" panose="020B0503020204020204" pitchFamily="34" charset="-122"/>
              </a:rPr>
              <a:t>       </a:t>
            </a:r>
            <a:r>
              <a:rPr lang="zh-CN" altLang="en-US" sz="2000" dirty="0">
                <a:latin typeface="宋体" panose="02010600030101010101" pitchFamily="2" charset="-122"/>
                <a:ea typeface="宋体" panose="02010600030101010101" pitchFamily="2" charset="-122"/>
              </a:rPr>
              <a:t>读读下面的开头，想一想小松鼠会怎么做呢？故事后来又怎样了呢？这次习作，请你来续写童话故事，看谁的故事最生动。故事的题目自拟，写的时候要多写写小动物们的对话和动作，正确使用标点符号。</a:t>
            </a:r>
            <a:endParaRPr lang="en-US" altLang="zh-CN" sz="2000" dirty="0">
              <a:latin typeface="微软雅黑" panose="020B0503020204020204" pitchFamily="34" charset="-122"/>
              <a:ea typeface="微软雅黑" panose="020B0503020204020204" pitchFamily="34" charset="-122"/>
            </a:endParaRPr>
          </a:p>
          <a:p>
            <a:pPr algn="ctr">
              <a:lnSpc>
                <a:spcPct val="130000"/>
              </a:lnSpc>
            </a:pPr>
            <a:r>
              <a:rPr lang="zh-CN" altLang="en-US" sz="2000" u="sng" dirty="0">
                <a:latin typeface="楷体" panose="02010609060101010101" pitchFamily="49" charset="-122"/>
                <a:ea typeface="楷体" panose="02010609060101010101" pitchFamily="49" charset="-122"/>
              </a:rPr>
              <a:t> </a:t>
            </a:r>
            <a:r>
              <a:rPr lang="en-US" altLang="zh-CN" sz="2000" u="sng" dirty="0">
                <a:latin typeface="楷体" panose="02010609060101010101" pitchFamily="49" charset="-122"/>
                <a:ea typeface="楷体" panose="02010609060101010101" pitchFamily="49" charset="-122"/>
              </a:rPr>
              <a:t>                </a:t>
            </a:r>
            <a:endParaRPr lang="en-US" altLang="zh-CN" sz="2000" dirty="0">
              <a:latin typeface="楷体" panose="02010609060101010101" pitchFamily="49" charset="-122"/>
              <a:ea typeface="楷体" panose="02010609060101010101" pitchFamily="49" charset="-122"/>
            </a:endParaRPr>
          </a:p>
          <a:p>
            <a:pPr>
              <a:lnSpc>
                <a:spcPct val="130000"/>
              </a:lnSpc>
            </a:pPr>
            <a:r>
              <a:rPr lang="en-US" altLang="zh-CN" sz="2000" dirty="0">
                <a:latin typeface="楷体" panose="02010609060101010101" pitchFamily="49" charset="-122"/>
                <a:ea typeface="楷体" panose="02010609060101010101" pitchFamily="49" charset="-122"/>
              </a:rPr>
              <a:t>    </a:t>
            </a:r>
            <a:r>
              <a:rPr lang="zh-CN" altLang="en-US" sz="2200" dirty="0">
                <a:latin typeface="楷体" panose="02010609060101010101" pitchFamily="49" charset="-122"/>
                <a:ea typeface="楷体" panose="02010609060101010101" pitchFamily="49" charset="-122"/>
              </a:rPr>
              <a:t>植树节到了，森林小学的小朋友们拉了一卡车的小树苗去植物园栽树，在路上不小心滑落了一棵小树苗。</a:t>
            </a:r>
            <a:endParaRPr lang="zh-CN" altLang="en-US" sz="2200" dirty="0">
              <a:latin typeface="楷体" panose="02010609060101010101" pitchFamily="49" charset="-122"/>
              <a:ea typeface="楷体" panose="02010609060101010101" pitchFamily="49" charset="-122"/>
            </a:endParaRPr>
          </a:p>
          <a:p>
            <a:pPr>
              <a:lnSpc>
                <a:spcPct val="130000"/>
              </a:lnSpc>
            </a:pPr>
            <a:r>
              <a:rPr lang="zh-CN" altLang="en-US" sz="2200" dirty="0">
                <a:latin typeface="楷体" panose="02010609060101010101" pitchFamily="49" charset="-122"/>
                <a:ea typeface="楷体" panose="02010609060101010101" pitchFamily="49" charset="-122"/>
              </a:rPr>
              <a:t> </a:t>
            </a:r>
            <a:r>
              <a:rPr lang="en-US" altLang="zh-CN" sz="2200" dirty="0">
                <a:latin typeface="楷体" panose="02010609060101010101" pitchFamily="49" charset="-122"/>
                <a:ea typeface="楷体" panose="02010609060101010101" pitchFamily="49" charset="-122"/>
              </a:rPr>
              <a:t>   </a:t>
            </a:r>
            <a:r>
              <a:rPr lang="zh-CN" altLang="en-US" sz="2200" dirty="0">
                <a:latin typeface="楷体" panose="02010609060101010101" pitchFamily="49" charset="-122"/>
                <a:ea typeface="楷体" panose="02010609060101010101" pitchFamily="49" charset="-122"/>
              </a:rPr>
              <a:t>小猪丢丢一不小心被绊倒了，它爬了起来，狠狠地踢了下小树苗。小猴子皮皮看见了，蹦蹦跳跳地跑过去，用手扯了根树枝挥舞着走了。小松鼠看见了，赶紧跑过去，</a:t>
            </a:r>
            <a:r>
              <a:rPr lang="en-US" altLang="zh-CN" sz="2200" dirty="0">
                <a:latin typeface="楷体" panose="02010609060101010101" pitchFamily="49" charset="-122"/>
                <a:ea typeface="楷体" panose="02010609060101010101" pitchFamily="49" charset="-122"/>
              </a:rPr>
              <a:t>__________________________________________________________________</a:t>
            </a:r>
            <a:r>
              <a:rPr lang="zh-CN" altLang="en-US" sz="2200" u="sng" dirty="0">
                <a:latin typeface="楷体" panose="02010609060101010101" pitchFamily="49" charset="-122"/>
                <a:ea typeface="楷体" panose="02010609060101010101" pitchFamily="49" charset="-122"/>
              </a:rPr>
              <a:t> </a:t>
            </a:r>
            <a:endParaRPr lang="en-US" altLang="zh-CN" sz="2200" dirty="0">
              <a:latin typeface="楷体" panose="02010609060101010101" pitchFamily="49" charset="-122"/>
              <a:ea typeface="楷体" panose="02010609060101010101" pitchFamily="49" charset="-122"/>
            </a:endParaRPr>
          </a:p>
          <a:p>
            <a:pPr>
              <a:lnSpc>
                <a:spcPct val="130000"/>
              </a:lnSpc>
            </a:pPr>
            <a:endParaRPr lang="en-US" altLang="zh-CN" sz="2000" dirty="0">
              <a:latin typeface="微软雅黑" panose="020B0503020204020204" pitchFamily="34" charset="-122"/>
              <a:ea typeface="微软雅黑" panose="020B0503020204020204" pitchFamily="34" charset="-122"/>
            </a:endParaRPr>
          </a:p>
          <a:p>
            <a:pPr algn="r">
              <a:lnSpc>
                <a:spcPct val="130000"/>
              </a:lnSpc>
            </a:pPr>
            <a:r>
              <a:rPr lang="zh-CN" altLang="en-US" sz="2000" dirty="0">
                <a:solidFill>
                  <a:schemeClr val="tx1">
                    <a:lumMod val="75000"/>
                    <a:lumOff val="25000"/>
                  </a:schemeClr>
                </a:solidFill>
                <a:latin typeface="楷体" panose="02010609060101010101" pitchFamily="49" charset="-122"/>
                <a:ea typeface="楷体" panose="02010609060101010101" pitchFamily="49" charset="-122"/>
              </a:rPr>
              <a:t>（山东省烟台市福山区 </a:t>
            </a:r>
            <a:r>
              <a:rPr lang="en-US" altLang="zh-CN" sz="2000" dirty="0">
                <a:solidFill>
                  <a:schemeClr val="tx1">
                    <a:lumMod val="75000"/>
                    <a:lumOff val="25000"/>
                  </a:schemeClr>
                </a:solidFill>
                <a:latin typeface="楷体" panose="02010609060101010101" pitchFamily="49" charset="-122"/>
                <a:ea typeface="楷体" panose="02010609060101010101" pitchFamily="49" charset="-122"/>
              </a:rPr>
              <a:t>2021—2022</a:t>
            </a:r>
            <a:r>
              <a:rPr lang="zh-CN" altLang="en-US" sz="2000" dirty="0">
                <a:solidFill>
                  <a:schemeClr val="tx1">
                    <a:lumMod val="75000"/>
                    <a:lumOff val="25000"/>
                  </a:schemeClr>
                </a:solidFill>
                <a:latin typeface="楷体" panose="02010609060101010101" pitchFamily="49" charset="-122"/>
                <a:ea typeface="楷体" panose="02010609060101010101" pitchFamily="49" charset="-122"/>
              </a:rPr>
              <a:t>学年第一学期三年级期末测试题</a:t>
            </a:r>
            <a:r>
              <a:rPr lang="en-US" altLang="zh-CN" sz="2000" dirty="0">
                <a:solidFill>
                  <a:schemeClr val="tx1">
                    <a:lumMod val="75000"/>
                    <a:lumOff val="25000"/>
                  </a:schemeClr>
                </a:solidFill>
                <a:latin typeface="楷体" panose="02010609060101010101" pitchFamily="49" charset="-122"/>
                <a:ea typeface="楷体" panose="02010609060101010101" pitchFamily="49" charset="-122"/>
              </a:rPr>
              <a:t>)</a:t>
            </a:r>
            <a:endParaRPr lang="en-US" altLang="zh-CN" sz="2000" dirty="0">
              <a:solidFill>
                <a:schemeClr val="tx1">
                  <a:lumMod val="75000"/>
                  <a:lumOff val="25000"/>
                </a:schemeClr>
              </a:solidFill>
              <a:latin typeface="楷体" panose="02010609060101010101" pitchFamily="49" charset="-122"/>
              <a:ea typeface="楷体" panose="02010609060101010101" pitchFamily="49" charset="-122"/>
            </a:endParaRPr>
          </a:p>
        </p:txBody>
      </p:sp>
      <p:cxnSp>
        <p:nvCxnSpPr>
          <p:cNvPr id="3" name="直接连接符 2"/>
          <p:cNvCxnSpPr/>
          <p:nvPr/>
        </p:nvCxnSpPr>
        <p:spPr>
          <a:xfrm>
            <a:off x="4544695" y="3101975"/>
            <a:ext cx="31026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1007110" y="2517140"/>
          <a:ext cx="10126980" cy="3498850"/>
        </p:xfrm>
        <a:graphic>
          <a:graphicData uri="http://schemas.openxmlformats.org/drawingml/2006/table">
            <a:tbl>
              <a:tblPr firstRow="1" firstCol="1" bandRow="1">
                <a:tableStyleId>{5C22544A-7EE6-4342-B048-85BDC9FD1C3A}</a:tableStyleId>
              </a:tblPr>
              <a:tblGrid>
                <a:gridCol w="3953510"/>
                <a:gridCol w="2061210"/>
                <a:gridCol w="1977390"/>
                <a:gridCol w="2134870"/>
              </a:tblGrid>
              <a:tr h="1229360">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zh-CN" altLang="zh-CN" sz="3600" kern="100" dirty="0">
                          <a:solidFill>
                            <a:schemeClr val="tx1"/>
                          </a:solidFill>
                          <a:effectLst/>
                          <a:latin typeface="微软雅黑" panose="020B0503020204020204" pitchFamily="34" charset="-122"/>
                          <a:ea typeface="微软雅黑" panose="020B0503020204020204" pitchFamily="34" charset="-122"/>
                        </a:rPr>
                        <a:t>评价标准</a:t>
                      </a:r>
                      <a:endParaRPr lang="zh-CN" altLang="zh-CN" sz="3600" kern="1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36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0705">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zh-CN" altLang="en-US" sz="2000">
                          <a:solidFill>
                            <a:schemeClr val="tx1"/>
                          </a:solidFill>
                          <a:latin typeface="楷体" panose="02010609060101010101" pitchFamily="49" charset="-122"/>
                          <a:ea typeface="楷体" panose="02010609060101010101" pitchFamily="49" charset="-122"/>
                        </a:rPr>
                        <a:t>语句通顺，标点正确</a:t>
                      </a:r>
                      <a:endParaRPr lang="zh-CN" altLang="en-US" sz="2000">
                        <a:solidFill>
                          <a:schemeClr val="tx1"/>
                        </a:solidFill>
                        <a:latin typeface="楷体" panose="02010609060101010101" pitchFamily="49" charset="-122"/>
                        <a:ea typeface="楷体" panose="0201060906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86740">
                <a:tc>
                  <a:txBody>
                    <a:bodyPr/>
                    <a:lstStyle/>
                    <a:p>
                      <a:pPr marL="0" marR="0" lvl="0" algn="ctr" defTabSz="914400" rtl="0" eaLnBrk="1" fontAlgn="auto" latinLnBrk="0" hangingPunct="1">
                        <a:lnSpc>
                          <a:spcPct val="100000"/>
                        </a:lnSpc>
                        <a:spcBef>
                          <a:spcPct val="0"/>
                        </a:spcBef>
                        <a:spcAft>
                          <a:spcPct val="0"/>
                        </a:spcAft>
                        <a:buClrTx/>
                        <a:buSzTx/>
                        <a:buFontTx/>
                        <a:buNone/>
                        <a:defRPr/>
                      </a:pPr>
                      <a:r>
                        <a:rPr lang="zh-CN" altLang="en-US" sz="2000">
                          <a:solidFill>
                            <a:schemeClr val="tx1"/>
                          </a:solidFill>
                          <a:latin typeface="楷体" panose="02010609060101010101" pitchFamily="49" charset="-122"/>
                          <a:ea typeface="楷体" panose="02010609060101010101" pitchFamily="49" charset="-122"/>
                        </a:rPr>
                        <a:t>把故事的背景交代清楚</a:t>
                      </a:r>
                      <a:endParaRPr lang="zh-CN" altLang="en-US" sz="2000">
                        <a:solidFill>
                          <a:schemeClr val="tx1"/>
                        </a:solidFill>
                        <a:latin typeface="楷体" panose="02010609060101010101" pitchFamily="49" charset="-122"/>
                        <a:ea typeface="楷体" panose="0201060906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1340">
                <a:tc>
                  <a:txBody>
                    <a:bodyPr/>
                    <a:lstStyle/>
                    <a:p>
                      <a:pPr marL="0" marR="0" lvl="0" algn="ctr" defTabSz="914400" rtl="0" eaLnBrk="1" fontAlgn="auto" latinLnBrk="0" hangingPunct="1">
                        <a:lnSpc>
                          <a:spcPct val="100000"/>
                        </a:lnSpc>
                        <a:spcBef>
                          <a:spcPct val="0"/>
                        </a:spcBef>
                        <a:spcAft>
                          <a:spcPct val="0"/>
                        </a:spcAft>
                        <a:buClrTx/>
                        <a:buSzTx/>
                        <a:buFontTx/>
                        <a:buNone/>
                        <a:defRPr/>
                      </a:pPr>
                      <a:r>
                        <a:rPr lang="zh-CN" altLang="en-US" sz="2000">
                          <a:solidFill>
                            <a:schemeClr val="tx1"/>
                          </a:solidFill>
                          <a:latin typeface="楷体" panose="02010609060101010101" pitchFamily="49" charset="-122"/>
                          <a:ea typeface="楷体" panose="02010609060101010101" pitchFamily="49" charset="-122"/>
                        </a:rPr>
                        <a:t>推想合理，故事完整</a:t>
                      </a:r>
                      <a:endParaRPr lang="zh-CN" altLang="en-US" sz="2000">
                        <a:solidFill>
                          <a:schemeClr val="tx1"/>
                        </a:solidFill>
                        <a:latin typeface="楷体" panose="02010609060101010101" pitchFamily="49" charset="-122"/>
                        <a:ea typeface="楷体" panose="0201060906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60705">
                <a:tc>
                  <a:txBody>
                    <a:bodyPr/>
                    <a:lstStyle/>
                    <a:p>
                      <a:pPr marL="0" marR="0" lvl="0" algn="ctr" defTabSz="914400" rtl="0" eaLnBrk="1" fontAlgn="auto" latinLnBrk="0" hangingPunct="1">
                        <a:lnSpc>
                          <a:spcPct val="100000"/>
                        </a:lnSpc>
                        <a:spcBef>
                          <a:spcPct val="0"/>
                        </a:spcBef>
                        <a:spcAft>
                          <a:spcPct val="0"/>
                        </a:spcAft>
                        <a:buClrTx/>
                        <a:buSzTx/>
                        <a:buFontTx/>
                        <a:buNone/>
                        <a:defRPr/>
                      </a:pPr>
                      <a:r>
                        <a:rPr lang="zh-CN" altLang="en-US" sz="2000" dirty="0">
                          <a:solidFill>
                            <a:schemeClr val="tx1"/>
                          </a:solidFill>
                          <a:latin typeface="楷体" panose="02010609060101010101" pitchFamily="49" charset="-122"/>
                          <a:ea typeface="楷体" panose="02010609060101010101" pitchFamily="49" charset="-122"/>
                        </a:rPr>
                        <a:t>语言生动，感情真实</a:t>
                      </a:r>
                      <a:endParaRPr lang="zh-CN" altLang="en-US" sz="2000" dirty="0">
                        <a:solidFill>
                          <a:schemeClr val="tx1"/>
                        </a:solidFill>
                        <a:latin typeface="楷体" panose="02010609060101010101" pitchFamily="49" charset="-122"/>
                        <a:ea typeface="楷体" panose="0201060906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9" name="文本框 8"/>
          <p:cNvSpPr txBox="1"/>
          <p:nvPr/>
        </p:nvSpPr>
        <p:spPr>
          <a:xfrm>
            <a:off x="893739" y="638810"/>
            <a:ext cx="8726084" cy="58356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五、修改评价</a:t>
            </a:r>
            <a:endParaRPr lang="zh-CN" altLang="en-US" sz="3200" b="1">
              <a:latin typeface="微软雅黑" panose="020B0503020204020204" pitchFamily="34" charset="-122"/>
              <a:ea typeface="微软雅黑" panose="020B0503020204020204" pitchFamily="34" charset="-122"/>
            </a:endParaRPr>
          </a:p>
        </p:txBody>
      </p:sp>
      <p:sp>
        <p:nvSpPr>
          <p:cNvPr id="2" name="文本框 1"/>
          <p:cNvSpPr txBox="1"/>
          <p:nvPr/>
        </p:nvSpPr>
        <p:spPr>
          <a:xfrm>
            <a:off x="5698671" y="2809240"/>
            <a:ext cx="184731" cy="646331"/>
          </a:xfrm>
          <a:prstGeom prst="rect">
            <a:avLst/>
          </a:prstGeom>
          <a:noFill/>
        </p:spPr>
        <p:txBody>
          <a:bodyPr wrap="none" rtlCol="0" anchor="t">
            <a:spAutoFit/>
          </a:bodyPr>
          <a:lstStyle/>
          <a:p>
            <a:endParaRPr lang="zh-CN" altLang="en-US" sz="3600">
              <a:latin typeface="微软雅黑" panose="020B0503020204020204" pitchFamily="34" charset="-122"/>
              <a:ea typeface="微软雅黑" panose="020B0503020204020204" pitchFamily="34" charset="-122"/>
            </a:endParaRPr>
          </a:p>
        </p:txBody>
      </p:sp>
      <p:sp>
        <p:nvSpPr>
          <p:cNvPr id="10" name="文本框 9"/>
          <p:cNvSpPr txBox="1"/>
          <p:nvPr/>
        </p:nvSpPr>
        <p:spPr>
          <a:xfrm>
            <a:off x="1007110" y="1375410"/>
            <a:ext cx="10332085" cy="988695"/>
          </a:xfrm>
          <a:prstGeom prst="rect">
            <a:avLst/>
          </a:prstGeom>
          <a:noFill/>
        </p:spPr>
        <p:txBody>
          <a:bodyPr wrap="square" rtlCol="0">
            <a:spAutoFit/>
          </a:bodyPr>
          <a:lstStyle/>
          <a:p>
            <a:pPr fontAlgn="auto">
              <a:lnSpc>
                <a:spcPts val="3500"/>
              </a:lnSpc>
            </a:pPr>
            <a:r>
              <a:rPr lang="en-US" altLang="zh-CN" sz="2400"/>
              <a:t>    </a:t>
            </a:r>
            <a:r>
              <a:rPr lang="zh-CN" altLang="en-US" sz="2400" b="1">
                <a:solidFill>
                  <a:srgbClr val="FF0000"/>
                </a:solidFill>
                <a:latin typeface="楷体" panose="02010609060101010101" pitchFamily="49" charset="-122"/>
                <a:ea typeface="楷体" panose="02010609060101010101" pitchFamily="49" charset="-122"/>
              </a:rPr>
              <a:t>习作</a:t>
            </a:r>
            <a:r>
              <a:rPr lang="zh-CN" altLang="en-US" sz="2400" b="1">
                <a:solidFill>
                  <a:srgbClr val="FF0000"/>
                </a:solidFill>
                <a:latin typeface="楷体" panose="02010609060101010101" pitchFamily="49" charset="-122"/>
                <a:ea typeface="楷体" panose="02010609060101010101" pitchFamily="49" charset="-122"/>
                <a:sym typeface="+mn-ea"/>
              </a:rPr>
              <a:t>完成</a:t>
            </a:r>
            <a:r>
              <a:rPr lang="zh-CN" altLang="en-US" sz="2400" b="1">
                <a:solidFill>
                  <a:srgbClr val="FF0000"/>
                </a:solidFill>
                <a:latin typeface="楷体" panose="02010609060101010101" pitchFamily="49" charset="-122"/>
                <a:ea typeface="楷体" panose="02010609060101010101" pitchFamily="49" charset="-122"/>
              </a:rPr>
              <a:t>后，请同学们自行修改习作，与同学交流分享，并按照评价标准互相给对方评价。</a:t>
            </a:r>
            <a:endParaRPr lang="zh-CN" altLang="en-US" sz="2400" b="1">
              <a:solidFill>
                <a:srgbClr val="FF0000"/>
              </a:solidFill>
              <a:latin typeface="楷体" panose="02010609060101010101" pitchFamily="49" charset="-122"/>
              <a:ea typeface="楷体" panose="02010609060101010101" pitchFamily="49" charset="-122"/>
            </a:endParaRPr>
          </a:p>
        </p:txBody>
      </p:sp>
      <p:pic>
        <p:nvPicPr>
          <p:cNvPr id="11" name="New picture"/>
          <p:cNvPicPr/>
          <p:nvPr/>
        </p:nvPicPr>
        <p:blipFill>
          <a:blip r:embed="rId2"/>
          <a:stretch>
            <a:fillRect/>
          </a:stretch>
        </p:blipFill>
        <p:spPr>
          <a:xfrm>
            <a:off x="10490200" y="10769600"/>
            <a:ext cx="355600" cy="266700"/>
          </a:xfrm>
          <a:prstGeom prst="cube">
            <a:avLst/>
          </a:prstGeom>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76045" y="1736090"/>
            <a:ext cx="8309610" cy="4066540"/>
          </a:xfrm>
          <a:prstGeom prst="rect">
            <a:avLst/>
          </a:prstGeom>
          <a:noFill/>
        </p:spPr>
        <p:txBody>
          <a:bodyPr wrap="square">
            <a:spAutoFit/>
          </a:bodyPr>
          <a:lstStyle/>
          <a:p>
            <a:pPr fontAlgn="auto">
              <a:lnSpc>
                <a:spcPts val="5500"/>
              </a:lnSpc>
            </a:pPr>
            <a:r>
              <a:rPr lang="en-US" altLang="zh-CN" sz="3200" b="1" dirty="0">
                <a:solidFill>
                  <a:srgbClr val="FF0000"/>
                </a:solidFill>
                <a:latin typeface="微软雅黑" panose="020B0503020204020204" pitchFamily="34" charset="-122"/>
                <a:ea typeface="微软雅黑" panose="020B0503020204020204" pitchFamily="34" charset="-122"/>
              </a:rPr>
              <a:t>1. </a:t>
            </a:r>
            <a:r>
              <a:rPr lang="en-US" altLang="zh-CN" sz="3200" b="1" dirty="0" err="1">
                <a:solidFill>
                  <a:srgbClr val="FF0000"/>
                </a:solidFill>
                <a:latin typeface="微软雅黑" panose="020B0503020204020204" pitchFamily="34" charset="-122"/>
                <a:ea typeface="微软雅黑" panose="020B0503020204020204" pitchFamily="34" charset="-122"/>
              </a:rPr>
              <a:t>合理推想</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dirty="0">
                <a:latin typeface="楷体" panose="02010609060101010101" pitchFamily="49" charset="-122"/>
                <a:ea typeface="楷体" panose="02010609060101010101" pitchFamily="49" charset="-122"/>
              </a:rPr>
              <a:t>能依据图片和泡泡提示的线</a:t>
            </a:r>
            <a:r>
              <a:rPr lang="zh-CN" altLang="en-US" sz="3200" dirty="0">
                <a:latin typeface="楷体" panose="02010609060101010101" pitchFamily="49" charset="-122"/>
                <a:ea typeface="楷体" panose="02010609060101010101" pitchFamily="49" charset="-122"/>
                <a:sym typeface="+mn-ea"/>
              </a:rPr>
              <a:t>索，</a:t>
            </a:r>
            <a:endParaRPr lang="zh-CN" altLang="en-US" sz="3200" dirty="0">
              <a:latin typeface="楷体" panose="02010609060101010101" pitchFamily="49" charset="-122"/>
              <a:ea typeface="楷体" panose="02010609060101010101" pitchFamily="49" charset="-122"/>
            </a:endParaRPr>
          </a:p>
          <a:p>
            <a:pPr fontAlgn="auto">
              <a:lnSpc>
                <a:spcPts val="5500"/>
              </a:lnSpc>
            </a:pPr>
            <a:r>
              <a:rPr lang="en-US" altLang="zh-CN" sz="32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结合自己的生活经验，对故事的发展</a:t>
            </a:r>
            <a:r>
              <a:rPr lang="zh-CN" altLang="en-US" sz="3200" dirty="0">
                <a:latin typeface="楷体" panose="02010609060101010101" pitchFamily="49" charset="-122"/>
                <a:ea typeface="楷体" panose="02010609060101010101" pitchFamily="49" charset="-122"/>
                <a:sym typeface="+mn-ea"/>
              </a:rPr>
              <a:t>作出</a:t>
            </a:r>
            <a:endParaRPr lang="zh-CN" altLang="en-US" sz="3200" dirty="0">
              <a:latin typeface="楷体" panose="02010609060101010101" pitchFamily="49" charset="-122"/>
              <a:ea typeface="楷体" panose="02010609060101010101" pitchFamily="49" charset="-122"/>
            </a:endParaRPr>
          </a:p>
          <a:p>
            <a:pPr fontAlgn="auto">
              <a:lnSpc>
                <a:spcPts val="5500"/>
              </a:lnSpc>
            </a:pPr>
            <a:r>
              <a:rPr lang="en-US" altLang="zh-CN" sz="32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合理、多元的推想。</a:t>
            </a:r>
            <a:endParaRPr lang="en-US" altLang="zh-CN" sz="2400" dirty="0">
              <a:latin typeface="微软雅黑" panose="020B0503020204020204" pitchFamily="34" charset="-122"/>
              <a:ea typeface="微软雅黑" panose="020B0503020204020204" pitchFamily="34" charset="-122"/>
            </a:endParaRPr>
          </a:p>
          <a:p>
            <a:pPr fontAlgn="auto">
              <a:lnSpc>
                <a:spcPts val="9000"/>
              </a:lnSpc>
            </a:pPr>
            <a:r>
              <a:rPr lang="en-US" altLang="zh-CN" sz="3200" b="1" dirty="0">
                <a:solidFill>
                  <a:srgbClr val="FF0000"/>
                </a:solidFill>
                <a:latin typeface="微软雅黑" panose="020B0503020204020204" pitchFamily="34" charset="-122"/>
                <a:ea typeface="微软雅黑" panose="020B0503020204020204" pitchFamily="34" charset="-122"/>
              </a:rPr>
              <a:t>2. </a:t>
            </a:r>
            <a:r>
              <a:rPr lang="en-US" altLang="zh-CN" sz="3200" b="1" dirty="0" err="1">
                <a:solidFill>
                  <a:srgbClr val="FF0000"/>
                </a:solidFill>
                <a:latin typeface="微软雅黑" panose="020B0503020204020204" pitchFamily="34" charset="-122"/>
                <a:ea typeface="微软雅黑" panose="020B0503020204020204" pitchFamily="34" charset="-122"/>
              </a:rPr>
              <a:t>续写故事</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dirty="0">
                <a:latin typeface="楷体" panose="02010609060101010101" pitchFamily="49" charset="-122"/>
                <a:ea typeface="楷体" panose="02010609060101010101" pitchFamily="49" charset="-122"/>
              </a:rPr>
              <a:t>把推想出的故事完整地写出</a:t>
            </a:r>
            <a:r>
              <a:rPr lang="zh-CN" altLang="en-US" sz="3200" dirty="0">
                <a:latin typeface="楷体" panose="02010609060101010101" pitchFamily="49" charset="-122"/>
                <a:ea typeface="楷体" panose="02010609060101010101" pitchFamily="49" charset="-122"/>
                <a:sym typeface="+mn-ea"/>
              </a:rPr>
              <a:t>来，</a:t>
            </a:r>
            <a:endParaRPr lang="zh-CN" altLang="en-US" sz="3200" dirty="0">
              <a:latin typeface="楷体" panose="02010609060101010101" pitchFamily="49" charset="-122"/>
              <a:ea typeface="楷体" panose="02010609060101010101" pitchFamily="49" charset="-122"/>
            </a:endParaRPr>
          </a:p>
          <a:p>
            <a:pPr fontAlgn="auto">
              <a:lnSpc>
                <a:spcPts val="5500"/>
              </a:lnSpc>
            </a:pPr>
            <a:r>
              <a:rPr lang="en-US" altLang="zh-CN" sz="32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结局要合情合理。</a:t>
            </a:r>
            <a:endParaRPr lang="zh-CN" altLang="en-US" sz="3200" dirty="0">
              <a:latin typeface="楷体" panose="02010609060101010101" pitchFamily="49" charset="-122"/>
              <a:ea typeface="楷体" panose="02010609060101010101" pitchFamily="49" charset="-122"/>
            </a:endParaRPr>
          </a:p>
        </p:txBody>
      </p:sp>
      <p:sp>
        <p:nvSpPr>
          <p:cNvPr id="4" name="文本框 3"/>
          <p:cNvSpPr txBox="1"/>
          <p:nvPr/>
        </p:nvSpPr>
        <p:spPr>
          <a:xfrm>
            <a:off x="3693795" y="619760"/>
            <a:ext cx="3314700" cy="829945"/>
          </a:xfrm>
          <a:prstGeom prst="rect">
            <a:avLst/>
          </a:prstGeom>
          <a:noFill/>
        </p:spPr>
        <p:txBody>
          <a:bodyPr wrap="square" rtlCol="0">
            <a:spAutoFit/>
          </a:bodyPr>
          <a:lstStyle/>
          <a:p>
            <a:pPr algn="ctr"/>
            <a:r>
              <a:rPr lang="zh-CN" altLang="en-US" sz="4800" b="1" dirty="0">
                <a:latin typeface="微软雅黑" panose="020B0503020204020204" pitchFamily="34" charset="-122"/>
                <a:ea typeface="微软雅黑" panose="020B0503020204020204" pitchFamily="34" charset="-122"/>
              </a:rPr>
              <a:t>习</a:t>
            </a:r>
            <a:r>
              <a:rPr lang="en-US" altLang="zh-CN" sz="4800" b="1" dirty="0">
                <a:latin typeface="微软雅黑" panose="020B0503020204020204" pitchFamily="34" charset="-122"/>
                <a:ea typeface="微软雅黑" panose="020B0503020204020204" pitchFamily="34" charset="-122"/>
              </a:rPr>
              <a:t> </a:t>
            </a:r>
            <a:r>
              <a:rPr lang="zh-CN" altLang="en-US" sz="4800" b="1" dirty="0">
                <a:latin typeface="微软雅黑" panose="020B0503020204020204" pitchFamily="34" charset="-122"/>
                <a:ea typeface="微软雅黑" panose="020B0503020204020204" pitchFamily="34" charset="-122"/>
              </a:rPr>
              <a:t>作</a:t>
            </a:r>
            <a:r>
              <a:rPr lang="en-US" altLang="zh-CN" sz="4800" b="1" dirty="0">
                <a:latin typeface="微软雅黑" panose="020B0503020204020204" pitchFamily="34" charset="-122"/>
                <a:ea typeface="微软雅黑" panose="020B0503020204020204" pitchFamily="34" charset="-122"/>
              </a:rPr>
              <a:t> </a:t>
            </a:r>
            <a:r>
              <a:rPr lang="zh-CN" altLang="en-US" sz="4800" b="1" dirty="0">
                <a:latin typeface="微软雅黑" panose="020B0503020204020204" pitchFamily="34" charset="-122"/>
                <a:ea typeface="微软雅黑" panose="020B0503020204020204" pitchFamily="34" charset="-122"/>
              </a:rPr>
              <a:t>要</a:t>
            </a:r>
            <a:r>
              <a:rPr lang="en-US" altLang="zh-CN" sz="4800" b="1" dirty="0">
                <a:latin typeface="微软雅黑" panose="020B0503020204020204" pitchFamily="34" charset="-122"/>
                <a:ea typeface="微软雅黑" panose="020B0503020204020204" pitchFamily="34" charset="-122"/>
              </a:rPr>
              <a:t> </a:t>
            </a:r>
            <a:r>
              <a:rPr lang="zh-CN" altLang="en-US" sz="4800" b="1" dirty="0">
                <a:latin typeface="微软雅黑" panose="020B0503020204020204" pitchFamily="34" charset="-122"/>
                <a:ea typeface="微软雅黑" panose="020B0503020204020204" pitchFamily="34" charset="-122"/>
              </a:rPr>
              <a:t>求</a:t>
            </a:r>
            <a:endParaRPr lang="zh-CN" altLang="en-US" sz="4800" b="1"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3151505" y="648970"/>
            <a:ext cx="3257550" cy="3257550"/>
          </a:xfrm>
          <a:prstGeom prst="rect">
            <a:avLst/>
          </a:prstGeom>
        </p:spPr>
      </p:pic>
      <p:sp>
        <p:nvSpPr>
          <p:cNvPr id="4" name="文本框 3"/>
          <p:cNvSpPr txBox="1"/>
          <p:nvPr/>
        </p:nvSpPr>
        <p:spPr>
          <a:xfrm>
            <a:off x="1061720" y="3906520"/>
            <a:ext cx="6449695" cy="645160"/>
          </a:xfrm>
          <a:prstGeom prst="rect">
            <a:avLst/>
          </a:prstGeom>
          <a:noFill/>
        </p:spPr>
        <p:txBody>
          <a:bodyPr wrap="square">
            <a:spAutoFit/>
          </a:bodyPr>
          <a:lstStyle/>
          <a:p>
            <a:pPr algn="l">
              <a:buClrTx/>
              <a:buSzTx/>
              <a:buFontTx/>
            </a:pPr>
            <a:r>
              <a:rPr lang="zh-CN" altLang="en-US" sz="3600">
                <a:latin typeface="楷体" panose="02010609060101010101" pitchFamily="49" charset="-122"/>
                <a:ea typeface="楷体" panose="02010609060101010101" pitchFamily="49" charset="-122"/>
              </a:rPr>
              <a:t>你知道这个小女孩是谁吗？</a:t>
            </a:r>
            <a:endParaRPr lang="zh-CN" altLang="en-US" sz="3600">
              <a:latin typeface="楷体" panose="02010609060101010101" pitchFamily="49" charset="-122"/>
              <a:ea typeface="楷体" panose="02010609060101010101" pitchFamily="49" charset="-122"/>
            </a:endParaRPr>
          </a:p>
        </p:txBody>
      </p:sp>
      <p:sp>
        <p:nvSpPr>
          <p:cNvPr id="5" name="文本框 4"/>
          <p:cNvSpPr txBox="1"/>
          <p:nvPr/>
        </p:nvSpPr>
        <p:spPr>
          <a:xfrm>
            <a:off x="1061720" y="4697730"/>
            <a:ext cx="8522335" cy="645160"/>
          </a:xfrm>
          <a:prstGeom prst="rect">
            <a:avLst/>
          </a:prstGeom>
          <a:noFill/>
        </p:spPr>
        <p:txBody>
          <a:bodyPr wrap="square">
            <a:spAutoFit/>
          </a:bodyPr>
          <a:lstStyle/>
          <a:p>
            <a:r>
              <a:rPr lang="zh-CN" altLang="en-US" sz="3600">
                <a:latin typeface="楷体" panose="02010609060101010101" pitchFamily="49" charset="-122"/>
                <a:ea typeface="楷体" panose="02010609060101010101" pitchFamily="49" charset="-122"/>
              </a:rPr>
              <a:t>如果让你来续写这个故事，你会怎么写呢？</a:t>
            </a:r>
            <a:endParaRPr lang="zh-CN" altLang="en-US" sz="3600">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6389" y="603134"/>
            <a:ext cx="2640399" cy="58477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一、选素材</a:t>
            </a:r>
            <a:endParaRPr lang="zh-CN" altLang="en-US" sz="3200" b="1">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email"/>
          <a:stretch>
            <a:fillRect/>
          </a:stretch>
        </p:blipFill>
        <p:spPr>
          <a:xfrm>
            <a:off x="1845945" y="1316355"/>
            <a:ext cx="8500110" cy="472313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3508" y="615741"/>
            <a:ext cx="2450805" cy="58477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二、理思路</a:t>
            </a:r>
            <a:endParaRPr lang="zh-CN" altLang="en-US" sz="3200" b="1">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email"/>
          <a:srcRect/>
          <a:stretch>
            <a:fillRect/>
          </a:stretch>
        </p:blipFill>
        <p:spPr>
          <a:xfrm>
            <a:off x="904240" y="1508760"/>
            <a:ext cx="10384155" cy="4839335"/>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20481" y="550427"/>
            <a:ext cx="2482394" cy="58477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三、学技巧</a:t>
            </a:r>
            <a:endParaRPr lang="zh-CN" altLang="en-US" sz="3200" b="1">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584835" y="1779270"/>
            <a:ext cx="11022330" cy="3000375"/>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0916" y="753864"/>
            <a:ext cx="7488832" cy="58356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（一）仔细观察</a:t>
            </a:r>
            <a:r>
              <a:rPr lang="zh-CN" altLang="en-US" sz="3200" b="1" dirty="0">
                <a:latin typeface="楷体" panose="02010609060101010101" pitchFamily="49" charset="-122"/>
                <a:ea typeface="楷体" panose="02010609060101010101" pitchFamily="49" charset="-122"/>
              </a:rPr>
              <a:t>，</a:t>
            </a:r>
            <a:r>
              <a:rPr lang="zh-CN" altLang="en-US" sz="3200" b="1" dirty="0">
                <a:latin typeface="微软雅黑" panose="020B0503020204020204" pitchFamily="34" charset="-122"/>
                <a:ea typeface="微软雅黑" panose="020B0503020204020204" pitchFamily="34" charset="-122"/>
              </a:rPr>
              <a:t>交代背景</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894715" y="1614170"/>
            <a:ext cx="8820150" cy="2656205"/>
          </a:xfrm>
          <a:prstGeom prst="rect">
            <a:avLst/>
          </a:prstGeom>
          <a:noFill/>
        </p:spPr>
        <p:txBody>
          <a:bodyPr wrap="square">
            <a:spAutoFit/>
          </a:bodyPr>
          <a:lstStyle/>
          <a:p>
            <a:pPr algn="just" fontAlgn="auto">
              <a:lnSpc>
                <a:spcPts val="5000"/>
              </a:lnSpc>
            </a:pPr>
            <a:r>
              <a:rPr lang="zh-CN" altLang="en-US" sz="2000" b="1" dirty="0">
                <a:latin typeface="微软雅黑" panose="020B0503020204020204" pitchFamily="34" charset="-122"/>
                <a:ea typeface="微软雅黑" panose="020B0503020204020204" pitchFamily="34" charset="-122"/>
              </a:rPr>
              <a:t>      </a:t>
            </a:r>
            <a:r>
              <a:rPr lang="zh-CN" altLang="en-US" sz="3200" dirty="0">
                <a:latin typeface="楷体" panose="02010609060101010101" pitchFamily="49" charset="-122"/>
                <a:ea typeface="楷体" panose="02010609060101010101" pitchFamily="49" charset="-122"/>
                <a:cs typeface="楷体" panose="02010609060101010101" pitchFamily="49" charset="-122"/>
              </a:rPr>
              <a:t> </a:t>
            </a:r>
            <a:r>
              <a:rPr lang="zh-CN" altLang="en-US" sz="3200" b="1" dirty="0">
                <a:solidFill>
                  <a:srgbClr val="FF0000"/>
                </a:solidFill>
                <a:latin typeface="微软雅黑" panose="020B0503020204020204" pitchFamily="34" charset="-122"/>
                <a:ea typeface="微软雅黑" panose="020B0503020204020204" pitchFamily="34" charset="-122"/>
              </a:rPr>
              <a:t>仔细观察</a:t>
            </a:r>
            <a:r>
              <a:rPr lang="zh-CN" altLang="en-US" sz="3200" dirty="0">
                <a:latin typeface="楷体" panose="02010609060101010101" pitchFamily="49" charset="-122"/>
                <a:ea typeface="楷体" panose="02010609060101010101" pitchFamily="49" charset="-122"/>
                <a:cs typeface="楷体" panose="02010609060101010101" pitchFamily="49" charset="-122"/>
              </a:rPr>
              <a:t>课本里给出的</a:t>
            </a:r>
            <a:r>
              <a:rPr lang="zh-CN" altLang="en-US" sz="3200" b="1" dirty="0">
                <a:solidFill>
                  <a:srgbClr val="FF0000"/>
                </a:solidFill>
                <a:latin typeface="微软雅黑" panose="020B0503020204020204" pitchFamily="34" charset="-122"/>
                <a:ea typeface="微软雅黑" panose="020B0503020204020204" pitchFamily="34" charset="-122"/>
              </a:rPr>
              <a:t>三幅图</a:t>
            </a:r>
            <a:r>
              <a:rPr lang="zh-CN" altLang="en-US" sz="3200" dirty="0">
                <a:latin typeface="楷体" panose="02010609060101010101" pitchFamily="49" charset="-122"/>
                <a:ea typeface="楷体" panose="02010609060101010101" pitchFamily="49" charset="-122"/>
                <a:cs typeface="楷体" panose="02010609060101010101" pitchFamily="49" charset="-122"/>
              </a:rPr>
              <a:t>，弄清楚</a:t>
            </a:r>
            <a:r>
              <a:rPr lang="zh-CN" altLang="en-US" sz="3200" b="1" dirty="0">
                <a:solidFill>
                  <a:srgbClr val="FF0000"/>
                </a:solidFill>
                <a:latin typeface="微软雅黑" panose="020B0503020204020204" pitchFamily="34" charset="-122"/>
                <a:ea typeface="微软雅黑" panose="020B0503020204020204" pitchFamily="34" charset="-122"/>
              </a:rPr>
              <a:t>故事的背景</a:t>
            </a:r>
            <a:r>
              <a:rPr lang="zh-CN" altLang="en-US" sz="3200" dirty="0">
                <a:latin typeface="楷体" panose="02010609060101010101" pitchFamily="49" charset="-122"/>
                <a:ea typeface="楷体" panose="02010609060101010101" pitchFamily="49" charset="-122"/>
                <a:cs typeface="楷体" panose="02010609060101010101" pitchFamily="49" charset="-122"/>
              </a:rPr>
              <a:t>。依次观察图片和泡泡中提示的内容，说说图中分别有</a:t>
            </a:r>
            <a:r>
              <a:rPr lang="zh-CN" altLang="en-US" sz="3200" b="1" dirty="0">
                <a:solidFill>
                  <a:srgbClr val="FF0000"/>
                </a:solidFill>
                <a:latin typeface="微软雅黑" panose="020B0503020204020204" pitchFamily="34" charset="-122"/>
                <a:ea typeface="微软雅黑" panose="020B0503020204020204" pitchFamily="34" charset="-122"/>
              </a:rPr>
              <a:t>哪些人</a:t>
            </a:r>
            <a:r>
              <a:rPr lang="zh-CN" altLang="en-US" sz="3200" dirty="0">
                <a:latin typeface="楷体" panose="02010609060101010101" pitchFamily="49" charset="-122"/>
                <a:ea typeface="楷体" panose="02010609060101010101" pitchFamily="49" charset="-122"/>
                <a:cs typeface="楷体" panose="02010609060101010101" pitchFamily="49" charset="-122"/>
              </a:rPr>
              <a:t>，他们</a:t>
            </a:r>
            <a:r>
              <a:rPr lang="zh-CN" altLang="en-US" sz="3200" b="1" dirty="0">
                <a:solidFill>
                  <a:srgbClr val="FF0000"/>
                </a:solidFill>
                <a:latin typeface="微软雅黑" panose="020B0503020204020204" pitchFamily="34" charset="-122"/>
                <a:ea typeface="微软雅黑" panose="020B0503020204020204" pitchFamily="34" charset="-122"/>
              </a:rPr>
              <a:t>在做什么</a:t>
            </a:r>
            <a:r>
              <a:rPr lang="zh-CN" altLang="en-US" sz="3200" dirty="0">
                <a:latin typeface="楷体" panose="02010609060101010101" pitchFamily="49" charset="-122"/>
                <a:ea typeface="楷体" panose="02010609060101010101" pitchFamily="49" charset="-122"/>
                <a:cs typeface="楷体" panose="02010609060101010101" pitchFamily="49" charset="-122"/>
              </a:rPr>
              <a:t>、</a:t>
            </a:r>
            <a:r>
              <a:rPr lang="zh-CN" altLang="en-US" sz="3200" b="1" dirty="0">
                <a:solidFill>
                  <a:srgbClr val="FF0000"/>
                </a:solidFill>
                <a:latin typeface="微软雅黑" panose="020B0503020204020204" pitchFamily="34" charset="-122"/>
                <a:ea typeface="微软雅黑" panose="020B0503020204020204" pitchFamily="34" charset="-122"/>
              </a:rPr>
              <a:t>说什么</a:t>
            </a:r>
            <a:r>
              <a:rPr lang="zh-CN" altLang="en-US" sz="3200" dirty="0">
                <a:latin typeface="楷体" panose="02010609060101010101" pitchFamily="49" charset="-122"/>
                <a:ea typeface="楷体" panose="02010609060101010101" pitchFamily="49" charset="-122"/>
                <a:cs typeface="楷体" panose="02010609060101010101" pitchFamily="49" charset="-122"/>
              </a:rPr>
              <a:t>、</a:t>
            </a:r>
            <a:r>
              <a:rPr lang="zh-CN" altLang="en-US" sz="3200" b="1" dirty="0">
                <a:solidFill>
                  <a:srgbClr val="FF0000"/>
                </a:solidFill>
                <a:latin typeface="微软雅黑" panose="020B0503020204020204" pitchFamily="34" charset="-122"/>
                <a:ea typeface="微软雅黑" panose="020B0503020204020204" pitchFamily="34" charset="-122"/>
              </a:rPr>
              <a:t>想什么</a:t>
            </a:r>
            <a:r>
              <a:rPr lang="zh-CN" altLang="en-US" sz="3200" dirty="0">
                <a:latin typeface="楷体" panose="02010609060101010101" pitchFamily="49" charset="-122"/>
                <a:ea typeface="楷体" panose="02010609060101010101" pitchFamily="49" charset="-122"/>
                <a:cs typeface="楷体" panose="02010609060101010101" pitchFamily="49" charset="-122"/>
              </a:rPr>
              <a:t>，并与同学交流、讨论。</a:t>
            </a:r>
            <a:endParaRPr lang="zh-CN" altLang="en-US" sz="3200"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1083945" y="4822190"/>
            <a:ext cx="8484870" cy="1050925"/>
          </a:xfrm>
          <a:prstGeom prst="rect">
            <a:avLst/>
          </a:prstGeom>
          <a:noFill/>
        </p:spPr>
        <p:txBody>
          <a:bodyPr wrap="square">
            <a:spAutoFit/>
          </a:bodyPr>
          <a:lstStyle/>
          <a:p>
            <a:pPr fontAlgn="auto">
              <a:lnSpc>
                <a:spcPct val="130000"/>
              </a:lnSpc>
            </a:pPr>
            <a:r>
              <a:rPr lang="zh-CN" altLang="en-US" sz="2000" b="1">
                <a:solidFill>
                  <a:srgbClr val="FF0000"/>
                </a:solidFill>
                <a:latin typeface="宋体" panose="02010600030101010101" pitchFamily="2" charset="-122"/>
                <a:ea typeface="宋体" panose="02010600030101010101" pitchFamily="2" charset="-122"/>
              </a:rPr>
              <a:t>注意：</a:t>
            </a:r>
            <a:r>
              <a:rPr lang="zh-CN" altLang="en-US" sz="2800" b="1">
                <a:solidFill>
                  <a:srgbClr val="FF0000"/>
                </a:solidFill>
                <a:latin typeface="微软雅黑" panose="020B0503020204020204" pitchFamily="34" charset="-122"/>
                <a:ea typeface="微软雅黑" panose="020B0503020204020204" pitchFamily="34" charset="-122"/>
              </a:rPr>
              <a:t>关注</a:t>
            </a:r>
            <a:r>
              <a:rPr lang="zh-CN" altLang="en-US" sz="2000" b="1">
                <a:solidFill>
                  <a:srgbClr val="FF0000"/>
                </a:solidFill>
                <a:latin typeface="宋体" panose="02010600030101010101" pitchFamily="2" charset="-122"/>
                <a:ea typeface="宋体" panose="02010600030101010101" pitchFamily="2" charset="-122"/>
              </a:rPr>
              <a:t>图片中的相关</a:t>
            </a:r>
            <a:r>
              <a:rPr lang="zh-CN" altLang="en-US" sz="2800" b="1">
                <a:solidFill>
                  <a:srgbClr val="FF0000"/>
                </a:solidFill>
                <a:latin typeface="微软雅黑" panose="020B0503020204020204" pitchFamily="34" charset="-122"/>
                <a:ea typeface="微软雅黑" panose="020B0503020204020204" pitchFamily="34" charset="-122"/>
              </a:rPr>
              <a:t>细节</a:t>
            </a:r>
            <a:r>
              <a:rPr lang="zh-CN" altLang="en-US" sz="2000" b="1">
                <a:solidFill>
                  <a:srgbClr val="FF0000"/>
                </a:solidFill>
                <a:latin typeface="宋体" panose="02010600030101010101" pitchFamily="2" charset="-122"/>
                <a:ea typeface="宋体" panose="02010600030101010101" pitchFamily="2" charset="-122"/>
              </a:rPr>
              <a:t>，尤其是</a:t>
            </a:r>
            <a:r>
              <a:rPr lang="zh-CN" altLang="en-US" sz="2800" b="1">
                <a:solidFill>
                  <a:srgbClr val="FF0000"/>
                </a:solidFill>
                <a:latin typeface="微软雅黑" panose="020B0503020204020204" pitchFamily="34" charset="-122"/>
                <a:ea typeface="微软雅黑" panose="020B0503020204020204" pitchFamily="34" charset="-122"/>
              </a:rPr>
              <a:t>人物的语言</a:t>
            </a:r>
            <a:r>
              <a:rPr lang="zh-CN" altLang="en-US" sz="2000" b="1">
                <a:solidFill>
                  <a:srgbClr val="FF0000"/>
                </a:solidFill>
                <a:latin typeface="宋体" panose="02010600030101010101" pitchFamily="2" charset="-122"/>
                <a:ea typeface="宋体" panose="02010600030101010101" pitchFamily="2" charset="-122"/>
              </a:rPr>
              <a:t>和</a:t>
            </a:r>
            <a:r>
              <a:rPr lang="zh-CN" altLang="en-US" sz="2800" b="1">
                <a:solidFill>
                  <a:srgbClr val="FF0000"/>
                </a:solidFill>
                <a:latin typeface="微软雅黑" panose="020B0503020204020204" pitchFamily="34" charset="-122"/>
                <a:ea typeface="微软雅黑" panose="020B0503020204020204" pitchFamily="34" charset="-122"/>
              </a:rPr>
              <a:t>神态</a:t>
            </a:r>
            <a:r>
              <a:rPr lang="zh-CN" altLang="en-US" sz="2000" b="1">
                <a:solidFill>
                  <a:srgbClr val="FF0000"/>
                </a:solidFill>
                <a:latin typeface="宋体" panose="02010600030101010101" pitchFamily="2" charset="-122"/>
                <a:ea typeface="宋体" panose="02010600030101010101" pitchFamily="2" charset="-122"/>
              </a:rPr>
              <a:t>，这能</a:t>
            </a:r>
            <a:endParaRPr lang="zh-CN" altLang="en-US" sz="2000" b="1">
              <a:solidFill>
                <a:srgbClr val="FF0000"/>
              </a:solidFill>
              <a:latin typeface="宋体" panose="02010600030101010101" pitchFamily="2" charset="-122"/>
              <a:ea typeface="宋体" panose="02010600030101010101" pitchFamily="2" charset="-122"/>
            </a:endParaRPr>
          </a:p>
          <a:p>
            <a:pPr fontAlgn="auto">
              <a:lnSpc>
                <a:spcPct val="130000"/>
              </a:lnSpc>
            </a:pPr>
            <a:r>
              <a:rPr lang="en-US" altLang="zh-CN" sz="2000" b="1">
                <a:solidFill>
                  <a:srgbClr val="FF0000"/>
                </a:solidFill>
                <a:latin typeface="宋体" panose="02010600030101010101" pitchFamily="2" charset="-122"/>
                <a:ea typeface="宋体" panose="02010600030101010101" pitchFamily="2" charset="-122"/>
              </a:rPr>
              <a:t>      </a:t>
            </a:r>
            <a:r>
              <a:rPr lang="zh-CN" altLang="en-US" sz="2000" b="1">
                <a:solidFill>
                  <a:srgbClr val="FF0000"/>
                </a:solidFill>
                <a:latin typeface="宋体" panose="02010600030101010101" pitchFamily="2" charset="-122"/>
                <a:ea typeface="宋体" panose="02010600030101010101" pitchFamily="2" charset="-122"/>
              </a:rPr>
              <a:t>够帮助我们更好地推想故事后面的发展。</a:t>
            </a:r>
            <a:endParaRPr lang="zh-CN" altLang="en-US" sz="2000" b="1">
              <a:solidFill>
                <a:srgbClr val="FF0000"/>
              </a:solidFill>
              <a:latin typeface="宋体" panose="02010600030101010101" pitchFamily="2" charset="-122"/>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7676" y="562858"/>
            <a:ext cx="2083671" cy="583565"/>
          </a:xfrm>
          <a:prstGeom prst="rect">
            <a:avLst/>
          </a:prstGeom>
          <a:noFill/>
        </p:spPr>
        <p:txBody>
          <a:bodyPr wrap="square" rtlCol="0">
            <a:spAutoFit/>
          </a:bodyPr>
          <a:lstStyle/>
          <a:p>
            <a:r>
              <a:rPr lang="zh-CN" altLang="en-US" sz="3200" b="1">
                <a:latin typeface="微软雅黑" panose="020B0503020204020204" pitchFamily="34" charset="-122"/>
                <a:ea typeface="微软雅黑" panose="020B0503020204020204" pitchFamily="34" charset="-122"/>
              </a:rPr>
              <a:t>例文赏析：</a:t>
            </a:r>
            <a:endParaRPr lang="zh-CN" altLang="en-US" sz="3200" b="1">
              <a:latin typeface="微软雅黑" panose="020B0503020204020204" pitchFamily="34" charset="-122"/>
              <a:ea typeface="微软雅黑" panose="020B0503020204020204" pitchFamily="34" charset="-122"/>
            </a:endParaRPr>
          </a:p>
        </p:txBody>
      </p:sp>
      <p:sp>
        <p:nvSpPr>
          <p:cNvPr id="4" name="文本框 3"/>
          <p:cNvSpPr txBox="1"/>
          <p:nvPr/>
        </p:nvSpPr>
        <p:spPr>
          <a:xfrm>
            <a:off x="840922" y="1173494"/>
            <a:ext cx="4932861" cy="2399665"/>
          </a:xfrm>
          <a:prstGeom prst="rect">
            <a:avLst/>
          </a:prstGeom>
          <a:noFill/>
        </p:spPr>
        <p:txBody>
          <a:bodyPr wrap="square">
            <a:spAutoFit/>
          </a:bodyPr>
          <a:lstStyle/>
          <a:p>
            <a:pPr algn="just">
              <a:lnSpc>
                <a:spcPct val="150000"/>
              </a:lnSpc>
            </a:pPr>
            <a:r>
              <a:rPr lang="zh-CN" altLang="en-US" sz="2000" b="1">
                <a:latin typeface="楷体" panose="02010609060101010101" pitchFamily="49" charset="-122"/>
                <a:ea typeface="楷体" panose="02010609060101010101" pitchFamily="49" charset="-122"/>
              </a:rPr>
              <a:t>    星期一上午，我们刚到教室，小红就高兴地对我们说</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上周六是我的生日</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妈妈给我买了一个很大的生日蛋糕。”小华立即接过话头说</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我也刚过完九岁生日。”李晓明站在一边，愁眉苦脸的，显得很不</a:t>
            </a:r>
            <a:endParaRPr lang="zh-CN" altLang="en-US" sz="2000" b="1">
              <a:latin typeface="楷体" panose="02010609060101010101" pitchFamily="49" charset="-122"/>
              <a:ea typeface="楷体" panose="02010609060101010101" pitchFamily="49" charset="-122"/>
            </a:endParaRPr>
          </a:p>
        </p:txBody>
      </p:sp>
      <p:pic>
        <p:nvPicPr>
          <p:cNvPr id="7" name="图片 6"/>
          <p:cNvPicPr>
            <a:picLocks noChangeAspect="1"/>
          </p:cNvPicPr>
          <p:nvPr/>
        </p:nvPicPr>
        <p:blipFill>
          <a:blip r:embed="rId1" cstate="email"/>
          <a:stretch>
            <a:fillRect/>
          </a:stretch>
        </p:blipFill>
        <p:spPr>
          <a:xfrm>
            <a:off x="4011574" y="3573287"/>
            <a:ext cx="1902905" cy="2800906"/>
          </a:xfrm>
          <a:prstGeom prst="rect">
            <a:avLst/>
          </a:prstGeom>
        </p:spPr>
      </p:pic>
      <p:sp>
        <p:nvSpPr>
          <p:cNvPr id="6" name="文本框 5"/>
          <p:cNvSpPr txBox="1"/>
          <p:nvPr/>
        </p:nvSpPr>
        <p:spPr>
          <a:xfrm>
            <a:off x="6520815" y="1274445"/>
            <a:ext cx="4572000" cy="460375"/>
          </a:xfrm>
          <a:prstGeom prst="rect">
            <a:avLst/>
          </a:prstGeom>
          <a:noFill/>
        </p:spPr>
        <p:txBody>
          <a:bodyPr wrap="square" rtlCol="0">
            <a:spAutoFit/>
          </a:bodyPr>
          <a:lstStyle/>
          <a:p>
            <a:pPr lvl="0" algn="l">
              <a:buClrTx/>
              <a:buSzTx/>
              <a:buFontTx/>
            </a:pPr>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sym typeface="+mn-ea"/>
              </a:rPr>
              <a:t>想一想：选段交代了哪些内容？</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6380480" y="2145665"/>
            <a:ext cx="5042535" cy="3794760"/>
          </a:xfrm>
          <a:prstGeom prst="rect">
            <a:avLst/>
          </a:prstGeom>
          <a:noFill/>
        </p:spPr>
        <p:txBody>
          <a:bodyPr wrap="square" rtlCol="0" anchor="t">
            <a:spAutoFit/>
          </a:bodyPr>
          <a:lstStyle/>
          <a:p>
            <a:pPr fontAlgn="auto">
              <a:lnSpc>
                <a:spcPct val="140000"/>
              </a:lnSpc>
            </a:pPr>
            <a:r>
              <a:rPr lang="zh-CN" altLang="en-US" sz="2400" b="1" dirty="0">
                <a:solidFill>
                  <a:srgbClr val="FF0000"/>
                </a:solidFill>
                <a:latin typeface="楷体" panose="02010609060101010101" pitchFamily="49" charset="-122"/>
                <a:ea typeface="楷体" panose="02010609060101010101" pitchFamily="49" charset="-122"/>
              </a:rPr>
              <a:t>    选段交代了</a:t>
            </a:r>
            <a:r>
              <a:rPr lang="zh-CN" altLang="en-US" sz="2800" b="1" dirty="0">
                <a:solidFill>
                  <a:srgbClr val="FF0000"/>
                </a:solidFill>
                <a:latin typeface="微软雅黑" panose="020B0503020204020204" pitchFamily="34" charset="-122"/>
                <a:ea typeface="微软雅黑" panose="020B0503020204020204" pitchFamily="34" charset="-122"/>
              </a:rPr>
              <a:t>故事的背景</a:t>
            </a:r>
            <a:r>
              <a:rPr lang="zh-CN" altLang="en-US" sz="2400" b="1" dirty="0">
                <a:solidFill>
                  <a:srgbClr val="FF0000"/>
                </a:solidFill>
                <a:latin typeface="楷体" panose="02010609060101010101" pitchFamily="49" charset="-122"/>
                <a:ea typeface="楷体" panose="02010609060101010101" pitchFamily="49" charset="-122"/>
              </a:rPr>
              <a:t>：星期一上午，刚进教室，</a:t>
            </a:r>
            <a:r>
              <a:rPr lang="zh-CN" altLang="en-US" sz="2400" b="1" dirty="0">
                <a:solidFill>
                  <a:srgbClr val="FF0000"/>
                </a:solidFill>
                <a:latin typeface="楷体" panose="02010609060101010101" pitchFamily="49" charset="-122"/>
                <a:ea typeface="楷体" panose="02010609060101010101" pitchFamily="49" charset="-122"/>
                <a:sym typeface="+mn-ea"/>
              </a:rPr>
              <a:t>同学们就开始讨论自己的生日是怎么过的，而站在一边的李晓明却愁眉苦脸的……</a:t>
            </a:r>
            <a:r>
              <a:rPr lang="zh-CN" altLang="en-US" sz="2400" b="1" dirty="0">
                <a:solidFill>
                  <a:srgbClr val="FF0000"/>
                </a:solidFill>
                <a:latin typeface="楷体" panose="02010609060101010101" pitchFamily="49" charset="-122"/>
                <a:ea typeface="楷体" panose="02010609060101010101" pitchFamily="49" charset="-122"/>
              </a:rPr>
              <a:t>人物的语言描写及心理描写与习作提示中给出的图画内容保持了一致，符合看图作文写作的基本要求。</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840740" y="3390900"/>
            <a:ext cx="3225800" cy="2861310"/>
          </a:xfrm>
          <a:prstGeom prst="rect">
            <a:avLst/>
          </a:prstGeom>
          <a:noFill/>
        </p:spPr>
        <p:txBody>
          <a:bodyPr wrap="square" rtlCol="0">
            <a:spAutoFit/>
          </a:bodyPr>
          <a:lstStyle/>
          <a:p>
            <a:pPr algn="just">
              <a:lnSpc>
                <a:spcPct val="150000"/>
              </a:lnSpc>
            </a:pPr>
            <a:r>
              <a:rPr lang="zh-CN" altLang="en-US" sz="2000" b="1" dirty="0">
                <a:latin typeface="楷体" panose="02010609060101010101" pitchFamily="49" charset="-122"/>
                <a:ea typeface="楷体" panose="02010609060101010101" pitchFamily="49" charset="-122"/>
                <a:sym typeface="+mn-ea"/>
              </a:rPr>
              <a:t>开心。第一节课下课后，李晓明没有出去玩闹的心思，愁容满面的他心想：我也快过生日了，但是爸爸妈妈都在外地工作，他们还记得我的生日吗？</a:t>
            </a:r>
            <a:endParaRPr lang="zh-CN" altLang="en-US" sz="2000" b="1" dirty="0">
              <a:latin typeface="楷体" panose="02010609060101010101" pitchFamily="49" charset="-122"/>
              <a:ea typeface="楷体" panose="02010609060101010101" pitchFamily="49" charset="-122"/>
            </a:endParaRPr>
          </a:p>
        </p:txBody>
      </p:sp>
      <p:cxnSp>
        <p:nvCxnSpPr>
          <p:cNvPr id="9" name="直接连接符 8"/>
          <p:cNvCxnSpPr/>
          <p:nvPr/>
        </p:nvCxnSpPr>
        <p:spPr>
          <a:xfrm>
            <a:off x="6142990" y="1274445"/>
            <a:ext cx="8890" cy="4795520"/>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ppt_y</p:attrName>
                                        </p:attrNameLst>
                                      </p:cBhvr>
                                      <p:tavLst>
                                        <p:tav tm="0">
                                          <p:val>
                                            <p:strVal val="#ppt_y+#ppt_h*1.125000"/>
                                          </p:val>
                                        </p:tav>
                                        <p:tav tm="100000">
                                          <p:val>
                                            <p:strVal val="#ppt_y"/>
                                          </p:val>
                                        </p:tav>
                                      </p:tavLst>
                                    </p:anim>
                                    <p:animEffect transition="in" filter="wipe(up)">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ppt_y</p:attrName>
                                        </p:attrNameLst>
                                      </p:cBhvr>
                                      <p:tavLst>
                                        <p:tav tm="0">
                                          <p:val>
                                            <p:strVal val="#ppt_y+#ppt_h*1.125000"/>
                                          </p:val>
                                        </p:tav>
                                        <p:tav tm="100000">
                                          <p:val>
                                            <p:strVal val="#ppt_y"/>
                                          </p:val>
                                        </p:tav>
                                      </p:tavLst>
                                    </p:anim>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89181" y="939919"/>
            <a:ext cx="7488832" cy="583565"/>
          </a:xfrm>
          <a:prstGeom prst="rect">
            <a:avLst/>
          </a:prstGeom>
          <a:noFill/>
        </p:spPr>
        <p:txBody>
          <a:bodyPr wrap="square" rtlCol="0">
            <a:spAutoFit/>
          </a:bodyPr>
          <a:lstStyle/>
          <a:p>
            <a:r>
              <a:rPr lang="zh-CN" altLang="en-US" sz="3200" b="1" dirty="0">
                <a:latin typeface="微软雅黑" panose="020B0503020204020204" pitchFamily="34" charset="-122"/>
                <a:ea typeface="微软雅黑" panose="020B0503020204020204" pitchFamily="34" charset="-122"/>
              </a:rPr>
              <a:t>（二）合理推想</a:t>
            </a:r>
            <a:r>
              <a:rPr lang="zh-CN" altLang="en-US" sz="3200" b="1" dirty="0">
                <a:latin typeface="楷体" panose="02010609060101010101" pitchFamily="49" charset="-122"/>
                <a:ea typeface="楷体" panose="02010609060101010101" pitchFamily="49" charset="-122"/>
              </a:rPr>
              <a:t>，</a:t>
            </a:r>
            <a:r>
              <a:rPr lang="zh-CN" altLang="en-US" sz="3200" b="1" dirty="0">
                <a:latin typeface="微软雅黑" panose="020B0503020204020204" pitchFamily="34" charset="-122"/>
                <a:ea typeface="微软雅黑" panose="020B0503020204020204" pitchFamily="34" charset="-122"/>
              </a:rPr>
              <a:t>有序描写</a:t>
            </a:r>
            <a:endParaRPr lang="zh-CN" altLang="en-US" sz="32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163320" y="1841500"/>
            <a:ext cx="8708390" cy="3415030"/>
          </a:xfrm>
          <a:prstGeom prst="rect">
            <a:avLst/>
          </a:prstGeom>
          <a:noFill/>
        </p:spPr>
        <p:txBody>
          <a:bodyPr wrap="square">
            <a:spAutoFit/>
          </a:bodyPr>
          <a:lstStyle/>
          <a:p>
            <a:pPr fontAlgn="auto">
              <a:lnSpc>
                <a:spcPct val="200000"/>
              </a:lnSpc>
            </a:pPr>
            <a:r>
              <a:rPr lang="en-US" altLang="zh-CN" sz="3600" dirty="0">
                <a:latin typeface="楷体" panose="02010609060101010101" pitchFamily="49" charset="-122"/>
                <a:ea typeface="楷体" panose="02010609060101010101" pitchFamily="49" charset="-122"/>
                <a:cs typeface="楷体" panose="02010609060101010101" pitchFamily="49" charset="-122"/>
              </a:rPr>
              <a:t>1. </a:t>
            </a:r>
            <a:r>
              <a:rPr lang="zh-CN" altLang="en-US" sz="3600" dirty="0">
                <a:latin typeface="楷体" panose="02010609060101010101" pitchFamily="49" charset="-122"/>
                <a:ea typeface="楷体" panose="02010609060101010101" pitchFamily="49" charset="-122"/>
                <a:cs typeface="楷体" panose="02010609060101010101" pitchFamily="49" charset="-122"/>
              </a:rPr>
              <a:t>根据给出的内容，进行合理的推想。</a:t>
            </a:r>
            <a:endParaRPr lang="en-US" altLang="zh-CN" sz="3600" dirty="0">
              <a:latin typeface="楷体" panose="02010609060101010101" pitchFamily="49" charset="-122"/>
              <a:ea typeface="楷体" panose="02010609060101010101" pitchFamily="49" charset="-122"/>
              <a:cs typeface="楷体" panose="02010609060101010101" pitchFamily="49" charset="-122"/>
            </a:endParaRPr>
          </a:p>
          <a:p>
            <a:pPr fontAlgn="auto">
              <a:lnSpc>
                <a:spcPct val="200000"/>
              </a:lnSpc>
            </a:pPr>
            <a:r>
              <a:rPr lang="en-US" altLang="zh-CN" sz="3600" dirty="0">
                <a:latin typeface="楷体" panose="02010609060101010101" pitchFamily="49" charset="-122"/>
                <a:ea typeface="楷体" panose="02010609060101010101" pitchFamily="49" charset="-122"/>
                <a:cs typeface="楷体" panose="02010609060101010101" pitchFamily="49" charset="-122"/>
              </a:rPr>
              <a:t>2. </a:t>
            </a:r>
            <a:r>
              <a:rPr lang="zh-CN" altLang="en-US" sz="3600" dirty="0">
                <a:latin typeface="楷体" panose="02010609060101010101" pitchFamily="49" charset="-122"/>
                <a:ea typeface="楷体" panose="02010609060101010101" pitchFamily="49" charset="-122"/>
                <a:cs typeface="楷体" panose="02010609060101010101" pitchFamily="49" charset="-122"/>
              </a:rPr>
              <a:t>按照一定的顺序（</a:t>
            </a:r>
            <a:r>
              <a:rPr lang="zh-CN" altLang="en-US" sz="3600" b="1" dirty="0">
                <a:solidFill>
                  <a:srgbClr val="FF0000"/>
                </a:solidFill>
                <a:latin typeface="微软雅黑" panose="020B0503020204020204" pitchFamily="34" charset="-122"/>
                <a:ea typeface="微软雅黑" panose="020B0503020204020204" pitchFamily="34" charset="-122"/>
                <a:sym typeface="+mn-ea"/>
              </a:rPr>
              <a:t>时间顺序</a:t>
            </a:r>
            <a:r>
              <a:rPr lang="zh-CN" altLang="en-US" sz="3600" b="1" dirty="0">
                <a:solidFill>
                  <a:srgbClr val="FF0000"/>
                </a:solidFill>
                <a:latin typeface="楷体" panose="02010609060101010101" pitchFamily="49" charset="-122"/>
                <a:ea typeface="楷体" panose="02010609060101010101" pitchFamily="49" charset="-122"/>
                <a:sym typeface="+mn-ea"/>
              </a:rPr>
              <a:t>，</a:t>
            </a:r>
            <a:r>
              <a:rPr lang="zh-CN" altLang="en-US" sz="3600" b="1" dirty="0">
                <a:solidFill>
                  <a:srgbClr val="FF0000"/>
                </a:solidFill>
                <a:latin typeface="微软雅黑" panose="020B0503020204020204" pitchFamily="34" charset="-122"/>
                <a:ea typeface="微软雅黑" panose="020B0503020204020204" pitchFamily="34" charset="-122"/>
                <a:sym typeface="+mn-ea"/>
              </a:rPr>
              <a:t>空间顺序</a:t>
            </a:r>
            <a:endParaRPr lang="zh-CN" altLang="en-US" sz="3600" b="1" dirty="0">
              <a:solidFill>
                <a:srgbClr val="FF0000"/>
              </a:solidFill>
              <a:latin typeface="微软雅黑" panose="020B0503020204020204" pitchFamily="34" charset="-122"/>
              <a:ea typeface="微软雅黑" panose="020B0503020204020204" pitchFamily="34" charset="-122"/>
              <a:sym typeface="+mn-ea"/>
            </a:endParaRPr>
          </a:p>
          <a:p>
            <a:pPr fontAlgn="auto">
              <a:lnSpc>
                <a:spcPct val="200000"/>
              </a:lnSpc>
            </a:pPr>
            <a:r>
              <a:rPr lang="en-US" altLang="zh-CN" sz="3600" b="1" dirty="0">
                <a:solidFill>
                  <a:srgbClr val="FF0000"/>
                </a:solidFill>
                <a:latin typeface="微软雅黑" panose="020B0503020204020204" pitchFamily="34" charset="-122"/>
                <a:ea typeface="微软雅黑" panose="020B0503020204020204" pitchFamily="34" charset="-122"/>
                <a:sym typeface="+mn-ea"/>
              </a:rPr>
              <a:t>     </a:t>
            </a:r>
            <a:r>
              <a:rPr lang="zh-CN" altLang="en-US" sz="3600" dirty="0">
                <a:latin typeface="楷体" panose="02010609060101010101" pitchFamily="49" charset="-122"/>
                <a:ea typeface="楷体" panose="02010609060101010101" pitchFamily="49" charset="-122"/>
                <a:cs typeface="楷体" panose="02010609060101010101" pitchFamily="49" charset="-122"/>
                <a:sym typeface="+mn-ea"/>
              </a:rPr>
              <a:t>等</a:t>
            </a:r>
            <a:r>
              <a:rPr lang="zh-CN" altLang="en-US" sz="3600" dirty="0">
                <a:latin typeface="楷体" panose="02010609060101010101" pitchFamily="49" charset="-122"/>
                <a:ea typeface="楷体" panose="02010609060101010101" pitchFamily="49" charset="-122"/>
                <a:cs typeface="楷体" panose="02010609060101010101" pitchFamily="49" charset="-122"/>
              </a:rPr>
              <a:t>），把事情的发展过程写清楚。</a:t>
            </a:r>
            <a:endParaRPr lang="zh-CN" altLang="en-US" sz="3600"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1748155" y="4962212"/>
            <a:ext cx="3528605" cy="460375"/>
          </a:xfrm>
          <a:prstGeom prst="rect">
            <a:avLst/>
          </a:prstGeom>
          <a:noFill/>
        </p:spPr>
        <p:txBody>
          <a:bodyPr wrap="square">
            <a:spAutoFit/>
          </a:bodyPr>
          <a:lstStyle/>
          <a:p>
            <a:endParaRPr lang="zh-CN" altLang="en-US" sz="2400" b="1">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tags/tag1.xml><?xml version="1.0" encoding="utf-8"?>
<p:tagLst xmlns:p="http://schemas.openxmlformats.org/presentationml/2006/main">
  <p:tag name="KSO_WM_UNIT_TABLE_BEAUTIFY" val="smartTable{5d8da545-661c-4625-a0ea-4ab98e16f15f}"/>
  <p:tag name="TABLE_ENDDRAG_ORIGIN_RECT" val="797*400"/>
  <p:tag name="TABLE_ENDDRAG_RECT" val="82*100*797*400"/>
</p:tagLst>
</file>

<file path=ppt/tags/tag2.xml><?xml version="1.0" encoding="utf-8"?>
<p:tagLst xmlns:p="http://schemas.openxmlformats.org/presentationml/2006/main">
  <p:tag name="AS_OS" val="Unix 3.10 unknown"/>
  <p:tag name="AS_RELEASE_DATE" val="2020.11.30"/>
  <p:tag name="AS_TITLE" val="Aspose.Slides for Java"/>
  <p:tag name="AS_VERSION" val="20.11"/>
  <p:tag name="COMMONDATA" val="eyJoZGlkIjoiMzkyMmExYzMyNGI2NDZkYjhmY2JmMGNiY2ZkOWFhOWYifQ=="/>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2159</Words>
  <Application>WPS 演示</Application>
  <PresentationFormat>自定义</PresentationFormat>
  <Paragraphs>150</Paragraphs>
  <Slides>15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15</vt:i4>
      </vt:variant>
    </vt:vector>
  </HeadingPairs>
  <TitlesOfParts>
    <vt:vector size="27" baseType="lpstr">
      <vt:lpstr>Arial</vt:lpstr>
      <vt:lpstr>宋体</vt:lpstr>
      <vt:lpstr>Wingdings</vt:lpstr>
      <vt:lpstr>微软雅黑</vt:lpstr>
      <vt:lpstr>楷体</vt:lpstr>
      <vt:lpstr>Times New Roman</vt:lpstr>
      <vt:lpstr>Calibri</vt:lpstr>
      <vt:lpstr>Arial</vt:lpstr>
      <vt:lpstr>等线</vt:lpstr>
      <vt:lpstr>Arial Unicode MS</vt:lpstr>
      <vt:lpstr>等线 Light</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5</cp:revision>
  <cp:lastPrinted>2022-07-02T14:08:00Z</cp:lastPrinted>
  <dcterms:created xsi:type="dcterms:W3CDTF">2022-07-02T14:08:00Z</dcterms:created>
  <dcterms:modified xsi:type="dcterms:W3CDTF">2023-10-22T06:39:13Z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9D73DA54954B464E8AF0B11CB9BAABE3_12</vt:lpwstr>
  </property>
  <property fmtid="{D5CDD505-2E9C-101B-9397-08002B2CF9AE}" pid="3" name="KSOProductBuildVer">
    <vt:lpwstr>2052-12.1.0.15712</vt:lpwstr>
  </property>
</Properties>
</file>