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5"/>
  </p:notesMasterIdLst>
  <p:sldIdLst>
    <p:sldId id="284" r:id="rId3"/>
    <p:sldId id="378" r:id="rId4"/>
    <p:sldId id="406" r:id="rId6"/>
    <p:sldId id="454" r:id="rId7"/>
    <p:sldId id="456" r:id="rId8"/>
    <p:sldId id="457" r:id="rId9"/>
    <p:sldId id="459" r:id="rId10"/>
    <p:sldId id="458" r:id="rId11"/>
    <p:sldId id="445" r:id="rId12"/>
    <p:sldId id="455" r:id="rId13"/>
  </p:sldIdLst>
  <p:sldSz cx="9144000" cy="5143500" type="screen16x9"/>
  <p:notesSz cx="6858000" cy="9144000"/>
  <p:embeddedFontLst>
    <p:embeddedFont>
      <p:font typeface="Calibri Light" panose="020F0302020204030204" pitchFamily="34" charset="0"/>
      <p:regular r:id="rId17"/>
      <p:italic r:id="rId18"/>
    </p:embeddedFont>
    <p:embeddedFont>
      <p:font typeface="Calibri" panose="020F0502020204030204"/>
      <p:regular r:id="rId19"/>
      <p:bold r:id="rId20"/>
      <p:italic r:id="rId21"/>
      <p:boldItalic r:id="rId22"/>
    </p:embeddedFont>
    <p:embeddedFont>
      <p:font typeface="微软雅黑" panose="020B0503020204020204" pitchFamily="34" charset="-122"/>
      <p:regular r:id="rId23"/>
    </p:embeddedFont>
    <p:embeddedFont>
      <p:font typeface="黑体" panose="02010609060101010101" pitchFamily="49" charset="-122"/>
      <p:regular r:id="rId24"/>
    </p:embeddedFont>
    <p:embeddedFont>
      <p:font typeface="楷体" panose="02010609060101010101" pitchFamily="49" charset="-122"/>
      <p:regular r:id="rId25"/>
    </p:embeddedFont>
  </p:embeddedFontLst>
  <p:custDataLst>
    <p:tags r:id="rId26"/>
  </p:custData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709" userDrawn="1">
          <p15:clr>
            <a:srgbClr val="A4A3A4"/>
          </p15:clr>
        </p15:guide>
        <p15:guide id="2" pos="8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10" autoAdjust="0"/>
    <p:restoredTop sz="94118" autoAdjust="0"/>
  </p:normalViewPr>
  <p:slideViewPr>
    <p:cSldViewPr>
      <p:cViewPr>
        <p:scale>
          <a:sx n="130" d="100"/>
          <a:sy n="130" d="100"/>
        </p:scale>
        <p:origin x="-1074" y="-336"/>
      </p:cViewPr>
      <p:guideLst>
        <p:guide orient="horz" pos="2709"/>
        <p:guide pos="84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gs" Target="tags/tag1.xml"/><Relationship Id="rId25" Type="http://schemas.openxmlformats.org/officeDocument/2006/relationships/font" Target="fonts/font9.fntdata"/><Relationship Id="rId24" Type="http://schemas.openxmlformats.org/officeDocument/2006/relationships/font" Target="fonts/font8.fntdata"/><Relationship Id="rId23" Type="http://schemas.openxmlformats.org/officeDocument/2006/relationships/font" Target="fonts/font7.fntdata"/><Relationship Id="rId22" Type="http://schemas.openxmlformats.org/officeDocument/2006/relationships/font" Target="fonts/font6.fntdata"/><Relationship Id="rId21" Type="http://schemas.openxmlformats.org/officeDocument/2006/relationships/font" Target="fonts/font5.fntdata"/><Relationship Id="rId20" Type="http://schemas.openxmlformats.org/officeDocument/2006/relationships/font" Target="fonts/font4.fntdata"/><Relationship Id="rId2" Type="http://schemas.openxmlformats.org/officeDocument/2006/relationships/theme" Target="theme/theme1.xml"/><Relationship Id="rId19" Type="http://schemas.openxmlformats.org/officeDocument/2006/relationships/font" Target="fonts/font3.fntdata"/><Relationship Id="rId18" Type="http://schemas.openxmlformats.org/officeDocument/2006/relationships/font" Target="fonts/font2.fntdata"/><Relationship Id="rId17" Type="http://schemas.openxmlformats.org/officeDocument/2006/relationships/font" Target="fonts/font1.fntdata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EDC196AB-2834-492A-B0ED-9661C43E333A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9B60B47-C8EF-45BD-B0B2-2A4D277FF9B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2662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6627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3D5E035-DDC4-43F9-BEF0-750DD83FB8B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image" Target="file:///D:\qq&#25991;&#20214;\712321467\Image\C2C\Image2\%7b75232B38-A165-1FB7-499C-2E1C792CACB5%7d.pn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80" tIns="34290" rIns="68580" bIns="3429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68580" tIns="34290" rIns="68580" bIns="3429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fontAlgn="auto">
              <a:spcBef>
                <a:spcPct val="0"/>
              </a:spcBef>
              <a:spcAft>
                <a:spcPct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6CC225A-281C-4606-9A36-42EFAB9BE33D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fontAlgn="auto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 fontAlgn="auto">
              <a:spcBef>
                <a:spcPct val="0"/>
              </a:spcBef>
              <a:spcAft>
                <a:spcPct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A41BBDE-705F-4840-B527-72A6D32B3AEA}" type="slidenum">
              <a:rPr lang="zh-CN" altLang="en-US"/>
            </a:fld>
            <a:endParaRPr lang="zh-CN" altLang="en-US"/>
          </a:p>
        </p:txBody>
      </p:sp>
      <p:pic>
        <p:nvPicPr>
          <p:cNvPr id="1028" name="图片 1073743875" descr="学科网 zxxk.com"/>
          <p:cNvPicPr>
            <a:picLocks noChangeAspect="1"/>
          </p:cNvPicPr>
          <p:nvPr/>
        </p:nvPicPr>
        <p:blipFill>
          <a:blip r:embed="rId2" r:link="rId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634448" y="699542"/>
            <a:ext cx="7905750" cy="4032448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17823" y="1640001"/>
            <a:ext cx="9138999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4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15《搭船的鸟》</a:t>
            </a:r>
            <a:endParaRPr lang="zh-CN" altLang="en-US" sz="4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5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0" y="3571875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圆角矩形 42"/>
          <p:cNvSpPr/>
          <p:nvPr/>
        </p:nvSpPr>
        <p:spPr>
          <a:xfrm>
            <a:off x="619125" y="1260475"/>
            <a:ext cx="7905750" cy="3687763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grpSp>
        <p:nvGrpSpPr>
          <p:cNvPr id="34818" name="组合 36"/>
          <p:cNvGrpSpPr/>
          <p:nvPr/>
        </p:nvGrpSpPr>
        <p:grpSpPr>
          <a:xfrm>
            <a:off x="631825" y="585788"/>
            <a:ext cx="1471613" cy="534987"/>
            <a:chOff x="3131840" y="2188312"/>
            <a:chExt cx="1471085" cy="534600"/>
          </a:xfrm>
        </p:grpSpPr>
        <p:sp>
          <p:nvSpPr>
            <p:cNvPr id="38" name="圆角矩形 37"/>
            <p:cNvSpPr/>
            <p:nvPr/>
          </p:nvSpPr>
          <p:spPr>
            <a:xfrm>
              <a:off x="3131840" y="2212107"/>
              <a:ext cx="1471085" cy="510805"/>
            </a:xfrm>
            <a:prstGeom prst="roundRect">
              <a:avLst>
                <a:gd name="adj" fmla="val 27847"/>
              </a:avLst>
            </a:prstGeom>
            <a:solidFill>
              <a:srgbClr val="00B050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39" name="任意多边形 38"/>
            <p:cNvSpPr/>
            <p:nvPr/>
          </p:nvSpPr>
          <p:spPr>
            <a:xfrm flipH="1">
              <a:off x="3131840" y="2212107"/>
              <a:ext cx="737923" cy="510805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34823" name="文本框 39"/>
            <p:cNvSpPr txBox="1">
              <a:spLocks noChangeArrowheads="1"/>
            </p:cNvSpPr>
            <p:nvPr/>
          </p:nvSpPr>
          <p:spPr bwMode="auto">
            <a:xfrm>
              <a:off x="3155079" y="2188312"/>
              <a:ext cx="1424607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写法总结</a:t>
              </a:r>
              <a:endPara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41" name="圆角矩形 40"/>
            <p:cNvSpPr/>
            <p:nvPr/>
          </p:nvSpPr>
          <p:spPr>
            <a:xfrm>
              <a:off x="3165166" y="2243834"/>
              <a:ext cx="1404433" cy="447351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pic>
          <p:nvPicPr>
            <p:cNvPr id="34825" name="图片 4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3455137" y="2608838"/>
              <a:ext cx="824491" cy="1140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4819" name="图片 5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0" y="3571875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TextBox 1"/>
          <p:cNvSpPr txBox="1">
            <a:spLocks noChangeArrowheads="1"/>
          </p:cNvSpPr>
          <p:nvPr/>
        </p:nvSpPr>
        <p:spPr bwMode="auto">
          <a:xfrm>
            <a:off x="900113" y="1344613"/>
            <a:ext cx="7624762" cy="30464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留心周围的事物，观察细致，有顺序、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抓特点。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恰当运用对比的写法，用词准确。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写清自己所见所闻、所思所想。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4826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0795000" y="11226800"/>
            <a:ext cx="330200" cy="254000"/>
          </a:xfrm>
          <a:prstGeom prst="cube">
            <a:avLst/>
          </a:prstGeom>
        </p:spPr>
      </p:pic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1" name="组合 21"/>
          <p:cNvGrpSpPr/>
          <p:nvPr/>
        </p:nvGrpSpPr>
        <p:grpSpPr>
          <a:xfrm>
            <a:off x="322263" y="579438"/>
            <a:ext cx="8713787" cy="4146550"/>
            <a:chOff x="323045" y="668678"/>
            <a:chExt cx="8713702" cy="4145692"/>
          </a:xfrm>
        </p:grpSpPr>
        <p:pic>
          <p:nvPicPr>
            <p:cNvPr id="25616" name="图片 1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6474621" y="668678"/>
              <a:ext cx="2562126" cy="9686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任意多边形 14"/>
            <p:cNvSpPr/>
            <p:nvPr/>
          </p:nvSpPr>
          <p:spPr>
            <a:xfrm>
              <a:off x="323045" y="1347987"/>
              <a:ext cx="8497804" cy="3466383"/>
            </a:xfrm>
            <a:custGeom>
              <a:avLst/>
              <a:gdLst>
                <a:gd name="connsiteX0" fmla="*/ 166654 w 4392488"/>
                <a:gd name="connsiteY0" fmla="*/ 0 h 1852538"/>
                <a:gd name="connsiteX1" fmla="*/ 4225834 w 4392488"/>
                <a:gd name="connsiteY1" fmla="*/ 0 h 1852538"/>
                <a:gd name="connsiteX2" fmla="*/ 4392488 w 4392488"/>
                <a:gd name="connsiteY2" fmla="*/ 166654 h 1852538"/>
                <a:gd name="connsiteX3" fmla="*/ 4392488 w 4392488"/>
                <a:gd name="connsiteY3" fmla="*/ 1685884 h 1852538"/>
                <a:gd name="connsiteX4" fmla="*/ 4225834 w 4392488"/>
                <a:gd name="connsiteY4" fmla="*/ 1852538 h 1852538"/>
                <a:gd name="connsiteX5" fmla="*/ 2118072 w 4392488"/>
                <a:gd name="connsiteY5" fmla="*/ 1846188 h 1852538"/>
                <a:gd name="connsiteX6" fmla="*/ 2036372 w 4392488"/>
                <a:gd name="connsiteY6" fmla="*/ 1830407 h 1852538"/>
                <a:gd name="connsiteX7" fmla="*/ 2041624 w 4392488"/>
                <a:gd name="connsiteY7" fmla="*/ 1804392 h 1852538"/>
                <a:gd name="connsiteX8" fmla="*/ 1969616 w 4392488"/>
                <a:gd name="connsiteY8" fmla="*/ 1732384 h 1852538"/>
                <a:gd name="connsiteX9" fmla="*/ 1897608 w 4392488"/>
                <a:gd name="connsiteY9" fmla="*/ 1804392 h 1852538"/>
                <a:gd name="connsiteX10" fmla="*/ 1897802 w 4392488"/>
                <a:gd name="connsiteY10" fmla="*/ 1805355 h 1852538"/>
                <a:gd name="connsiteX11" fmla="*/ 1800777 w 4392488"/>
                <a:gd name="connsiteY11" fmla="*/ 1789677 h 1852538"/>
                <a:gd name="connsiteX12" fmla="*/ 816322 w 4392488"/>
                <a:gd name="connsiteY12" fmla="*/ 1849363 h 1852538"/>
                <a:gd name="connsiteX13" fmla="*/ 166654 w 4392488"/>
                <a:gd name="connsiteY13" fmla="*/ 1852538 h 1852538"/>
                <a:gd name="connsiteX14" fmla="*/ 0 w 4392488"/>
                <a:gd name="connsiteY14" fmla="*/ 1685884 h 1852538"/>
                <a:gd name="connsiteX15" fmla="*/ 22572 w 4392488"/>
                <a:gd name="connsiteY15" fmla="*/ 592063 h 1852538"/>
                <a:gd name="connsiteX16" fmla="*/ 0 w 4392488"/>
                <a:gd name="connsiteY16" fmla="*/ 166654 h 1852538"/>
                <a:gd name="connsiteX17" fmla="*/ 166654 w 4392488"/>
                <a:gd name="connsiteY17" fmla="*/ 0 h 1852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392488" h="1852538">
                  <a:moveTo>
                    <a:pt x="166654" y="0"/>
                  </a:moveTo>
                  <a:lnTo>
                    <a:pt x="4225834" y="0"/>
                  </a:lnTo>
                  <a:cubicBezTo>
                    <a:pt x="4317874" y="0"/>
                    <a:pt x="4392488" y="74614"/>
                    <a:pt x="4392488" y="166654"/>
                  </a:cubicBezTo>
                  <a:lnTo>
                    <a:pt x="4392488" y="1685884"/>
                  </a:lnTo>
                  <a:cubicBezTo>
                    <a:pt x="4392488" y="1777924"/>
                    <a:pt x="4317874" y="1852538"/>
                    <a:pt x="4225834" y="1852538"/>
                  </a:cubicBezTo>
                  <a:lnTo>
                    <a:pt x="2118072" y="1846188"/>
                  </a:lnTo>
                  <a:lnTo>
                    <a:pt x="2036372" y="1830407"/>
                  </a:lnTo>
                  <a:lnTo>
                    <a:pt x="2041624" y="1804392"/>
                  </a:lnTo>
                  <a:cubicBezTo>
                    <a:pt x="2041624" y="1764623"/>
                    <a:pt x="2009385" y="1732384"/>
                    <a:pt x="1969616" y="1732384"/>
                  </a:cubicBezTo>
                  <a:cubicBezTo>
                    <a:pt x="1929847" y="1732384"/>
                    <a:pt x="1897608" y="1764623"/>
                    <a:pt x="1897608" y="1804392"/>
                  </a:cubicBezTo>
                  <a:lnTo>
                    <a:pt x="1897802" y="1805355"/>
                  </a:lnTo>
                  <a:lnTo>
                    <a:pt x="1800777" y="1789677"/>
                  </a:lnTo>
                  <a:cubicBezTo>
                    <a:pt x="1128050" y="1692283"/>
                    <a:pt x="912630" y="1820656"/>
                    <a:pt x="816322" y="1849363"/>
                  </a:cubicBezTo>
                  <a:lnTo>
                    <a:pt x="166654" y="1852538"/>
                  </a:lnTo>
                  <a:cubicBezTo>
                    <a:pt x="74614" y="1852538"/>
                    <a:pt x="0" y="1777924"/>
                    <a:pt x="0" y="1685884"/>
                  </a:cubicBezTo>
                  <a:cubicBezTo>
                    <a:pt x="116" y="1233435"/>
                    <a:pt x="22456" y="1044512"/>
                    <a:pt x="22572" y="592063"/>
                  </a:cubicBezTo>
                  <a:cubicBezTo>
                    <a:pt x="22456" y="538102"/>
                    <a:pt x="116" y="220615"/>
                    <a:pt x="0" y="166654"/>
                  </a:cubicBezTo>
                  <a:cubicBezTo>
                    <a:pt x="0" y="74614"/>
                    <a:pt x="74614" y="0"/>
                    <a:pt x="166654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92C7D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b="1"/>
            </a:p>
          </p:txBody>
        </p:sp>
        <p:grpSp>
          <p:nvGrpSpPr>
            <p:cNvPr id="25618" name="组合 20"/>
            <p:cNvGrpSpPr/>
            <p:nvPr/>
          </p:nvGrpSpPr>
          <p:grpSpPr>
            <a:xfrm>
              <a:off x="942362" y="1250766"/>
              <a:ext cx="422418" cy="267328"/>
              <a:chOff x="1259632" y="1622182"/>
              <a:chExt cx="422418" cy="267328"/>
            </a:xfrm>
          </p:grpSpPr>
          <p:sp>
            <p:nvSpPr>
              <p:cNvPr id="16" name="矩形: 圆角 9"/>
              <p:cNvSpPr/>
              <p:nvPr/>
            </p:nvSpPr>
            <p:spPr>
              <a:xfrm>
                <a:off x="1259434" y="1622586"/>
                <a:ext cx="90486" cy="266645"/>
              </a:xfrm>
              <a:prstGeom prst="roundRect">
                <a:avLst>
                  <a:gd name="adj" fmla="val 50000"/>
                </a:avLst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7" name="矩形: 圆角 10"/>
              <p:cNvSpPr/>
              <p:nvPr/>
            </p:nvSpPr>
            <p:spPr>
              <a:xfrm>
                <a:off x="1424532" y="1622586"/>
                <a:ext cx="92074" cy="266645"/>
              </a:xfrm>
              <a:prstGeom prst="roundRect">
                <a:avLst>
                  <a:gd name="adj" fmla="val 50000"/>
                </a:avLst>
              </a:prstGeom>
              <a:solidFill>
                <a:srgbClr val="00B05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8" name="矩形: 圆角 11"/>
              <p:cNvSpPr/>
              <p:nvPr/>
            </p:nvSpPr>
            <p:spPr>
              <a:xfrm>
                <a:off x="1591218" y="1622586"/>
                <a:ext cx="90487" cy="266645"/>
              </a:xfrm>
              <a:prstGeom prst="roundRect">
                <a:avLst>
                  <a:gd name="adj" fmla="val 50000"/>
                </a:avLst>
              </a:prstGeom>
              <a:solidFill>
                <a:srgbClr val="FF5D5D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/>
              </a:p>
            </p:txBody>
          </p:sp>
        </p:grpSp>
        <p:sp>
          <p:nvSpPr>
            <p:cNvPr id="19" name="任意多边形 18"/>
            <p:cNvSpPr/>
            <p:nvPr/>
          </p:nvSpPr>
          <p:spPr>
            <a:xfrm>
              <a:off x="410356" y="1446392"/>
              <a:ext cx="8312069" cy="3293380"/>
            </a:xfrm>
            <a:custGeom>
              <a:avLst/>
              <a:gdLst>
                <a:gd name="connsiteX0" fmla="*/ 166654 w 4392488"/>
                <a:gd name="connsiteY0" fmla="*/ 0 h 1852538"/>
                <a:gd name="connsiteX1" fmla="*/ 4225834 w 4392488"/>
                <a:gd name="connsiteY1" fmla="*/ 0 h 1852538"/>
                <a:gd name="connsiteX2" fmla="*/ 4392488 w 4392488"/>
                <a:gd name="connsiteY2" fmla="*/ 166654 h 1852538"/>
                <a:gd name="connsiteX3" fmla="*/ 4392488 w 4392488"/>
                <a:gd name="connsiteY3" fmla="*/ 1685884 h 1852538"/>
                <a:gd name="connsiteX4" fmla="*/ 4225834 w 4392488"/>
                <a:gd name="connsiteY4" fmla="*/ 1852538 h 1852538"/>
                <a:gd name="connsiteX5" fmla="*/ 2118072 w 4392488"/>
                <a:gd name="connsiteY5" fmla="*/ 1846188 h 1852538"/>
                <a:gd name="connsiteX6" fmla="*/ 2036372 w 4392488"/>
                <a:gd name="connsiteY6" fmla="*/ 1830407 h 1852538"/>
                <a:gd name="connsiteX7" fmla="*/ 2041624 w 4392488"/>
                <a:gd name="connsiteY7" fmla="*/ 1804392 h 1852538"/>
                <a:gd name="connsiteX8" fmla="*/ 1969616 w 4392488"/>
                <a:gd name="connsiteY8" fmla="*/ 1732384 h 1852538"/>
                <a:gd name="connsiteX9" fmla="*/ 1897608 w 4392488"/>
                <a:gd name="connsiteY9" fmla="*/ 1804392 h 1852538"/>
                <a:gd name="connsiteX10" fmla="*/ 1897802 w 4392488"/>
                <a:gd name="connsiteY10" fmla="*/ 1805355 h 1852538"/>
                <a:gd name="connsiteX11" fmla="*/ 1800777 w 4392488"/>
                <a:gd name="connsiteY11" fmla="*/ 1789677 h 1852538"/>
                <a:gd name="connsiteX12" fmla="*/ 816322 w 4392488"/>
                <a:gd name="connsiteY12" fmla="*/ 1849363 h 1852538"/>
                <a:gd name="connsiteX13" fmla="*/ 166654 w 4392488"/>
                <a:gd name="connsiteY13" fmla="*/ 1852538 h 1852538"/>
                <a:gd name="connsiteX14" fmla="*/ 0 w 4392488"/>
                <a:gd name="connsiteY14" fmla="*/ 1685884 h 1852538"/>
                <a:gd name="connsiteX15" fmla="*/ 22572 w 4392488"/>
                <a:gd name="connsiteY15" fmla="*/ 592063 h 1852538"/>
                <a:gd name="connsiteX16" fmla="*/ 0 w 4392488"/>
                <a:gd name="connsiteY16" fmla="*/ 166654 h 1852538"/>
                <a:gd name="connsiteX17" fmla="*/ 166654 w 4392488"/>
                <a:gd name="connsiteY17" fmla="*/ 0 h 1852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392488" h="1852538">
                  <a:moveTo>
                    <a:pt x="166654" y="0"/>
                  </a:moveTo>
                  <a:lnTo>
                    <a:pt x="4225834" y="0"/>
                  </a:lnTo>
                  <a:cubicBezTo>
                    <a:pt x="4317874" y="0"/>
                    <a:pt x="4392488" y="74614"/>
                    <a:pt x="4392488" y="166654"/>
                  </a:cubicBezTo>
                  <a:lnTo>
                    <a:pt x="4392488" y="1685884"/>
                  </a:lnTo>
                  <a:cubicBezTo>
                    <a:pt x="4392488" y="1777924"/>
                    <a:pt x="4317874" y="1852538"/>
                    <a:pt x="4225834" y="1852538"/>
                  </a:cubicBezTo>
                  <a:lnTo>
                    <a:pt x="2118072" y="1846188"/>
                  </a:lnTo>
                  <a:lnTo>
                    <a:pt x="2036372" y="1830407"/>
                  </a:lnTo>
                  <a:lnTo>
                    <a:pt x="2041624" y="1804392"/>
                  </a:lnTo>
                  <a:cubicBezTo>
                    <a:pt x="2041624" y="1764623"/>
                    <a:pt x="2009385" y="1732384"/>
                    <a:pt x="1969616" y="1732384"/>
                  </a:cubicBezTo>
                  <a:cubicBezTo>
                    <a:pt x="1929847" y="1732384"/>
                    <a:pt x="1897608" y="1764623"/>
                    <a:pt x="1897608" y="1804392"/>
                  </a:cubicBezTo>
                  <a:lnTo>
                    <a:pt x="1897802" y="1805355"/>
                  </a:lnTo>
                  <a:lnTo>
                    <a:pt x="1800777" y="1789677"/>
                  </a:lnTo>
                  <a:cubicBezTo>
                    <a:pt x="1128050" y="1692283"/>
                    <a:pt x="912630" y="1820656"/>
                    <a:pt x="816322" y="1849363"/>
                  </a:cubicBezTo>
                  <a:lnTo>
                    <a:pt x="166654" y="1852538"/>
                  </a:lnTo>
                  <a:cubicBezTo>
                    <a:pt x="74614" y="1852538"/>
                    <a:pt x="0" y="1777924"/>
                    <a:pt x="0" y="1685884"/>
                  </a:cubicBezTo>
                  <a:cubicBezTo>
                    <a:pt x="116" y="1233435"/>
                    <a:pt x="22456" y="1044512"/>
                    <a:pt x="22572" y="592063"/>
                  </a:cubicBezTo>
                  <a:cubicBezTo>
                    <a:pt x="22456" y="538102"/>
                    <a:pt x="116" y="220615"/>
                    <a:pt x="0" y="166654"/>
                  </a:cubicBezTo>
                  <a:cubicBezTo>
                    <a:pt x="0" y="74614"/>
                    <a:pt x="74614" y="0"/>
                    <a:pt x="166654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rgbClr val="92C7D5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</p:grpSp>
      <p:sp>
        <p:nvSpPr>
          <p:cNvPr id="97" name="椭圆 96"/>
          <p:cNvSpPr/>
          <p:nvPr/>
        </p:nvSpPr>
        <p:spPr>
          <a:xfrm>
            <a:off x="8229600" y="1508125"/>
            <a:ext cx="274638" cy="274638"/>
          </a:xfrm>
          <a:prstGeom prst="ellipse">
            <a:avLst/>
          </a:prstGeom>
          <a:solidFill>
            <a:schemeClr val="bg1"/>
          </a:solidFill>
          <a:ln w="9525">
            <a:solidFill>
              <a:srgbClr val="92C7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 b="1"/>
          </a:p>
        </p:txBody>
      </p:sp>
      <p:grpSp>
        <p:nvGrpSpPr>
          <p:cNvPr id="25603" name="组合 11"/>
          <p:cNvGrpSpPr/>
          <p:nvPr/>
        </p:nvGrpSpPr>
        <p:grpSpPr>
          <a:xfrm>
            <a:off x="631825" y="585788"/>
            <a:ext cx="1471613" cy="534987"/>
            <a:chOff x="3131840" y="2188312"/>
            <a:chExt cx="1471085" cy="534600"/>
          </a:xfrm>
        </p:grpSpPr>
        <p:sp>
          <p:nvSpPr>
            <p:cNvPr id="13" name="圆角矩形 12"/>
            <p:cNvSpPr/>
            <p:nvPr/>
          </p:nvSpPr>
          <p:spPr>
            <a:xfrm>
              <a:off x="3131840" y="2212107"/>
              <a:ext cx="1471085" cy="510805"/>
            </a:xfrm>
            <a:prstGeom prst="roundRect">
              <a:avLst>
                <a:gd name="adj" fmla="val 27847"/>
              </a:avLst>
            </a:prstGeom>
            <a:solidFill>
              <a:srgbClr val="00B0F0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 flipH="1">
              <a:off x="3131840" y="2212107"/>
              <a:ext cx="737923" cy="510805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25613" name="文本框 22"/>
            <p:cNvSpPr txBox="1">
              <a:spLocks noChangeArrowheads="1"/>
            </p:cNvSpPr>
            <p:nvPr/>
          </p:nvSpPr>
          <p:spPr bwMode="auto">
            <a:xfrm>
              <a:off x="3155079" y="2188312"/>
              <a:ext cx="1424607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认读词语</a:t>
              </a:r>
              <a:endPara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4" name="圆角矩形 23"/>
            <p:cNvSpPr/>
            <p:nvPr/>
          </p:nvSpPr>
          <p:spPr>
            <a:xfrm>
              <a:off x="3165166" y="2243834"/>
              <a:ext cx="1404433" cy="447351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pic>
          <p:nvPicPr>
            <p:cNvPr id="25615" name="图片 24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3455137" y="2608838"/>
              <a:ext cx="824491" cy="1140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5604" name="TextBox 1"/>
          <p:cNvSpPr txBox="1">
            <a:spLocks noChangeArrowheads="1"/>
          </p:cNvSpPr>
          <p:nvPr/>
        </p:nvSpPr>
        <p:spPr bwMode="auto">
          <a:xfrm>
            <a:off x="731838" y="1508125"/>
            <a:ext cx="8139112" cy="1385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母亲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　雨点　船夫　用力　船头　羽毛　翠绿 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捕鱼　鹦鹉　外祖父　静悄悄　沙啦沙啦 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1"/>
          <p:cNvSpPr txBox="1">
            <a:spLocks noChangeArrowheads="1"/>
          </p:cNvSpPr>
          <p:nvPr/>
        </p:nvSpPr>
        <p:spPr bwMode="auto">
          <a:xfrm>
            <a:off x="1584325" y="3621088"/>
            <a:ext cx="5975350" cy="7381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solidFill>
                  <a:srgbClr val="CC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雨中行船　　船头小鸟　　小鸟捕鱼 </a:t>
            </a:r>
            <a:endParaRPr lang="en-US" altLang="zh-CN" sz="2800">
              <a:solidFill>
                <a:srgbClr val="CC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924175" y="2906713"/>
            <a:ext cx="2584450" cy="684212"/>
            <a:chOff x="2923513" y="2840420"/>
            <a:chExt cx="2584591" cy="683174"/>
          </a:xfrm>
        </p:grpSpPr>
        <p:grpSp>
          <p:nvGrpSpPr>
            <p:cNvPr id="25607" name="组合 28"/>
            <p:cNvGrpSpPr/>
            <p:nvPr/>
          </p:nvGrpSpPr>
          <p:grpSpPr>
            <a:xfrm>
              <a:off x="2923513" y="2840420"/>
              <a:ext cx="2584591" cy="683174"/>
              <a:chOff x="7383458" y="1136007"/>
              <a:chExt cx="2584591" cy="683174"/>
            </a:xfrm>
          </p:grpSpPr>
          <p:sp>
            <p:nvSpPr>
              <p:cNvPr id="31" name="圆角矩形 30"/>
              <p:cNvSpPr/>
              <p:nvPr/>
            </p:nvSpPr>
            <p:spPr>
              <a:xfrm>
                <a:off x="7583494" y="1229527"/>
                <a:ext cx="2384555" cy="589654"/>
              </a:xfrm>
              <a:prstGeom prst="roundRect">
                <a:avLst/>
              </a:prstGeom>
              <a:solidFill>
                <a:schemeClr val="bg1"/>
              </a:solidFill>
              <a:ln w="19050" cmpd="thickThin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/>
              </a:p>
            </p:txBody>
          </p:sp>
          <p:pic>
            <p:nvPicPr>
              <p:cNvPr id="25610" name="图片 31"/>
              <p:cNvPicPr>
                <a:picLocks noChangeAspect="1"/>
              </p:cNvPicPr>
              <p:nvPr/>
            </p:nvPicPr>
            <p:blipFill>
              <a:blip r:embed="rId3" cstate="email"/>
              <a:stretch>
                <a:fillRect/>
              </a:stretch>
            </p:blipFill>
            <p:spPr bwMode="auto">
              <a:xfrm>
                <a:off x="7383458" y="1136007"/>
                <a:ext cx="477447" cy="5556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5608" name="文本框 1"/>
            <p:cNvSpPr txBox="1">
              <a:spLocks noChangeArrowheads="1"/>
            </p:cNvSpPr>
            <p:nvPr/>
          </p:nvSpPr>
          <p:spPr bwMode="auto">
            <a:xfrm>
              <a:off x="3368563" y="2927420"/>
              <a:ext cx="2029699" cy="52322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800">
                  <a:latin typeface="楷体" panose="02010609060101010101" pitchFamily="49" charset="-122"/>
                  <a:ea typeface="楷体" panose="02010609060101010101" pitchFamily="49" charset="-122"/>
                </a:rPr>
                <a:t>描写的画面 </a:t>
              </a:r>
              <a:endParaRPr lang="zh-CN" altLang="en-US" sz="2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圆角矩形 54"/>
          <p:cNvSpPr/>
          <p:nvPr/>
        </p:nvSpPr>
        <p:spPr>
          <a:xfrm>
            <a:off x="619125" y="1260475"/>
            <a:ext cx="7905750" cy="3946525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grpSp>
        <p:nvGrpSpPr>
          <p:cNvPr id="27650" name="组合 17"/>
          <p:cNvGrpSpPr/>
          <p:nvPr/>
        </p:nvGrpSpPr>
        <p:grpSpPr>
          <a:xfrm>
            <a:off x="631825" y="585788"/>
            <a:ext cx="1471613" cy="534987"/>
            <a:chOff x="3131840" y="2188312"/>
            <a:chExt cx="1471085" cy="534600"/>
          </a:xfrm>
        </p:grpSpPr>
        <p:sp>
          <p:nvSpPr>
            <p:cNvPr id="19" name="圆角矩形 18"/>
            <p:cNvSpPr/>
            <p:nvPr/>
          </p:nvSpPr>
          <p:spPr>
            <a:xfrm>
              <a:off x="3131840" y="2212107"/>
              <a:ext cx="1471085" cy="510805"/>
            </a:xfrm>
            <a:prstGeom prst="roundRect">
              <a:avLst>
                <a:gd name="adj" fmla="val 27847"/>
              </a:avLst>
            </a:prstGeom>
            <a:solidFill>
              <a:srgbClr val="00B0F0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 flipH="1">
              <a:off x="3131840" y="2212107"/>
              <a:ext cx="737923" cy="510805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27668" name="文本框 20"/>
            <p:cNvSpPr txBox="1">
              <a:spLocks noChangeArrowheads="1"/>
            </p:cNvSpPr>
            <p:nvPr/>
          </p:nvSpPr>
          <p:spPr bwMode="auto">
            <a:xfrm>
              <a:off x="3155079" y="2188312"/>
              <a:ext cx="1424607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品析句子</a:t>
              </a:r>
              <a:endParaRPr lang="zh-CN" altLang="en-US" sz="2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2" name="圆角矩形 21"/>
            <p:cNvSpPr/>
            <p:nvPr/>
          </p:nvSpPr>
          <p:spPr>
            <a:xfrm>
              <a:off x="3165166" y="2243834"/>
              <a:ext cx="1404433" cy="447351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pic>
          <p:nvPicPr>
            <p:cNvPr id="27670" name="图片 2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3455137" y="2608838"/>
              <a:ext cx="824491" cy="1140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7651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0" y="3571875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"/>
          <p:cNvSpPr txBox="1">
            <a:spLocks noChangeArrowheads="1"/>
          </p:cNvSpPr>
          <p:nvPr/>
        </p:nvSpPr>
        <p:spPr bwMode="auto">
          <a:xfrm>
            <a:off x="1044575" y="1974850"/>
            <a:ext cx="7200900" cy="11366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　　</a:t>
            </a:r>
            <a:r>
              <a:rPr lang="zh-CN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天下着雨，雨点打在船篷上，沙啦沙啦地响。船夫披着蓑衣在船后用力地摇着撸。</a:t>
            </a: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Line 8"/>
          <p:cNvSpPr>
            <a:spLocks noChangeShapeType="1"/>
          </p:cNvSpPr>
          <p:nvPr/>
        </p:nvSpPr>
        <p:spPr bwMode="auto">
          <a:xfrm>
            <a:off x="973138" y="3127375"/>
            <a:ext cx="4679950" cy="0"/>
          </a:xfrm>
          <a:prstGeom prst="line">
            <a:avLst/>
          </a:prstGeom>
          <a:noFill/>
          <a:ln w="19050">
            <a:solidFill>
              <a:srgbClr val="0070C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" name="Oval 15"/>
          <p:cNvSpPr>
            <a:spLocks noChangeArrowheads="1"/>
          </p:cNvSpPr>
          <p:nvPr/>
        </p:nvSpPr>
        <p:spPr bwMode="auto">
          <a:xfrm>
            <a:off x="1620838" y="2047875"/>
            <a:ext cx="1439862" cy="576263"/>
          </a:xfrm>
          <a:prstGeom prst="ellipse">
            <a:avLst/>
          </a:prstGeom>
          <a:noFill/>
          <a:ln w="19050">
            <a:solidFill>
              <a:srgbClr val="7030A0"/>
            </a:solidFill>
            <a:round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16" name="Line 7"/>
          <p:cNvSpPr>
            <a:spLocks noChangeShapeType="1"/>
          </p:cNvSpPr>
          <p:nvPr/>
        </p:nvSpPr>
        <p:spPr bwMode="auto">
          <a:xfrm>
            <a:off x="3421063" y="2551113"/>
            <a:ext cx="4392612" cy="0"/>
          </a:xfrm>
          <a:prstGeom prst="line">
            <a:avLst/>
          </a:prstGeom>
          <a:noFill/>
          <a:ln w="19050">
            <a:solidFill>
              <a:srgbClr val="C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5" name="TextBox 1"/>
          <p:cNvSpPr txBox="1">
            <a:spLocks noChangeArrowheads="1"/>
          </p:cNvSpPr>
          <p:nvPr/>
        </p:nvSpPr>
        <p:spPr bwMode="auto">
          <a:xfrm>
            <a:off x="898525" y="3187700"/>
            <a:ext cx="7129463" cy="9207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fontAlgn="auto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　　观察</a:t>
            </a:r>
            <a:r>
              <a:rPr lang="zh-CN" altLang="en-US" sz="2400" dirty="0">
                <a:solidFill>
                  <a:srgbClr val="C00000"/>
                </a:solidFill>
                <a:latin typeface="+mj-ea"/>
                <a:ea typeface="+mj-ea"/>
              </a:rPr>
              <a:t>＝</a:t>
            </a:r>
            <a:r>
              <a:rPr lang="zh-CN" altLang="en-US" sz="24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注视</a:t>
            </a:r>
            <a:r>
              <a:rPr lang="zh-CN" altLang="en-US" sz="2400" dirty="0">
                <a:solidFill>
                  <a:srgbClr val="C00000"/>
                </a:solidFill>
                <a:latin typeface="+mj-ea"/>
                <a:ea typeface="+mj-ea"/>
              </a:rPr>
              <a:t>＋</a:t>
            </a:r>
            <a:r>
              <a:rPr lang="zh-CN" altLang="en-US" sz="24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注意。观察时，不仅要用眼睛看，还可用耳朵听，连嗅、摸都包括在内。</a:t>
            </a:r>
            <a:endParaRPr lang="zh-CN" altLang="en-US" sz="2400" dirty="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098550" y="1408113"/>
            <a:ext cx="1927225" cy="495300"/>
            <a:chOff x="957647" y="1497676"/>
            <a:chExt cx="1928062" cy="496134"/>
          </a:xfrm>
        </p:grpSpPr>
        <p:sp>
          <p:nvSpPr>
            <p:cNvPr id="27" name="圆角矩形标注 26"/>
            <p:cNvSpPr/>
            <p:nvPr/>
          </p:nvSpPr>
          <p:spPr>
            <a:xfrm>
              <a:off x="957647" y="1539021"/>
              <a:ext cx="1748597" cy="454790"/>
            </a:xfrm>
            <a:prstGeom prst="wedgeRoundRectCallout">
              <a:avLst>
                <a:gd name="adj1" fmla="val 31361"/>
                <a:gd name="adj2" fmla="val 79104"/>
                <a:gd name="adj3" fmla="val 16667"/>
              </a:avLst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27665" name="文本框 27"/>
            <p:cNvSpPr txBox="1">
              <a:spLocks noChangeArrowheads="1"/>
            </p:cNvSpPr>
            <p:nvPr/>
          </p:nvSpPr>
          <p:spPr bwMode="auto">
            <a:xfrm>
              <a:off x="976431" y="1497676"/>
              <a:ext cx="1909278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交待了天气</a:t>
              </a:r>
              <a:endParaRPr lang="zh-CN" altLang="en-US" sz="24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857750" y="1560513"/>
            <a:ext cx="1247775" cy="468312"/>
            <a:chOff x="957648" y="1526251"/>
            <a:chExt cx="1247585" cy="467559"/>
          </a:xfrm>
        </p:grpSpPr>
        <p:sp>
          <p:nvSpPr>
            <p:cNvPr id="32" name="圆角矩形标注 31"/>
            <p:cNvSpPr/>
            <p:nvPr/>
          </p:nvSpPr>
          <p:spPr>
            <a:xfrm>
              <a:off x="957648" y="1538931"/>
              <a:ext cx="1176159" cy="454879"/>
            </a:xfrm>
            <a:prstGeom prst="wedgeRoundRectCallout">
              <a:avLst>
                <a:gd name="adj1" fmla="val 31361"/>
                <a:gd name="adj2" fmla="val 79104"/>
                <a:gd name="adj3" fmla="val 16667"/>
              </a:avLst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27663" name="文本框 32"/>
            <p:cNvSpPr txBox="1">
              <a:spLocks noChangeArrowheads="1"/>
            </p:cNvSpPr>
            <p:nvPr/>
          </p:nvSpPr>
          <p:spPr bwMode="auto">
            <a:xfrm>
              <a:off x="976431" y="1526251"/>
              <a:ext cx="1228802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听到的</a:t>
              </a:r>
              <a:endParaRPr lang="zh-CN" altLang="en-US" sz="24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046788" y="2652713"/>
            <a:ext cx="1247775" cy="468312"/>
            <a:chOff x="957648" y="1526251"/>
            <a:chExt cx="1247585" cy="467559"/>
          </a:xfrm>
        </p:grpSpPr>
        <p:sp>
          <p:nvSpPr>
            <p:cNvPr id="35" name="圆角矩形标注 34"/>
            <p:cNvSpPr/>
            <p:nvPr/>
          </p:nvSpPr>
          <p:spPr>
            <a:xfrm>
              <a:off x="957648" y="1538931"/>
              <a:ext cx="1176158" cy="454879"/>
            </a:xfrm>
            <a:prstGeom prst="wedgeRoundRectCallout">
              <a:avLst>
                <a:gd name="adj1" fmla="val -63883"/>
                <a:gd name="adj2" fmla="val 15421"/>
                <a:gd name="adj3" fmla="val 16667"/>
              </a:avLst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27661" name="文本框 35"/>
            <p:cNvSpPr txBox="1">
              <a:spLocks noChangeArrowheads="1"/>
            </p:cNvSpPr>
            <p:nvPr/>
          </p:nvSpPr>
          <p:spPr bwMode="auto">
            <a:xfrm>
              <a:off x="976431" y="1526251"/>
              <a:ext cx="1228802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看到的</a:t>
              </a:r>
              <a:endParaRPr lang="zh-CN" altLang="en-US" sz="24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 animBg="1"/>
      <p:bldP spid="16" grpId="0" animBg="1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圆角矩形 54"/>
          <p:cNvSpPr/>
          <p:nvPr/>
        </p:nvSpPr>
        <p:spPr>
          <a:xfrm>
            <a:off x="619125" y="1260475"/>
            <a:ext cx="7905750" cy="3946525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grpSp>
        <p:nvGrpSpPr>
          <p:cNvPr id="28674" name="组合 17"/>
          <p:cNvGrpSpPr/>
          <p:nvPr/>
        </p:nvGrpSpPr>
        <p:grpSpPr>
          <a:xfrm>
            <a:off x="631825" y="585788"/>
            <a:ext cx="1471613" cy="534987"/>
            <a:chOff x="3131840" y="2188312"/>
            <a:chExt cx="1471085" cy="534600"/>
          </a:xfrm>
        </p:grpSpPr>
        <p:sp>
          <p:nvSpPr>
            <p:cNvPr id="19" name="圆角矩形 18"/>
            <p:cNvSpPr/>
            <p:nvPr/>
          </p:nvSpPr>
          <p:spPr>
            <a:xfrm>
              <a:off x="3131840" y="2212107"/>
              <a:ext cx="1471085" cy="510805"/>
            </a:xfrm>
            <a:prstGeom prst="roundRect">
              <a:avLst>
                <a:gd name="adj" fmla="val 27847"/>
              </a:avLst>
            </a:prstGeom>
            <a:solidFill>
              <a:srgbClr val="00B0F0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 flipH="1">
              <a:off x="3131840" y="2212107"/>
              <a:ext cx="737923" cy="510805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28700" name="文本框 20"/>
            <p:cNvSpPr txBox="1">
              <a:spLocks noChangeArrowheads="1"/>
            </p:cNvSpPr>
            <p:nvPr/>
          </p:nvSpPr>
          <p:spPr bwMode="auto">
            <a:xfrm>
              <a:off x="3155079" y="2188312"/>
              <a:ext cx="1424607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品析句子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2" name="圆角矩形 21"/>
            <p:cNvSpPr/>
            <p:nvPr/>
          </p:nvSpPr>
          <p:spPr>
            <a:xfrm>
              <a:off x="3165166" y="2243834"/>
              <a:ext cx="1404433" cy="447351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pic>
          <p:nvPicPr>
            <p:cNvPr id="28702" name="图片 2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3455137" y="2608838"/>
              <a:ext cx="824491" cy="1140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8675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0" y="3571875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TextBox 1"/>
          <p:cNvSpPr txBox="1">
            <a:spLocks noChangeArrowheads="1"/>
          </p:cNvSpPr>
          <p:nvPr/>
        </p:nvSpPr>
        <p:spPr bwMode="auto">
          <a:xfrm>
            <a:off x="1243013" y="2228850"/>
            <a:ext cx="6985000" cy="12003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　　它的羽毛是翠绿的，翅膀带着一些蓝色，比鹦鹉还漂亮。它</a:t>
            </a:r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还有一张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红色的长嘴。</a:t>
            </a:r>
            <a:endParaRPr lang="en-US" altLang="zh-CN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Line 7"/>
          <p:cNvSpPr>
            <a:spLocks noChangeShapeType="1"/>
          </p:cNvSpPr>
          <p:nvPr/>
        </p:nvSpPr>
        <p:spPr bwMode="auto">
          <a:xfrm>
            <a:off x="7524750" y="2797175"/>
            <a:ext cx="682625" cy="0"/>
          </a:xfrm>
          <a:prstGeom prst="line">
            <a:avLst/>
          </a:prstGeom>
          <a:noFill/>
          <a:ln w="19050">
            <a:solidFill>
              <a:srgbClr val="C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5721350" y="1674813"/>
            <a:ext cx="1600200" cy="468312"/>
            <a:chOff x="957647" y="1526251"/>
            <a:chExt cx="1600428" cy="467559"/>
          </a:xfrm>
        </p:grpSpPr>
        <p:sp>
          <p:nvSpPr>
            <p:cNvPr id="32" name="圆角矩形标注 31"/>
            <p:cNvSpPr/>
            <p:nvPr/>
          </p:nvSpPr>
          <p:spPr>
            <a:xfrm>
              <a:off x="957647" y="1538931"/>
              <a:ext cx="1422603" cy="454879"/>
            </a:xfrm>
            <a:prstGeom prst="wedgeRoundRectCallout">
              <a:avLst>
                <a:gd name="adj1" fmla="val 31361"/>
                <a:gd name="adj2" fmla="val 79104"/>
                <a:gd name="adj3" fmla="val 16667"/>
              </a:avLst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28697" name="文本框 32"/>
            <p:cNvSpPr txBox="1">
              <a:spLocks noChangeArrowheads="1"/>
            </p:cNvSpPr>
            <p:nvPr/>
          </p:nvSpPr>
          <p:spPr bwMode="auto">
            <a:xfrm>
              <a:off x="976430" y="1526251"/>
              <a:ext cx="1581645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色彩艳丽</a:t>
              </a:r>
              <a:endParaRPr lang="zh-CN" altLang="en-US" sz="24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41375" y="3538538"/>
            <a:ext cx="1479550" cy="466725"/>
            <a:chOff x="957647" y="1526251"/>
            <a:chExt cx="1479988" cy="467559"/>
          </a:xfrm>
        </p:grpSpPr>
        <p:sp>
          <p:nvSpPr>
            <p:cNvPr id="35" name="圆角矩形标注 34"/>
            <p:cNvSpPr/>
            <p:nvPr/>
          </p:nvSpPr>
          <p:spPr>
            <a:xfrm>
              <a:off x="957647" y="1538974"/>
              <a:ext cx="1379946" cy="454836"/>
            </a:xfrm>
            <a:prstGeom prst="wedgeRoundRectCallout">
              <a:avLst>
                <a:gd name="adj1" fmla="val 26498"/>
                <a:gd name="adj2" fmla="val -85239"/>
                <a:gd name="adj3" fmla="val 16667"/>
              </a:avLst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28695" name="文本框 35"/>
            <p:cNvSpPr txBox="1">
              <a:spLocks noChangeArrowheads="1"/>
            </p:cNvSpPr>
            <p:nvPr/>
          </p:nvSpPr>
          <p:spPr bwMode="auto">
            <a:xfrm>
              <a:off x="976431" y="1526251"/>
              <a:ext cx="1461204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运用对比</a:t>
              </a:r>
              <a:endParaRPr lang="zh-CN" altLang="en-US" sz="24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7" name="Oval 15"/>
          <p:cNvSpPr>
            <a:spLocks noChangeArrowheads="1"/>
          </p:cNvSpPr>
          <p:nvPr/>
        </p:nvSpPr>
        <p:spPr bwMode="auto">
          <a:xfrm>
            <a:off x="3459163" y="2343150"/>
            <a:ext cx="649287" cy="433388"/>
          </a:xfrm>
          <a:prstGeom prst="ellipse">
            <a:avLst/>
          </a:prstGeom>
          <a:noFill/>
          <a:ln w="19050">
            <a:solidFill>
              <a:srgbClr val="0070C0"/>
            </a:solidFill>
            <a:round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38" name="Oval 15"/>
          <p:cNvSpPr>
            <a:spLocks noChangeArrowheads="1"/>
          </p:cNvSpPr>
          <p:nvPr/>
        </p:nvSpPr>
        <p:spPr bwMode="auto">
          <a:xfrm>
            <a:off x="6564313" y="2341563"/>
            <a:ext cx="649287" cy="433387"/>
          </a:xfrm>
          <a:prstGeom prst="ellipse">
            <a:avLst/>
          </a:prstGeom>
          <a:noFill/>
          <a:ln w="19050">
            <a:solidFill>
              <a:srgbClr val="0070C0"/>
            </a:solidFill>
            <a:round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39" name="Oval 15"/>
          <p:cNvSpPr>
            <a:spLocks noChangeArrowheads="1"/>
          </p:cNvSpPr>
          <p:nvPr/>
        </p:nvSpPr>
        <p:spPr bwMode="auto">
          <a:xfrm>
            <a:off x="4357151" y="2917825"/>
            <a:ext cx="649287" cy="433388"/>
          </a:xfrm>
          <a:prstGeom prst="ellipse">
            <a:avLst/>
          </a:prstGeom>
          <a:noFill/>
          <a:ln w="19050">
            <a:solidFill>
              <a:srgbClr val="0070C0"/>
            </a:solidFill>
            <a:round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40" name="Line 7"/>
          <p:cNvSpPr>
            <a:spLocks noChangeShapeType="1"/>
          </p:cNvSpPr>
          <p:nvPr/>
        </p:nvSpPr>
        <p:spPr bwMode="auto">
          <a:xfrm>
            <a:off x="1331913" y="3349625"/>
            <a:ext cx="1220787" cy="0"/>
          </a:xfrm>
          <a:prstGeom prst="line">
            <a:avLst/>
          </a:prstGeom>
          <a:noFill/>
          <a:ln w="19050">
            <a:solidFill>
              <a:srgbClr val="C0000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" name="TextBox 1"/>
          <p:cNvSpPr txBox="1">
            <a:spLocks noChangeArrowheads="1"/>
          </p:cNvSpPr>
          <p:nvPr/>
        </p:nvSpPr>
        <p:spPr bwMode="auto">
          <a:xfrm>
            <a:off x="2012950" y="1600200"/>
            <a:ext cx="2016125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美丽的外貌</a:t>
            </a:r>
            <a:endParaRPr lang="zh-CN" altLang="en-US" sz="2800">
              <a:solidFill>
                <a:srgbClr val="C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Line 17"/>
          <p:cNvSpPr>
            <a:spLocks noChangeShapeType="1"/>
          </p:cNvSpPr>
          <p:nvPr/>
        </p:nvSpPr>
        <p:spPr bwMode="auto">
          <a:xfrm flipH="1" flipV="1">
            <a:off x="1004888" y="1879600"/>
            <a:ext cx="0" cy="1670050"/>
          </a:xfrm>
          <a:prstGeom prst="line">
            <a:avLst/>
          </a:prstGeom>
          <a:noFill/>
          <a:ln w="19050">
            <a:solidFill>
              <a:srgbClr val="0070C0"/>
            </a:solidFill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3" name="Line 19"/>
          <p:cNvSpPr>
            <a:spLocks noChangeShapeType="1"/>
          </p:cNvSpPr>
          <p:nvPr/>
        </p:nvSpPr>
        <p:spPr bwMode="auto">
          <a:xfrm>
            <a:off x="1004888" y="1889125"/>
            <a:ext cx="1152525" cy="0"/>
          </a:xfrm>
          <a:prstGeom prst="line">
            <a:avLst/>
          </a:prstGeom>
          <a:noFill/>
          <a:ln w="19050">
            <a:solidFill>
              <a:srgbClr val="0070C0"/>
            </a:solidFill>
            <a:rou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" name="Line 20"/>
          <p:cNvSpPr>
            <a:spLocks noChangeShapeType="1"/>
          </p:cNvSpPr>
          <p:nvPr/>
        </p:nvSpPr>
        <p:spPr bwMode="auto">
          <a:xfrm flipH="1">
            <a:off x="4029075" y="1889125"/>
            <a:ext cx="1692275" cy="0"/>
          </a:xfrm>
          <a:prstGeom prst="line">
            <a:avLst/>
          </a:prstGeom>
          <a:noFill/>
          <a:ln w="19050">
            <a:solidFill>
              <a:srgbClr val="0070C0"/>
            </a:solidFill>
            <a:rou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" name="Oval 15"/>
          <p:cNvSpPr>
            <a:spLocks noChangeArrowheads="1"/>
          </p:cNvSpPr>
          <p:nvPr/>
        </p:nvSpPr>
        <p:spPr bwMode="auto">
          <a:xfrm>
            <a:off x="2573338" y="2343150"/>
            <a:ext cx="649287" cy="433388"/>
          </a:xfrm>
          <a:prstGeom prst="ellipse">
            <a:avLst/>
          </a:prstGeom>
          <a:noFill/>
          <a:ln w="19050">
            <a:solidFill>
              <a:srgbClr val="C00000"/>
            </a:solidFill>
            <a:round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46" name="Oval 15"/>
          <p:cNvSpPr>
            <a:spLocks noChangeArrowheads="1"/>
          </p:cNvSpPr>
          <p:nvPr/>
        </p:nvSpPr>
        <p:spPr bwMode="auto">
          <a:xfrm>
            <a:off x="4714875" y="2343150"/>
            <a:ext cx="649288" cy="433388"/>
          </a:xfrm>
          <a:prstGeom prst="ellipse">
            <a:avLst/>
          </a:prstGeom>
          <a:noFill/>
          <a:ln w="19050">
            <a:solidFill>
              <a:srgbClr val="C00000"/>
            </a:solidFill>
            <a:round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47" name="Oval 15"/>
          <p:cNvSpPr>
            <a:spLocks noChangeArrowheads="1"/>
          </p:cNvSpPr>
          <p:nvPr/>
        </p:nvSpPr>
        <p:spPr bwMode="auto">
          <a:xfrm>
            <a:off x="5262026" y="2898775"/>
            <a:ext cx="649287" cy="433388"/>
          </a:xfrm>
          <a:prstGeom prst="ellipse">
            <a:avLst/>
          </a:prstGeom>
          <a:noFill/>
          <a:ln w="19050">
            <a:solidFill>
              <a:srgbClr val="C00000"/>
            </a:solidFill>
            <a:round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4327525" y="3538538"/>
            <a:ext cx="2092325" cy="466725"/>
            <a:chOff x="957647" y="1526251"/>
            <a:chExt cx="2092544" cy="467559"/>
          </a:xfrm>
        </p:grpSpPr>
        <p:sp>
          <p:nvSpPr>
            <p:cNvPr id="49" name="圆角矩形标注 48"/>
            <p:cNvSpPr/>
            <p:nvPr/>
          </p:nvSpPr>
          <p:spPr>
            <a:xfrm>
              <a:off x="957647" y="1538974"/>
              <a:ext cx="1933777" cy="454836"/>
            </a:xfrm>
            <a:prstGeom prst="wedgeRoundRectCallout">
              <a:avLst>
                <a:gd name="adj1" fmla="val 4497"/>
                <a:gd name="adj2" fmla="val -99220"/>
                <a:gd name="adj3" fmla="val 16667"/>
              </a:avLst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28693" name="文本框 49"/>
            <p:cNvSpPr txBox="1">
              <a:spLocks noChangeArrowheads="1"/>
            </p:cNvSpPr>
            <p:nvPr/>
          </p:nvSpPr>
          <p:spPr bwMode="auto">
            <a:xfrm>
              <a:off x="976431" y="1526251"/>
              <a:ext cx="2073760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从整体到部分</a:t>
              </a:r>
              <a:endParaRPr lang="zh-CN" altLang="en-US" sz="24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7" grpId="0" animBg="1"/>
      <p:bldP spid="38" grpId="0" animBg="1"/>
      <p:bldP spid="39" grpId="0" animBg="1"/>
      <p:bldP spid="40" grpId="0" animBg="1"/>
      <p:bldP spid="41" grpId="0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圆角矩形 54"/>
          <p:cNvSpPr/>
          <p:nvPr/>
        </p:nvSpPr>
        <p:spPr>
          <a:xfrm>
            <a:off x="619125" y="1260475"/>
            <a:ext cx="7905750" cy="3946525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grpSp>
        <p:nvGrpSpPr>
          <p:cNvPr id="29698" name="组合 17"/>
          <p:cNvGrpSpPr/>
          <p:nvPr/>
        </p:nvGrpSpPr>
        <p:grpSpPr>
          <a:xfrm>
            <a:off x="631825" y="585788"/>
            <a:ext cx="1471613" cy="534987"/>
            <a:chOff x="3131840" y="2188312"/>
            <a:chExt cx="1471085" cy="534600"/>
          </a:xfrm>
        </p:grpSpPr>
        <p:sp>
          <p:nvSpPr>
            <p:cNvPr id="19" name="圆角矩形 18"/>
            <p:cNvSpPr/>
            <p:nvPr/>
          </p:nvSpPr>
          <p:spPr>
            <a:xfrm>
              <a:off x="3131840" y="2212107"/>
              <a:ext cx="1471085" cy="510805"/>
            </a:xfrm>
            <a:prstGeom prst="roundRect">
              <a:avLst>
                <a:gd name="adj" fmla="val 27847"/>
              </a:avLst>
            </a:prstGeom>
            <a:solidFill>
              <a:srgbClr val="00B0F0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 flipH="1">
              <a:off x="3131840" y="2212107"/>
              <a:ext cx="737923" cy="510805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29726" name="文本框 20"/>
            <p:cNvSpPr txBox="1">
              <a:spLocks noChangeArrowheads="1"/>
            </p:cNvSpPr>
            <p:nvPr/>
          </p:nvSpPr>
          <p:spPr bwMode="auto">
            <a:xfrm>
              <a:off x="3155079" y="2188312"/>
              <a:ext cx="1424607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观察图画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2" name="圆角矩形 21"/>
            <p:cNvSpPr/>
            <p:nvPr/>
          </p:nvSpPr>
          <p:spPr>
            <a:xfrm>
              <a:off x="3165166" y="2243834"/>
              <a:ext cx="1404433" cy="447351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pic>
          <p:nvPicPr>
            <p:cNvPr id="29728" name="图片 2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3455137" y="2608838"/>
              <a:ext cx="824491" cy="1140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9699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0" y="3571875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图片 50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2092325" y="1836738"/>
            <a:ext cx="2946400" cy="177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2" name="组合 51"/>
          <p:cNvGrpSpPr/>
          <p:nvPr/>
        </p:nvGrpSpPr>
        <p:grpSpPr>
          <a:xfrm>
            <a:off x="1624013" y="3714750"/>
            <a:ext cx="6051550" cy="519113"/>
            <a:chOff x="2959829" y="2840421"/>
            <a:chExt cx="6050415" cy="517946"/>
          </a:xfrm>
        </p:grpSpPr>
        <p:grpSp>
          <p:nvGrpSpPr>
            <p:cNvPr id="29720" name="组合 52"/>
            <p:cNvGrpSpPr/>
            <p:nvPr/>
          </p:nvGrpSpPr>
          <p:grpSpPr>
            <a:xfrm>
              <a:off x="2959829" y="2840421"/>
              <a:ext cx="5884347" cy="517946"/>
              <a:chOff x="7419774" y="1136008"/>
              <a:chExt cx="5884347" cy="517946"/>
            </a:xfrm>
          </p:grpSpPr>
          <p:sp>
            <p:nvSpPr>
              <p:cNvPr id="56" name="圆角矩形 55"/>
              <p:cNvSpPr/>
              <p:nvPr/>
            </p:nvSpPr>
            <p:spPr>
              <a:xfrm>
                <a:off x="7584843" y="1229460"/>
                <a:ext cx="5718689" cy="375391"/>
              </a:xfrm>
              <a:prstGeom prst="roundRect">
                <a:avLst/>
              </a:prstGeom>
              <a:solidFill>
                <a:schemeClr val="bg1"/>
              </a:solidFill>
              <a:ln w="19050" cmpd="thickThin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/>
              </a:p>
            </p:txBody>
          </p:sp>
          <p:pic>
            <p:nvPicPr>
              <p:cNvPr id="29723" name="图片 56"/>
              <p:cNvPicPr>
                <a:picLocks noChangeAspect="1"/>
              </p:cNvPicPr>
              <p:nvPr/>
            </p:nvPicPr>
            <p:blipFill>
              <a:blip r:embed="rId4" cstate="email"/>
              <a:stretch>
                <a:fillRect/>
              </a:stretch>
            </p:blipFill>
            <p:spPr bwMode="auto">
              <a:xfrm>
                <a:off x="7419774" y="1136008"/>
                <a:ext cx="445050" cy="5179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54" name="文本框 53"/>
            <p:cNvSpPr txBox="1"/>
            <p:nvPr/>
          </p:nvSpPr>
          <p:spPr>
            <a:xfrm>
              <a:off x="3369327" y="2908531"/>
              <a:ext cx="5640917" cy="40073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000">
                  <a:latin typeface="楷体" panose="02010609060101010101" pitchFamily="49" charset="-122"/>
                  <a:ea typeface="楷体" panose="02010609060101010101" pitchFamily="49" charset="-122"/>
                </a:rPr>
                <a:t>有顺序，细观察，抓特点，用对比。</a:t>
              </a:r>
              <a:r>
                <a:rPr lang="en-US" altLang="zh-CN" sz="2000">
                  <a:latin typeface="+mj-ea"/>
                  <a:ea typeface="+mj-ea"/>
                </a:rPr>
                <a:t>(</a:t>
              </a:r>
              <a:r>
                <a:rPr lang="zh-CN" altLang="en-US" sz="2000">
                  <a:latin typeface="楷体" panose="02010609060101010101" pitchFamily="49" charset="-122"/>
                  <a:ea typeface="楷体" panose="02010609060101010101" pitchFamily="49" charset="-122"/>
                </a:rPr>
                <a:t>静态描写</a:t>
              </a:r>
              <a:r>
                <a:rPr lang="en-US" altLang="zh-CN" sz="2000">
                  <a:latin typeface="+mj-ea"/>
                  <a:ea typeface="+mj-ea"/>
                </a:rPr>
                <a:t>)</a:t>
              </a:r>
              <a:endParaRPr lang="zh-CN" altLang="en-US" sz="2000">
                <a:latin typeface="+mj-ea"/>
                <a:ea typeface="+mj-ea"/>
              </a:endParaRPr>
            </a:p>
          </p:txBody>
        </p:sp>
      </p:grpSp>
      <p:grpSp>
        <p:nvGrpSpPr>
          <p:cNvPr id="29702" name="组合 4"/>
          <p:cNvGrpSpPr/>
          <p:nvPr/>
        </p:nvGrpSpPr>
        <p:grpSpPr>
          <a:xfrm>
            <a:off x="4954588" y="1633538"/>
            <a:ext cx="1536700" cy="430212"/>
            <a:chOff x="4954982" y="1632992"/>
            <a:chExt cx="1535609" cy="431339"/>
          </a:xfrm>
        </p:grpSpPr>
        <p:sp>
          <p:nvSpPr>
            <p:cNvPr id="2" name="圆角矩形 1"/>
            <p:cNvSpPr/>
            <p:nvPr/>
          </p:nvSpPr>
          <p:spPr>
            <a:xfrm>
              <a:off x="5005746" y="1632992"/>
              <a:ext cx="1365867" cy="431339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2018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29719" name="文本框 3"/>
            <p:cNvSpPr txBox="1">
              <a:spLocks noChangeArrowheads="1"/>
            </p:cNvSpPr>
            <p:nvPr/>
          </p:nvSpPr>
          <p:spPr bwMode="auto">
            <a:xfrm>
              <a:off x="4954982" y="1643063"/>
              <a:ext cx="1535609" cy="40011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000">
                  <a:latin typeface="楷体" panose="02010609060101010101" pitchFamily="49" charset="-122"/>
                  <a:ea typeface="楷体" panose="02010609060101010101" pitchFamily="49" charset="-122"/>
                </a:rPr>
                <a:t>翠绿的羽毛</a:t>
              </a:r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9703" name="组合 57"/>
          <p:cNvGrpSpPr/>
          <p:nvPr/>
        </p:nvGrpSpPr>
        <p:grpSpPr>
          <a:xfrm>
            <a:off x="4954588" y="2370138"/>
            <a:ext cx="1536700" cy="430212"/>
            <a:chOff x="4954982" y="1632992"/>
            <a:chExt cx="1535609" cy="431339"/>
          </a:xfrm>
        </p:grpSpPr>
        <p:sp>
          <p:nvSpPr>
            <p:cNvPr id="59" name="圆角矩形 58"/>
            <p:cNvSpPr/>
            <p:nvPr/>
          </p:nvSpPr>
          <p:spPr>
            <a:xfrm>
              <a:off x="5005746" y="1632992"/>
              <a:ext cx="1365867" cy="431339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2018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29717" name="文本框 59"/>
            <p:cNvSpPr txBox="1">
              <a:spLocks noChangeArrowheads="1"/>
            </p:cNvSpPr>
            <p:nvPr/>
          </p:nvSpPr>
          <p:spPr bwMode="auto">
            <a:xfrm>
              <a:off x="4954982" y="1643063"/>
              <a:ext cx="1535609" cy="40011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000">
                  <a:latin typeface="楷体" panose="02010609060101010101" pitchFamily="49" charset="-122"/>
                  <a:ea typeface="楷体" panose="02010609060101010101" pitchFamily="49" charset="-122"/>
                </a:rPr>
                <a:t>红色的长嘴</a:t>
              </a:r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9704" name="组合 60"/>
          <p:cNvGrpSpPr/>
          <p:nvPr/>
        </p:nvGrpSpPr>
        <p:grpSpPr>
          <a:xfrm>
            <a:off x="4954588" y="2928938"/>
            <a:ext cx="1633537" cy="708025"/>
            <a:chOff x="4954982" y="1385888"/>
            <a:chExt cx="1633242" cy="707886"/>
          </a:xfrm>
        </p:grpSpPr>
        <p:sp>
          <p:nvSpPr>
            <p:cNvPr id="62" name="圆角矩形 61"/>
            <p:cNvSpPr/>
            <p:nvPr/>
          </p:nvSpPr>
          <p:spPr>
            <a:xfrm>
              <a:off x="5005773" y="1460485"/>
              <a:ext cx="1366590" cy="60313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2018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29715" name="文本框 62"/>
            <p:cNvSpPr txBox="1">
              <a:spLocks noChangeArrowheads="1"/>
            </p:cNvSpPr>
            <p:nvPr/>
          </p:nvSpPr>
          <p:spPr bwMode="auto">
            <a:xfrm>
              <a:off x="4954982" y="1385888"/>
              <a:ext cx="1633242" cy="70788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000">
                  <a:latin typeface="楷体" panose="02010609060101010101" pitchFamily="49" charset="-122"/>
                  <a:ea typeface="楷体" panose="02010609060101010101" pitchFamily="49" charset="-122"/>
                </a:rPr>
                <a:t>翅膀带有一些蓝色</a:t>
              </a:r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9705" name="组合 63"/>
          <p:cNvGrpSpPr/>
          <p:nvPr/>
        </p:nvGrpSpPr>
        <p:grpSpPr>
          <a:xfrm>
            <a:off x="1803400" y="1420813"/>
            <a:ext cx="1817688" cy="431800"/>
            <a:chOff x="4954982" y="1632992"/>
            <a:chExt cx="1818004" cy="431339"/>
          </a:xfrm>
        </p:grpSpPr>
        <p:sp>
          <p:nvSpPr>
            <p:cNvPr id="65" name="圆角矩形 64"/>
            <p:cNvSpPr/>
            <p:nvPr/>
          </p:nvSpPr>
          <p:spPr>
            <a:xfrm>
              <a:off x="5005791" y="1632992"/>
              <a:ext cx="1651287" cy="431339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2018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29713" name="文本框 65"/>
            <p:cNvSpPr txBox="1">
              <a:spLocks noChangeArrowheads="1"/>
            </p:cNvSpPr>
            <p:nvPr/>
          </p:nvSpPr>
          <p:spPr bwMode="auto">
            <a:xfrm>
              <a:off x="4954982" y="1643063"/>
              <a:ext cx="1818004" cy="40011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000">
                  <a:latin typeface="楷体" panose="02010609060101010101" pitchFamily="49" charset="-122"/>
                  <a:ea typeface="楷体" panose="02010609060101010101" pitchFamily="49" charset="-122"/>
                </a:rPr>
                <a:t>比鹦鹉还漂亮</a:t>
              </a:r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758825" y="2020888"/>
            <a:ext cx="1479550" cy="400050"/>
            <a:chOff x="957648" y="1526251"/>
            <a:chExt cx="1479987" cy="400110"/>
          </a:xfrm>
        </p:grpSpPr>
        <p:sp>
          <p:nvSpPr>
            <p:cNvPr id="68" name="圆角矩形标注 67"/>
            <p:cNvSpPr/>
            <p:nvPr/>
          </p:nvSpPr>
          <p:spPr>
            <a:xfrm>
              <a:off x="957648" y="1538953"/>
              <a:ext cx="1214797" cy="365180"/>
            </a:xfrm>
            <a:prstGeom prst="wedgeRoundRectCallout">
              <a:avLst>
                <a:gd name="adj1" fmla="val 40607"/>
                <a:gd name="adj2" fmla="val -109598"/>
                <a:gd name="adj3" fmla="val 16667"/>
              </a:avLst>
            </a:prstGeom>
            <a:noFill/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29711" name="文本框 68"/>
            <p:cNvSpPr txBox="1">
              <a:spLocks noChangeArrowheads="1"/>
            </p:cNvSpPr>
            <p:nvPr/>
          </p:nvSpPr>
          <p:spPr bwMode="auto">
            <a:xfrm>
              <a:off x="976431" y="1526251"/>
              <a:ext cx="1461204" cy="40011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00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运用对比</a:t>
              </a:r>
              <a:endParaRPr lang="zh-CN" altLang="en-US" sz="20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6770688" y="2492375"/>
            <a:ext cx="1601787" cy="466725"/>
            <a:chOff x="957647" y="1526251"/>
            <a:chExt cx="1600428" cy="467559"/>
          </a:xfrm>
        </p:grpSpPr>
        <p:sp>
          <p:nvSpPr>
            <p:cNvPr id="71" name="圆角矩形标注 70"/>
            <p:cNvSpPr/>
            <p:nvPr/>
          </p:nvSpPr>
          <p:spPr>
            <a:xfrm>
              <a:off x="957647" y="1538974"/>
              <a:ext cx="1422779" cy="454836"/>
            </a:xfrm>
            <a:prstGeom prst="wedgeRoundRectCallout">
              <a:avLst>
                <a:gd name="adj1" fmla="val -69095"/>
                <a:gd name="adj2" fmla="val 5007"/>
                <a:gd name="adj3" fmla="val 16667"/>
              </a:avLst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29709" name="文本框 71"/>
            <p:cNvSpPr txBox="1">
              <a:spLocks noChangeArrowheads="1"/>
            </p:cNvSpPr>
            <p:nvPr/>
          </p:nvSpPr>
          <p:spPr bwMode="auto">
            <a:xfrm>
              <a:off x="976430" y="1526251"/>
              <a:ext cx="1581645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色彩艳丽</a:t>
              </a:r>
              <a:endParaRPr lang="zh-CN" altLang="en-US" sz="24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圆角矩形 54"/>
          <p:cNvSpPr/>
          <p:nvPr/>
        </p:nvSpPr>
        <p:spPr>
          <a:xfrm>
            <a:off x="619125" y="1260475"/>
            <a:ext cx="7905750" cy="3946525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grpSp>
        <p:nvGrpSpPr>
          <p:cNvPr id="30722" name="组合 17"/>
          <p:cNvGrpSpPr/>
          <p:nvPr/>
        </p:nvGrpSpPr>
        <p:grpSpPr>
          <a:xfrm>
            <a:off x="631825" y="585788"/>
            <a:ext cx="1471613" cy="534987"/>
            <a:chOff x="3131840" y="2188312"/>
            <a:chExt cx="1471085" cy="534600"/>
          </a:xfrm>
        </p:grpSpPr>
        <p:sp>
          <p:nvSpPr>
            <p:cNvPr id="19" name="圆角矩形 18"/>
            <p:cNvSpPr/>
            <p:nvPr/>
          </p:nvSpPr>
          <p:spPr>
            <a:xfrm>
              <a:off x="3131840" y="2212107"/>
              <a:ext cx="1471085" cy="510805"/>
            </a:xfrm>
            <a:prstGeom prst="roundRect">
              <a:avLst>
                <a:gd name="adj" fmla="val 27847"/>
              </a:avLst>
            </a:prstGeom>
            <a:solidFill>
              <a:srgbClr val="00B0F0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 flipH="1">
              <a:off x="3131840" y="2212107"/>
              <a:ext cx="737923" cy="510805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30740" name="文本框 20"/>
            <p:cNvSpPr txBox="1">
              <a:spLocks noChangeArrowheads="1"/>
            </p:cNvSpPr>
            <p:nvPr/>
          </p:nvSpPr>
          <p:spPr bwMode="auto">
            <a:xfrm>
              <a:off x="3155079" y="2188312"/>
              <a:ext cx="1424607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品析句子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2" name="圆角矩形 21"/>
            <p:cNvSpPr/>
            <p:nvPr/>
          </p:nvSpPr>
          <p:spPr>
            <a:xfrm>
              <a:off x="3165166" y="2243834"/>
              <a:ext cx="1404433" cy="447351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pic>
          <p:nvPicPr>
            <p:cNvPr id="30742" name="图片 2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3455137" y="2608838"/>
              <a:ext cx="824491" cy="1140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072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0" y="3571875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TextBox 1"/>
          <p:cNvSpPr txBox="1">
            <a:spLocks noChangeArrowheads="1"/>
          </p:cNvSpPr>
          <p:nvPr/>
        </p:nvSpPr>
        <p:spPr bwMode="auto">
          <a:xfrm>
            <a:off x="1079500" y="1387475"/>
            <a:ext cx="6985000" cy="1754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　　我正想着，它一下子</a:t>
            </a:r>
            <a:r>
              <a:rPr lang="zh-CN" altLang="en-US" sz="24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冲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进水里，不见了。可是，没一会儿，它</a:t>
            </a:r>
            <a:r>
              <a:rPr lang="zh-CN" altLang="en-US" sz="24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飞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起来了，红色的长嘴</a:t>
            </a:r>
            <a:r>
              <a:rPr lang="zh-CN" altLang="en-US" sz="24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衔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着一条小鱼。它</a:t>
            </a:r>
            <a:r>
              <a:rPr lang="zh-CN" altLang="en-US" sz="24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站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在船头，一口把小鱼</a:t>
            </a:r>
            <a:r>
              <a:rPr lang="zh-CN" altLang="en-US" sz="24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吞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了下去。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Oval 15"/>
          <p:cNvSpPr>
            <a:spLocks noChangeArrowheads="1"/>
          </p:cNvSpPr>
          <p:nvPr/>
        </p:nvSpPr>
        <p:spPr bwMode="auto">
          <a:xfrm>
            <a:off x="4518025" y="1495425"/>
            <a:ext cx="434975" cy="433388"/>
          </a:xfrm>
          <a:prstGeom prst="ellipse">
            <a:avLst/>
          </a:prstGeom>
          <a:noFill/>
          <a:ln w="19050">
            <a:solidFill>
              <a:srgbClr val="0070C0"/>
            </a:solidFill>
            <a:round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6270625" y="2614613"/>
            <a:ext cx="2092325" cy="468312"/>
            <a:chOff x="957647" y="1526251"/>
            <a:chExt cx="2092544" cy="467559"/>
          </a:xfrm>
        </p:grpSpPr>
        <p:sp>
          <p:nvSpPr>
            <p:cNvPr id="49" name="圆角矩形标注 48"/>
            <p:cNvSpPr/>
            <p:nvPr/>
          </p:nvSpPr>
          <p:spPr>
            <a:xfrm>
              <a:off x="957647" y="1538931"/>
              <a:ext cx="1397146" cy="454879"/>
            </a:xfrm>
            <a:prstGeom prst="wedgeRoundRectCallout">
              <a:avLst>
                <a:gd name="adj1" fmla="val -67170"/>
                <a:gd name="adj2" fmla="val 7732"/>
                <a:gd name="adj3" fmla="val 16667"/>
              </a:avLst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30737" name="文本框 49"/>
            <p:cNvSpPr txBox="1">
              <a:spLocks noChangeArrowheads="1"/>
            </p:cNvSpPr>
            <p:nvPr/>
          </p:nvSpPr>
          <p:spPr bwMode="auto">
            <a:xfrm>
              <a:off x="976431" y="1526251"/>
              <a:ext cx="2073760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动作敏捷</a:t>
              </a:r>
              <a:endParaRPr lang="zh-CN" altLang="en-US" sz="24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51" name="Oval 15"/>
          <p:cNvSpPr>
            <a:spLocks noChangeArrowheads="1"/>
          </p:cNvSpPr>
          <p:nvPr/>
        </p:nvSpPr>
        <p:spPr bwMode="auto">
          <a:xfrm>
            <a:off x="2987675" y="2047875"/>
            <a:ext cx="434975" cy="433388"/>
          </a:xfrm>
          <a:prstGeom prst="ellipse">
            <a:avLst/>
          </a:prstGeom>
          <a:noFill/>
          <a:ln w="19050">
            <a:solidFill>
              <a:srgbClr val="0070C0"/>
            </a:solidFill>
            <a:round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52" name="Oval 15"/>
          <p:cNvSpPr>
            <a:spLocks noChangeArrowheads="1"/>
          </p:cNvSpPr>
          <p:nvPr/>
        </p:nvSpPr>
        <p:spPr bwMode="auto">
          <a:xfrm>
            <a:off x="6038850" y="2047875"/>
            <a:ext cx="434975" cy="433388"/>
          </a:xfrm>
          <a:prstGeom prst="ellipse">
            <a:avLst/>
          </a:prstGeom>
          <a:noFill/>
          <a:ln w="19050">
            <a:solidFill>
              <a:srgbClr val="0070C0"/>
            </a:solidFill>
            <a:round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53" name="Oval 15"/>
          <p:cNvSpPr>
            <a:spLocks noChangeArrowheads="1"/>
          </p:cNvSpPr>
          <p:nvPr/>
        </p:nvSpPr>
        <p:spPr bwMode="auto">
          <a:xfrm>
            <a:off x="1403350" y="2611438"/>
            <a:ext cx="434975" cy="433387"/>
          </a:xfrm>
          <a:prstGeom prst="ellipse">
            <a:avLst/>
          </a:prstGeom>
          <a:noFill/>
          <a:ln w="19050">
            <a:solidFill>
              <a:srgbClr val="0070C0"/>
            </a:solidFill>
            <a:round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54" name="Oval 15"/>
          <p:cNvSpPr>
            <a:spLocks noChangeArrowheads="1"/>
          </p:cNvSpPr>
          <p:nvPr/>
        </p:nvSpPr>
        <p:spPr bwMode="auto">
          <a:xfrm>
            <a:off x="4486275" y="2611438"/>
            <a:ext cx="434975" cy="433387"/>
          </a:xfrm>
          <a:prstGeom prst="ellipse">
            <a:avLst/>
          </a:prstGeom>
          <a:noFill/>
          <a:ln w="19050">
            <a:solidFill>
              <a:srgbClr val="0070C0"/>
            </a:solidFill>
            <a:round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985838" y="3230563"/>
            <a:ext cx="7062787" cy="931862"/>
            <a:chOff x="2923513" y="2840420"/>
            <a:chExt cx="7063419" cy="931244"/>
          </a:xfrm>
        </p:grpSpPr>
        <p:grpSp>
          <p:nvGrpSpPr>
            <p:cNvPr id="30732" name="组合 56"/>
            <p:cNvGrpSpPr/>
            <p:nvPr/>
          </p:nvGrpSpPr>
          <p:grpSpPr>
            <a:xfrm>
              <a:off x="2923513" y="2840420"/>
              <a:ext cx="7063419" cy="931244"/>
              <a:chOff x="7383458" y="1136007"/>
              <a:chExt cx="7063419" cy="931244"/>
            </a:xfrm>
          </p:grpSpPr>
          <p:sp>
            <p:nvSpPr>
              <p:cNvPr id="59" name="圆角矩形 58"/>
              <p:cNvSpPr/>
              <p:nvPr/>
            </p:nvSpPr>
            <p:spPr>
              <a:xfrm>
                <a:off x="7583501" y="1229607"/>
                <a:ext cx="6863376" cy="837644"/>
              </a:xfrm>
              <a:prstGeom prst="roundRect">
                <a:avLst/>
              </a:prstGeom>
              <a:solidFill>
                <a:schemeClr val="bg1"/>
              </a:solidFill>
              <a:ln w="19050" cmpd="thickThin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/>
              </a:p>
            </p:txBody>
          </p:sp>
          <p:pic>
            <p:nvPicPr>
              <p:cNvPr id="30735" name="图片 59"/>
              <p:cNvPicPr>
                <a:picLocks noChangeAspect="1"/>
              </p:cNvPicPr>
              <p:nvPr/>
            </p:nvPicPr>
            <p:blipFill>
              <a:blip r:embed="rId3" cstate="email"/>
              <a:stretch>
                <a:fillRect/>
              </a:stretch>
            </p:blipFill>
            <p:spPr bwMode="auto">
              <a:xfrm>
                <a:off x="7383458" y="1136007"/>
                <a:ext cx="477447" cy="5556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30733" name="文本框 57"/>
            <p:cNvSpPr txBox="1">
              <a:spLocks noChangeArrowheads="1"/>
            </p:cNvSpPr>
            <p:nvPr/>
          </p:nvSpPr>
          <p:spPr bwMode="auto">
            <a:xfrm>
              <a:off x="3368563" y="2927420"/>
              <a:ext cx="6310096" cy="83099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　　如果老师把几个动词换一下你觉得怎么样？下面我们来读一读。</a:t>
              </a:r>
              <a:endParaRPr lang="zh-CN" altLang="en-US" sz="24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51" grpId="0" animBg="1"/>
      <p:bldP spid="52" grpId="0" animBg="1"/>
      <p:bldP spid="53" grpId="0" animBg="1"/>
      <p:bldP spid="5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圆角矩形 54"/>
          <p:cNvSpPr/>
          <p:nvPr/>
        </p:nvSpPr>
        <p:spPr>
          <a:xfrm>
            <a:off x="619125" y="1260475"/>
            <a:ext cx="7905750" cy="3946525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grpSp>
        <p:nvGrpSpPr>
          <p:cNvPr id="31746" name="组合 17"/>
          <p:cNvGrpSpPr/>
          <p:nvPr/>
        </p:nvGrpSpPr>
        <p:grpSpPr>
          <a:xfrm>
            <a:off x="631825" y="585788"/>
            <a:ext cx="1471613" cy="534987"/>
            <a:chOff x="3131840" y="2188312"/>
            <a:chExt cx="1471085" cy="534600"/>
          </a:xfrm>
        </p:grpSpPr>
        <p:sp>
          <p:nvSpPr>
            <p:cNvPr id="19" name="圆角矩形 18"/>
            <p:cNvSpPr/>
            <p:nvPr/>
          </p:nvSpPr>
          <p:spPr>
            <a:xfrm>
              <a:off x="3131840" y="2212107"/>
              <a:ext cx="1471085" cy="510805"/>
            </a:xfrm>
            <a:prstGeom prst="roundRect">
              <a:avLst>
                <a:gd name="adj" fmla="val 27847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 flipH="1">
              <a:off x="3131840" y="2212107"/>
              <a:ext cx="737923" cy="510805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31765" name="文本框 20"/>
            <p:cNvSpPr txBox="1">
              <a:spLocks noChangeArrowheads="1"/>
            </p:cNvSpPr>
            <p:nvPr/>
          </p:nvSpPr>
          <p:spPr bwMode="auto">
            <a:xfrm>
              <a:off x="3155079" y="2188312"/>
              <a:ext cx="1424607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对比阅读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2" name="圆角矩形 21"/>
            <p:cNvSpPr/>
            <p:nvPr/>
          </p:nvSpPr>
          <p:spPr>
            <a:xfrm>
              <a:off x="3165166" y="2243834"/>
              <a:ext cx="1404433" cy="447351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pic>
          <p:nvPicPr>
            <p:cNvPr id="31767" name="图片 2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3455137" y="2608838"/>
              <a:ext cx="824491" cy="1140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1747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0" y="3571875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1"/>
          <p:cNvSpPr txBox="1">
            <a:spLocks noChangeArrowheads="1"/>
          </p:cNvSpPr>
          <p:nvPr/>
        </p:nvSpPr>
        <p:spPr bwMode="auto">
          <a:xfrm>
            <a:off x="738188" y="1971675"/>
            <a:ext cx="7632700" cy="1754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　　</a:t>
            </a:r>
            <a:r>
              <a:rPr lang="zh-CN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我正想着，它一下子</a:t>
            </a:r>
            <a:r>
              <a:rPr lang="zh-CN" altLang="en-US" sz="24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跳</a:t>
            </a:r>
            <a:r>
              <a:rPr lang="zh-CN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进水里，不见了。可是，没一会儿，它飞起来了，红色的长嘴</a:t>
            </a:r>
            <a:r>
              <a:rPr lang="zh-CN" altLang="en-US" sz="24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叼</a:t>
            </a:r>
            <a:r>
              <a:rPr lang="zh-CN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着一条小鱼。它站在船头，一口把小鱼</a:t>
            </a:r>
            <a:r>
              <a:rPr lang="zh-CN" altLang="en-US" sz="24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吃</a:t>
            </a:r>
            <a:r>
              <a:rPr lang="zh-CN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了下去。</a:t>
            </a:r>
            <a:endParaRPr lang="en-US" altLang="zh-CN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TextBox 1"/>
          <p:cNvSpPr txBox="1">
            <a:spLocks noChangeArrowheads="1"/>
          </p:cNvSpPr>
          <p:nvPr/>
        </p:nvSpPr>
        <p:spPr bwMode="auto">
          <a:xfrm>
            <a:off x="738188" y="1971675"/>
            <a:ext cx="7632700" cy="1754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　　</a:t>
            </a:r>
            <a:r>
              <a:rPr lang="zh-CN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我正想着，它一下子</a:t>
            </a:r>
            <a:r>
              <a:rPr lang="zh-CN" altLang="zh-CN" sz="2400">
                <a:solidFill>
                  <a:srgbClr val="CC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冲</a:t>
            </a:r>
            <a:r>
              <a:rPr lang="zh-CN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进水里，不见了。可是，没一会儿，它飞起来了，红色的长嘴</a:t>
            </a:r>
            <a:r>
              <a:rPr lang="zh-CN" altLang="zh-CN" sz="2400">
                <a:solidFill>
                  <a:srgbClr val="CC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衔</a:t>
            </a:r>
            <a:r>
              <a:rPr lang="zh-CN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着一条小鱼。它站在船头，一口把小鱼</a:t>
            </a:r>
            <a:r>
              <a:rPr lang="zh-CN" altLang="zh-CN" sz="2400">
                <a:solidFill>
                  <a:srgbClr val="CC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吞</a:t>
            </a:r>
            <a:r>
              <a:rPr lang="zh-CN" altLang="zh-CN" sz="2400">
                <a:latin typeface="楷体" panose="02010609060101010101" pitchFamily="49" charset="-122"/>
                <a:ea typeface="楷体" panose="02010609060101010101" pitchFamily="49" charset="-122"/>
              </a:rPr>
              <a:t>了下去。</a:t>
            </a:r>
            <a:endParaRPr lang="en-US" altLang="zh-CN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TextBox 1"/>
          <p:cNvSpPr txBox="1">
            <a:spLocks noChangeArrowheads="1"/>
          </p:cNvSpPr>
          <p:nvPr/>
        </p:nvSpPr>
        <p:spPr bwMode="auto">
          <a:xfrm>
            <a:off x="1042988" y="1419225"/>
            <a:ext cx="6553200" cy="530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如果换成这几个词，你有何感触？为什么？</a:t>
            </a:r>
            <a:endParaRPr lang="zh-CN" altLang="en-US" sz="2400">
              <a:solidFill>
                <a:srgbClr val="0099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Oval 15"/>
          <p:cNvSpPr>
            <a:spLocks noChangeArrowheads="1"/>
          </p:cNvSpPr>
          <p:nvPr/>
        </p:nvSpPr>
        <p:spPr bwMode="auto">
          <a:xfrm>
            <a:off x="4179888" y="2093913"/>
            <a:ext cx="434975" cy="433387"/>
          </a:xfrm>
          <a:prstGeom prst="ellipse">
            <a:avLst/>
          </a:prstGeom>
          <a:noFill/>
          <a:ln w="19050">
            <a:solidFill>
              <a:srgbClr val="0070C0"/>
            </a:solidFill>
            <a:round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4344988" y="1455738"/>
            <a:ext cx="846137" cy="487362"/>
            <a:chOff x="957647" y="1507201"/>
            <a:chExt cx="844704" cy="486609"/>
          </a:xfrm>
        </p:grpSpPr>
        <p:sp>
          <p:nvSpPr>
            <p:cNvPr id="29" name="圆角矩形标注 28"/>
            <p:cNvSpPr/>
            <p:nvPr/>
          </p:nvSpPr>
          <p:spPr>
            <a:xfrm>
              <a:off x="957647" y="1538902"/>
              <a:ext cx="786066" cy="454908"/>
            </a:xfrm>
            <a:prstGeom prst="wedgeRoundRectCallout">
              <a:avLst>
                <a:gd name="adj1" fmla="val -42621"/>
                <a:gd name="adj2" fmla="val 74839"/>
                <a:gd name="adj3" fmla="val 16667"/>
              </a:avLst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31762" name="文本框 29"/>
            <p:cNvSpPr txBox="1">
              <a:spLocks noChangeArrowheads="1"/>
            </p:cNvSpPr>
            <p:nvPr/>
          </p:nvSpPr>
          <p:spPr bwMode="auto">
            <a:xfrm>
              <a:off x="963731" y="1507201"/>
              <a:ext cx="838620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迅猛</a:t>
              </a:r>
              <a:endParaRPr lang="zh-CN" altLang="en-US" sz="24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1" name="Oval 15"/>
          <p:cNvSpPr>
            <a:spLocks noChangeArrowheads="1"/>
          </p:cNvSpPr>
          <p:nvPr/>
        </p:nvSpPr>
        <p:spPr bwMode="auto">
          <a:xfrm>
            <a:off x="5449888" y="2640013"/>
            <a:ext cx="434975" cy="433387"/>
          </a:xfrm>
          <a:prstGeom prst="ellipse">
            <a:avLst/>
          </a:prstGeom>
          <a:noFill/>
          <a:ln w="19050">
            <a:solidFill>
              <a:srgbClr val="0070C0"/>
            </a:solidFill>
            <a:round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5788025" y="3227388"/>
            <a:ext cx="844550" cy="487362"/>
            <a:chOff x="957647" y="1507201"/>
            <a:chExt cx="844704" cy="486609"/>
          </a:xfrm>
        </p:grpSpPr>
        <p:sp>
          <p:nvSpPr>
            <p:cNvPr id="33" name="圆角矩形标注 32"/>
            <p:cNvSpPr/>
            <p:nvPr/>
          </p:nvSpPr>
          <p:spPr>
            <a:xfrm>
              <a:off x="957647" y="1538902"/>
              <a:ext cx="785956" cy="454908"/>
            </a:xfrm>
            <a:prstGeom prst="wedgeRoundRectCallout">
              <a:avLst>
                <a:gd name="adj1" fmla="val -44238"/>
                <a:gd name="adj2" fmla="val -83142"/>
                <a:gd name="adj3" fmla="val 16667"/>
              </a:avLst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31760" name="文本框 33"/>
            <p:cNvSpPr txBox="1">
              <a:spLocks noChangeArrowheads="1"/>
            </p:cNvSpPr>
            <p:nvPr/>
          </p:nvSpPr>
          <p:spPr bwMode="auto">
            <a:xfrm>
              <a:off x="963731" y="1507201"/>
              <a:ext cx="838620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悠闲</a:t>
              </a:r>
              <a:endParaRPr lang="zh-CN" altLang="en-US" sz="24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5" name="Oval 15"/>
          <p:cNvSpPr>
            <a:spLocks noChangeArrowheads="1"/>
          </p:cNvSpPr>
          <p:nvPr/>
        </p:nvSpPr>
        <p:spPr bwMode="auto">
          <a:xfrm>
            <a:off x="3516313" y="3173413"/>
            <a:ext cx="434975" cy="433387"/>
          </a:xfrm>
          <a:prstGeom prst="ellipse">
            <a:avLst/>
          </a:prstGeom>
          <a:noFill/>
          <a:ln w="19050">
            <a:solidFill>
              <a:srgbClr val="0070C0"/>
            </a:solidFill>
            <a:round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3454400" y="3760788"/>
            <a:ext cx="1244600" cy="487362"/>
            <a:chOff x="957646" y="1507201"/>
            <a:chExt cx="1244677" cy="486609"/>
          </a:xfrm>
        </p:grpSpPr>
        <p:sp>
          <p:nvSpPr>
            <p:cNvPr id="37" name="圆角矩形标注 36"/>
            <p:cNvSpPr/>
            <p:nvPr/>
          </p:nvSpPr>
          <p:spPr>
            <a:xfrm>
              <a:off x="957646" y="1538902"/>
              <a:ext cx="1160535" cy="454908"/>
            </a:xfrm>
            <a:prstGeom prst="wedgeRoundRectCallout">
              <a:avLst>
                <a:gd name="adj1" fmla="val -22200"/>
                <a:gd name="adj2" fmla="val -87336"/>
                <a:gd name="adj3" fmla="val 16667"/>
              </a:avLst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31758" name="文本框 37"/>
            <p:cNvSpPr txBox="1">
              <a:spLocks noChangeArrowheads="1"/>
            </p:cNvSpPr>
            <p:nvPr/>
          </p:nvSpPr>
          <p:spPr bwMode="auto">
            <a:xfrm>
              <a:off x="963731" y="1507201"/>
              <a:ext cx="1238592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速度快</a:t>
              </a:r>
              <a:endParaRPr lang="zh-CN" altLang="en-US" sz="24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 animBg="1"/>
      <p:bldP spid="31" grpId="0" animBg="1"/>
      <p:bldP spid="3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圆角矩形 54"/>
          <p:cNvSpPr/>
          <p:nvPr/>
        </p:nvSpPr>
        <p:spPr>
          <a:xfrm>
            <a:off x="619125" y="1260475"/>
            <a:ext cx="7905750" cy="3946525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grpSp>
        <p:nvGrpSpPr>
          <p:cNvPr id="32770" name="组合 17"/>
          <p:cNvGrpSpPr/>
          <p:nvPr/>
        </p:nvGrpSpPr>
        <p:grpSpPr>
          <a:xfrm>
            <a:off x="631825" y="585788"/>
            <a:ext cx="1471613" cy="534987"/>
            <a:chOff x="3131840" y="2188312"/>
            <a:chExt cx="1471085" cy="534600"/>
          </a:xfrm>
        </p:grpSpPr>
        <p:sp>
          <p:nvSpPr>
            <p:cNvPr id="19" name="圆角矩形 18"/>
            <p:cNvSpPr/>
            <p:nvPr/>
          </p:nvSpPr>
          <p:spPr>
            <a:xfrm>
              <a:off x="3131840" y="2212107"/>
              <a:ext cx="1471085" cy="510805"/>
            </a:xfrm>
            <a:prstGeom prst="roundRect">
              <a:avLst>
                <a:gd name="adj" fmla="val 27847"/>
              </a:avLst>
            </a:prstGeom>
            <a:solidFill>
              <a:srgbClr val="00B0F0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 flipH="1">
              <a:off x="3131840" y="2212107"/>
              <a:ext cx="737923" cy="510805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32790" name="文本框 20"/>
            <p:cNvSpPr txBox="1">
              <a:spLocks noChangeArrowheads="1"/>
            </p:cNvSpPr>
            <p:nvPr/>
          </p:nvSpPr>
          <p:spPr bwMode="auto">
            <a:xfrm>
              <a:off x="3155079" y="2188312"/>
              <a:ext cx="1424607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品析句子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2" name="圆角矩形 21"/>
            <p:cNvSpPr/>
            <p:nvPr/>
          </p:nvSpPr>
          <p:spPr>
            <a:xfrm>
              <a:off x="3165166" y="2243834"/>
              <a:ext cx="1404433" cy="447351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pic>
          <p:nvPicPr>
            <p:cNvPr id="32792" name="图片 2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3455137" y="2608838"/>
              <a:ext cx="824491" cy="1140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2771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0" y="3571875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TextBox 1"/>
          <p:cNvSpPr txBox="1">
            <a:spLocks noChangeArrowheads="1"/>
          </p:cNvSpPr>
          <p:nvPr/>
        </p:nvSpPr>
        <p:spPr bwMode="auto">
          <a:xfrm>
            <a:off x="965200" y="1387475"/>
            <a:ext cx="6985000" cy="1754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　　我正想着，它一下子</a:t>
            </a:r>
            <a:r>
              <a:rPr lang="zh-CN" altLang="en-US" sz="24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冲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进水里，不见了。可是，没一会儿，它</a:t>
            </a:r>
            <a:r>
              <a:rPr lang="zh-CN" altLang="en-US" sz="24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飞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起来了，红色的长嘴</a:t>
            </a:r>
            <a:r>
              <a:rPr lang="zh-CN" altLang="en-US" sz="24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衔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着一条小鱼。它</a:t>
            </a:r>
            <a:r>
              <a:rPr lang="zh-CN" altLang="en-US" sz="24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站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在船头，一口把小鱼</a:t>
            </a:r>
            <a:r>
              <a:rPr lang="zh-CN" altLang="en-US" sz="24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吞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了下去。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Oval 15"/>
          <p:cNvSpPr>
            <a:spLocks noChangeArrowheads="1"/>
          </p:cNvSpPr>
          <p:nvPr/>
        </p:nvSpPr>
        <p:spPr bwMode="auto">
          <a:xfrm>
            <a:off x="4403725" y="1495425"/>
            <a:ext cx="434975" cy="433388"/>
          </a:xfrm>
          <a:prstGeom prst="ellipse">
            <a:avLst/>
          </a:prstGeom>
          <a:noFill/>
          <a:ln w="19050">
            <a:solidFill>
              <a:srgbClr val="0070C0"/>
            </a:solidFill>
            <a:round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6156325" y="2614613"/>
            <a:ext cx="2092325" cy="468312"/>
            <a:chOff x="957647" y="1526251"/>
            <a:chExt cx="2092544" cy="467559"/>
          </a:xfrm>
        </p:grpSpPr>
        <p:sp>
          <p:nvSpPr>
            <p:cNvPr id="49" name="圆角矩形标注 48"/>
            <p:cNvSpPr/>
            <p:nvPr/>
          </p:nvSpPr>
          <p:spPr>
            <a:xfrm>
              <a:off x="957647" y="1538931"/>
              <a:ext cx="1397146" cy="454879"/>
            </a:xfrm>
            <a:prstGeom prst="wedgeRoundRectCallout">
              <a:avLst>
                <a:gd name="adj1" fmla="val -67170"/>
                <a:gd name="adj2" fmla="val 7732"/>
                <a:gd name="adj3" fmla="val 16667"/>
              </a:avLst>
            </a:prstGeom>
            <a:noFill/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32787" name="文本框 49"/>
            <p:cNvSpPr txBox="1">
              <a:spLocks noChangeArrowheads="1"/>
            </p:cNvSpPr>
            <p:nvPr/>
          </p:nvSpPr>
          <p:spPr bwMode="auto">
            <a:xfrm>
              <a:off x="976431" y="1526251"/>
              <a:ext cx="2073760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40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动作敏捷</a:t>
              </a:r>
              <a:endParaRPr lang="zh-CN" altLang="en-US" sz="240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51" name="Oval 15"/>
          <p:cNvSpPr>
            <a:spLocks noChangeArrowheads="1"/>
          </p:cNvSpPr>
          <p:nvPr/>
        </p:nvSpPr>
        <p:spPr bwMode="auto">
          <a:xfrm>
            <a:off x="2873375" y="2047875"/>
            <a:ext cx="434975" cy="433388"/>
          </a:xfrm>
          <a:prstGeom prst="ellipse">
            <a:avLst/>
          </a:prstGeom>
          <a:noFill/>
          <a:ln w="19050">
            <a:solidFill>
              <a:srgbClr val="0070C0"/>
            </a:solidFill>
            <a:round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52" name="Oval 15"/>
          <p:cNvSpPr>
            <a:spLocks noChangeArrowheads="1"/>
          </p:cNvSpPr>
          <p:nvPr/>
        </p:nvSpPr>
        <p:spPr bwMode="auto">
          <a:xfrm>
            <a:off x="5924550" y="2047875"/>
            <a:ext cx="434975" cy="433388"/>
          </a:xfrm>
          <a:prstGeom prst="ellipse">
            <a:avLst/>
          </a:prstGeom>
          <a:noFill/>
          <a:ln w="19050">
            <a:solidFill>
              <a:srgbClr val="0070C0"/>
            </a:solidFill>
            <a:round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53" name="Oval 15"/>
          <p:cNvSpPr>
            <a:spLocks noChangeArrowheads="1"/>
          </p:cNvSpPr>
          <p:nvPr/>
        </p:nvSpPr>
        <p:spPr bwMode="auto">
          <a:xfrm>
            <a:off x="1289050" y="2611438"/>
            <a:ext cx="434975" cy="433387"/>
          </a:xfrm>
          <a:prstGeom prst="ellipse">
            <a:avLst/>
          </a:prstGeom>
          <a:noFill/>
          <a:ln w="19050">
            <a:solidFill>
              <a:srgbClr val="0070C0"/>
            </a:solidFill>
            <a:round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54" name="Oval 15"/>
          <p:cNvSpPr>
            <a:spLocks noChangeArrowheads="1"/>
          </p:cNvSpPr>
          <p:nvPr/>
        </p:nvSpPr>
        <p:spPr bwMode="auto">
          <a:xfrm>
            <a:off x="4371975" y="2611438"/>
            <a:ext cx="434975" cy="433387"/>
          </a:xfrm>
          <a:prstGeom prst="ellipse">
            <a:avLst/>
          </a:prstGeom>
          <a:noFill/>
          <a:ln w="19050">
            <a:solidFill>
              <a:srgbClr val="0070C0"/>
            </a:solidFill>
            <a:round/>
          </a:ln>
        </p:spPr>
        <p:txBody>
          <a:bodyPr wrap="none" anchor="ctr"/>
          <a:lstStyle/>
          <a:p>
            <a:endParaRPr lang="zh-CN" altLang="en-US">
              <a:latin typeface="Calibri" panose="020F0502020204030204" pitchFamily="34" charset="0"/>
            </a:endParaRPr>
          </a:p>
        </p:txBody>
      </p:sp>
      <p:sp>
        <p:nvSpPr>
          <p:cNvPr id="24" name="TextBox 1"/>
          <p:cNvSpPr txBox="1">
            <a:spLocks noChangeArrowheads="1"/>
          </p:cNvSpPr>
          <p:nvPr/>
        </p:nvSpPr>
        <p:spPr bwMode="auto">
          <a:xfrm>
            <a:off x="4473575" y="3201988"/>
            <a:ext cx="3241675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rgbClr val="0000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观察细致，用词准确。</a:t>
            </a:r>
            <a:endParaRPr lang="zh-CN" altLang="en-US" sz="2400">
              <a:solidFill>
                <a:srgbClr val="0000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TextBox 1"/>
          <p:cNvSpPr txBox="1">
            <a:spLocks noChangeArrowheads="1"/>
          </p:cNvSpPr>
          <p:nvPr/>
        </p:nvSpPr>
        <p:spPr bwMode="auto">
          <a:xfrm>
            <a:off x="1319213" y="3201988"/>
            <a:ext cx="3313112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rgbClr val="0099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从中你感受到了什么？</a:t>
            </a:r>
            <a:endParaRPr lang="zh-CN" altLang="en-US" sz="2400">
              <a:solidFill>
                <a:srgbClr val="0099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2516188" y="3714750"/>
            <a:ext cx="3883025" cy="519113"/>
            <a:chOff x="2959829" y="2840421"/>
            <a:chExt cx="3883329" cy="517946"/>
          </a:xfrm>
        </p:grpSpPr>
        <p:grpSp>
          <p:nvGrpSpPr>
            <p:cNvPr id="32782" name="组合 26"/>
            <p:cNvGrpSpPr/>
            <p:nvPr/>
          </p:nvGrpSpPr>
          <p:grpSpPr>
            <a:xfrm>
              <a:off x="2959829" y="2840421"/>
              <a:ext cx="3729231" cy="517946"/>
              <a:chOff x="7419774" y="1136008"/>
              <a:chExt cx="3729231" cy="517946"/>
            </a:xfrm>
          </p:grpSpPr>
          <p:sp>
            <p:nvSpPr>
              <p:cNvPr id="29" name="圆角矩形 28"/>
              <p:cNvSpPr/>
              <p:nvPr/>
            </p:nvSpPr>
            <p:spPr>
              <a:xfrm>
                <a:off x="7584887" y="1229460"/>
                <a:ext cx="3564216" cy="375391"/>
              </a:xfrm>
              <a:prstGeom prst="roundRect">
                <a:avLst/>
              </a:prstGeom>
              <a:solidFill>
                <a:schemeClr val="bg1"/>
              </a:solidFill>
              <a:ln w="19050" cmpd="thickThin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/>
              </a:p>
            </p:txBody>
          </p:sp>
          <p:pic>
            <p:nvPicPr>
              <p:cNvPr id="32785" name="图片 29"/>
              <p:cNvPicPr>
                <a:picLocks noChangeAspect="1"/>
              </p:cNvPicPr>
              <p:nvPr/>
            </p:nvPicPr>
            <p:blipFill>
              <a:blip r:embed="rId3" cstate="email"/>
              <a:stretch>
                <a:fillRect/>
              </a:stretch>
            </p:blipFill>
            <p:spPr bwMode="auto">
              <a:xfrm>
                <a:off x="7419774" y="1136008"/>
                <a:ext cx="445050" cy="5179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32783" name="文本框 27"/>
            <p:cNvSpPr txBox="1">
              <a:spLocks noChangeArrowheads="1"/>
            </p:cNvSpPr>
            <p:nvPr/>
          </p:nvSpPr>
          <p:spPr bwMode="auto">
            <a:xfrm>
              <a:off x="3368563" y="2908370"/>
              <a:ext cx="3474595" cy="40011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000">
                  <a:latin typeface="楷体" panose="02010609060101010101" pitchFamily="49" charset="-122"/>
                  <a:ea typeface="楷体" panose="02010609060101010101" pitchFamily="49" charset="-122"/>
                </a:rPr>
                <a:t>这部分是对翠鸟的动态描写。</a:t>
              </a:r>
              <a:endParaRPr lang="zh-CN" altLang="en-US" sz="20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51" grpId="0" animBg="1"/>
      <p:bldP spid="52" grpId="0" animBg="1"/>
      <p:bldP spid="53" grpId="0" animBg="1"/>
      <p:bldP spid="54" grpId="0" animBg="1"/>
      <p:bldP spid="24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圆角矩形 42"/>
          <p:cNvSpPr/>
          <p:nvPr/>
        </p:nvSpPr>
        <p:spPr>
          <a:xfrm>
            <a:off x="619125" y="1260475"/>
            <a:ext cx="7905750" cy="3687763"/>
          </a:xfrm>
          <a:prstGeom prst="roundRect">
            <a:avLst>
              <a:gd name="adj" fmla="val 7077"/>
            </a:avLst>
          </a:prstGeom>
          <a:solidFill>
            <a:schemeClr val="bg1"/>
          </a:solidFill>
          <a:ln>
            <a:solidFill>
              <a:srgbClr val="388F8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/>
          </a:p>
        </p:txBody>
      </p:sp>
      <p:pic>
        <p:nvPicPr>
          <p:cNvPr id="33794" name="图片 5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0" y="3571875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TextBox 1"/>
          <p:cNvSpPr txBox="1">
            <a:spLocks noChangeArrowheads="1"/>
          </p:cNvSpPr>
          <p:nvPr/>
        </p:nvSpPr>
        <p:spPr bwMode="auto">
          <a:xfrm>
            <a:off x="900113" y="1344613"/>
            <a:ext cx="7624762" cy="942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　　它什么时候飞来的呢？它悄悄地停在船头不知有多久了。它站在那做什么呢？难道它要和我们一起坐船到外祖父家里去吗？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3796" name="组合 50"/>
          <p:cNvGrpSpPr/>
          <p:nvPr/>
        </p:nvGrpSpPr>
        <p:grpSpPr>
          <a:xfrm>
            <a:off x="631825" y="585788"/>
            <a:ext cx="1471613" cy="534987"/>
            <a:chOff x="3131840" y="2188312"/>
            <a:chExt cx="1471085" cy="534600"/>
          </a:xfrm>
        </p:grpSpPr>
        <p:sp>
          <p:nvSpPr>
            <p:cNvPr id="52" name="圆角矩形 51"/>
            <p:cNvSpPr/>
            <p:nvPr/>
          </p:nvSpPr>
          <p:spPr>
            <a:xfrm>
              <a:off x="3131840" y="2212107"/>
              <a:ext cx="1471085" cy="510805"/>
            </a:xfrm>
            <a:prstGeom prst="roundRect">
              <a:avLst>
                <a:gd name="adj" fmla="val 27847"/>
              </a:avLst>
            </a:prstGeom>
            <a:solidFill>
              <a:srgbClr val="00B0F0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54" name="任意多边形 53"/>
            <p:cNvSpPr/>
            <p:nvPr/>
          </p:nvSpPr>
          <p:spPr>
            <a:xfrm flipH="1">
              <a:off x="3131840" y="2212107"/>
              <a:ext cx="737923" cy="510805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sp>
          <p:nvSpPr>
            <p:cNvPr id="33809" name="文本框 54"/>
            <p:cNvSpPr txBox="1">
              <a:spLocks noChangeArrowheads="1"/>
            </p:cNvSpPr>
            <p:nvPr/>
          </p:nvSpPr>
          <p:spPr bwMode="auto">
            <a:xfrm>
              <a:off x="3155079" y="2188312"/>
              <a:ext cx="1424607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品析句子</a:t>
              </a:r>
              <a:endParaRPr lang="zh-CN" altLang="en-US" sz="24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56" name="圆角矩形 55"/>
            <p:cNvSpPr/>
            <p:nvPr/>
          </p:nvSpPr>
          <p:spPr>
            <a:xfrm>
              <a:off x="3165166" y="2243834"/>
              <a:ext cx="1404433" cy="447351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/>
            </a:p>
          </p:txBody>
        </p:sp>
        <p:pic>
          <p:nvPicPr>
            <p:cNvPr id="33811" name="图片 59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3455137" y="2608838"/>
              <a:ext cx="824491" cy="1140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1" name="组合 60"/>
          <p:cNvGrpSpPr/>
          <p:nvPr/>
        </p:nvGrpSpPr>
        <p:grpSpPr>
          <a:xfrm>
            <a:off x="985838" y="2417763"/>
            <a:ext cx="6970712" cy="828675"/>
            <a:chOff x="2923513" y="2840420"/>
            <a:chExt cx="6971169" cy="827534"/>
          </a:xfrm>
        </p:grpSpPr>
        <p:grpSp>
          <p:nvGrpSpPr>
            <p:cNvPr id="33803" name="组合 61"/>
            <p:cNvGrpSpPr/>
            <p:nvPr/>
          </p:nvGrpSpPr>
          <p:grpSpPr>
            <a:xfrm>
              <a:off x="2923513" y="2840420"/>
              <a:ext cx="6971169" cy="827534"/>
              <a:chOff x="7383458" y="1136007"/>
              <a:chExt cx="6971169" cy="827534"/>
            </a:xfrm>
          </p:grpSpPr>
          <p:sp>
            <p:nvSpPr>
              <p:cNvPr id="67" name="圆角矩形 66"/>
              <p:cNvSpPr/>
              <p:nvPr/>
            </p:nvSpPr>
            <p:spPr>
              <a:xfrm>
                <a:off x="7583496" y="1229540"/>
                <a:ext cx="6771131" cy="734001"/>
              </a:xfrm>
              <a:prstGeom prst="roundRect">
                <a:avLst/>
              </a:prstGeom>
              <a:solidFill>
                <a:schemeClr val="bg1"/>
              </a:solidFill>
              <a:ln w="19050" cmpd="thickThin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/>
              </a:p>
            </p:txBody>
          </p:sp>
          <p:pic>
            <p:nvPicPr>
              <p:cNvPr id="33806" name="图片 67"/>
              <p:cNvPicPr>
                <a:picLocks noChangeAspect="1"/>
              </p:cNvPicPr>
              <p:nvPr/>
            </p:nvPicPr>
            <p:blipFill>
              <a:blip r:embed="rId3" cstate="email"/>
              <a:stretch>
                <a:fillRect/>
              </a:stretch>
            </p:blipFill>
            <p:spPr bwMode="auto">
              <a:xfrm>
                <a:off x="7383458" y="1136007"/>
                <a:ext cx="477447" cy="5556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33804" name="文本框 65"/>
            <p:cNvSpPr txBox="1">
              <a:spLocks noChangeArrowheads="1"/>
            </p:cNvSpPr>
            <p:nvPr/>
          </p:nvSpPr>
          <p:spPr bwMode="auto">
            <a:xfrm>
              <a:off x="3368563" y="2927420"/>
              <a:ext cx="6310096" cy="70788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体会：连续的三个疑问体现了翠鸟的突然出现让作者好</a:t>
              </a:r>
              <a:endPara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r>
                <a:rPr lang="zh-CN" altLang="en-US" sz="2000" dirty="0">
                  <a:latin typeface="楷体" panose="02010609060101010101" pitchFamily="49" charset="-122"/>
                  <a:ea typeface="楷体" panose="02010609060101010101" pitchFamily="49" charset="-122"/>
                </a:rPr>
                <a:t>　　　奇、惊喜。 </a:t>
              </a:r>
              <a:endPara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985838" y="3408363"/>
            <a:ext cx="6970712" cy="828675"/>
            <a:chOff x="2923513" y="2840420"/>
            <a:chExt cx="6971169" cy="827534"/>
          </a:xfrm>
        </p:grpSpPr>
        <p:grpSp>
          <p:nvGrpSpPr>
            <p:cNvPr id="33799" name="组合 72"/>
            <p:cNvGrpSpPr/>
            <p:nvPr/>
          </p:nvGrpSpPr>
          <p:grpSpPr>
            <a:xfrm>
              <a:off x="2923513" y="2840420"/>
              <a:ext cx="6971169" cy="827534"/>
              <a:chOff x="7383458" y="1136007"/>
              <a:chExt cx="6971169" cy="827534"/>
            </a:xfrm>
          </p:grpSpPr>
          <p:sp>
            <p:nvSpPr>
              <p:cNvPr id="79" name="圆角矩形 78"/>
              <p:cNvSpPr/>
              <p:nvPr/>
            </p:nvSpPr>
            <p:spPr>
              <a:xfrm>
                <a:off x="7583496" y="1229540"/>
                <a:ext cx="6771131" cy="734001"/>
              </a:xfrm>
              <a:prstGeom prst="roundRect">
                <a:avLst/>
              </a:prstGeom>
              <a:solidFill>
                <a:schemeClr val="bg1"/>
              </a:solidFill>
              <a:ln w="19050" cmpd="thickThin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/>
              </a:p>
            </p:txBody>
          </p:sp>
          <p:pic>
            <p:nvPicPr>
              <p:cNvPr id="33802" name="图片 79"/>
              <p:cNvPicPr>
                <a:picLocks noChangeAspect="1"/>
              </p:cNvPicPr>
              <p:nvPr/>
            </p:nvPicPr>
            <p:blipFill>
              <a:blip r:embed="rId3" cstate="email"/>
              <a:stretch>
                <a:fillRect/>
              </a:stretch>
            </p:blipFill>
            <p:spPr bwMode="auto">
              <a:xfrm>
                <a:off x="7383458" y="1136007"/>
                <a:ext cx="477447" cy="5556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33800" name="文本框 73"/>
            <p:cNvSpPr txBox="1">
              <a:spLocks noChangeArrowheads="1"/>
            </p:cNvSpPr>
            <p:nvPr/>
          </p:nvSpPr>
          <p:spPr bwMode="auto">
            <a:xfrm>
              <a:off x="3368563" y="2927420"/>
              <a:ext cx="6310096" cy="70788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r>
                <a:rPr lang="zh-CN" altLang="en-US" sz="2000" dirty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　　留心这个世界，能引发我们的思考，通过细致观察，还会不断发现生活带给我们的惊喜。</a:t>
              </a:r>
              <a:endParaRPr lang="zh-CN" altLang="en-US" sz="20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TRhZjA3ZmI3MjNiNTQ2YzAxYjlhNjk1ZWQzOWFhN2UifQ=="/>
  <p:tag name="ISPRING_RESOURCE_PATHS_HASH_PRESENTER" val="6386bad1b193e8ddd96c78c97f95eeb279f1e047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841</Words>
  <Application>WPS 演示</Application>
  <PresentationFormat>全屏显示(16:9)</PresentationFormat>
  <Paragraphs>101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Arial</vt:lpstr>
      <vt:lpstr>宋体</vt:lpstr>
      <vt:lpstr>Wingdings</vt:lpstr>
      <vt:lpstr>Calibri Light</vt:lpstr>
      <vt:lpstr>Calibri</vt:lpstr>
      <vt:lpstr>微软雅黑</vt:lpstr>
      <vt:lpstr>黑体</vt:lpstr>
      <vt:lpstr>楷体</vt:lpstr>
      <vt:lpstr>Calibri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2022-06-05T17:16:00Z</cp:lastPrinted>
  <dcterms:created xsi:type="dcterms:W3CDTF">2022-06-05T17:16:00Z</dcterms:created>
  <dcterms:modified xsi:type="dcterms:W3CDTF">2023-10-22T06:40:20Z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BC4E417B25FC4F4EBA3F8F413CD2F8C0_12</vt:lpwstr>
  </property>
  <property fmtid="{D5CDD505-2E9C-101B-9397-08002B2CF9AE}" pid="3" name="KSOProductBuildVer">
    <vt:lpwstr>2052-12.1.0.15712</vt:lpwstr>
  </property>
</Properties>
</file>