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315" r:id="rId4"/>
    <p:sldId id="263" r:id="rId5"/>
    <p:sldId id="264" r:id="rId6"/>
    <p:sldId id="316" r:id="rId7"/>
    <p:sldId id="265" r:id="rId8"/>
    <p:sldId id="266" r:id="rId9"/>
    <p:sldId id="267" r:id="rId10"/>
    <p:sldId id="268" r:id="rId11"/>
    <p:sldId id="317" r:id="rId12"/>
    <p:sldId id="269" r:id="rId13"/>
    <p:sldId id="270" r:id="rId14"/>
    <p:sldId id="271" r:id="rId15"/>
    <p:sldId id="318" r:id="rId16"/>
    <p:sldId id="272" r:id="rId17"/>
    <p:sldId id="273" r:id="rId18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48214"/>
    <a:srgbClr val="D56942"/>
    <a:srgbClr val="F67141"/>
    <a:srgbClr val="256B95"/>
    <a:srgbClr val="F6A822"/>
    <a:srgbClr val="E58D24"/>
    <a:srgbClr val="AE5414"/>
    <a:srgbClr val="3DA00E"/>
    <a:srgbClr val="FFDD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98" autoAdjust="0"/>
    <p:restoredTop sz="94660"/>
  </p:normalViewPr>
  <p:slideViewPr>
    <p:cSldViewPr snapToGrid="0">
      <p:cViewPr>
        <p:scale>
          <a:sx n="96" d="100"/>
          <a:sy n="96" d="100"/>
        </p:scale>
        <p:origin x="-1014" y="-5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gs" Target="tags/tag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 userDrawn="1"/>
        </p:nvSpPr>
        <p:spPr>
          <a:xfrm>
            <a:off x="808946" y="555569"/>
            <a:ext cx="10473624" cy="5940963"/>
          </a:xfrm>
          <a:prstGeom prst="roundRect">
            <a:avLst>
              <a:gd name="adj" fmla="val 7376"/>
            </a:avLst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1181421" y="1172210"/>
            <a:ext cx="364110" cy="48700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microsoft.com/office/2007/relationships/hdphoto" Target="../media/image26.wdp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111302" y="3126008"/>
            <a:ext cx="6214514" cy="646331"/>
          </a:xfrm>
          <a:prstGeom prst="rect">
            <a:avLst/>
          </a:prstGeom>
          <a:solidFill>
            <a:srgbClr val="E48214"/>
          </a:solidFill>
        </p:spPr>
        <p:txBody>
          <a:bodyPr wrap="square" rtlCol="0">
            <a:spAutoFit/>
          </a:bodyPr>
          <a:lstStyle/>
          <a:p>
            <a:pPr algn="dist">
              <a:spcAft>
                <a:spcPts val="1200"/>
              </a:spcAft>
            </a:pPr>
            <a:r>
              <a:rPr lang="zh-CN" altLang="en-US" sz="3600" dirty="0" smtClean="0">
                <a:solidFill>
                  <a:schemeClr val="bg1"/>
                </a:solidFill>
                <a:cs typeface="+mn-ea"/>
                <a:sym typeface="+mn-lt"/>
              </a:rPr>
              <a:t>小学三年级语文上册</a:t>
            </a:r>
            <a:endParaRPr lang="zh-CN" altLang="en-US" sz="3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639833" y="907821"/>
            <a:ext cx="71574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spcAft>
                <a:spcPts val="1200"/>
              </a:spcAft>
            </a:pPr>
            <a:r>
              <a:rPr lang="zh-CN" altLang="en-US" sz="8800" spc="15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金色的草地</a:t>
            </a:r>
            <a:endParaRPr lang="zh-CN" altLang="en-US" sz="8800" spc="15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49" name="直接连接符 48"/>
          <p:cNvCxnSpPr/>
          <p:nvPr/>
        </p:nvCxnSpPr>
        <p:spPr>
          <a:xfrm>
            <a:off x="2893920" y="2631605"/>
            <a:ext cx="6649278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" name="直接连接符 48"/>
          <p:cNvCxnSpPr/>
          <p:nvPr/>
        </p:nvCxnSpPr>
        <p:spPr>
          <a:xfrm>
            <a:off x="4727178" y="2882347"/>
            <a:ext cx="6649278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4701819" y="1055382"/>
            <a:ext cx="66999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spcAft>
                <a:spcPts val="1200"/>
              </a:spcAft>
            </a:pPr>
            <a:r>
              <a:rPr lang="zh-CN" altLang="en-US" sz="9600" spc="15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课文分析</a:t>
            </a:r>
            <a:endParaRPr lang="zh-CN" altLang="en-US" sz="9600" spc="15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369081" y="3462406"/>
            <a:ext cx="5365472" cy="400110"/>
          </a:xfrm>
          <a:prstGeom prst="rect">
            <a:avLst/>
          </a:prstGeom>
          <a:solidFill>
            <a:srgbClr val="E48214"/>
          </a:solidFill>
        </p:spPr>
        <p:txBody>
          <a:bodyPr wrap="square" rtlCol="0">
            <a:spAutoFit/>
          </a:bodyPr>
          <a:lstStyle/>
          <a:p>
            <a:pPr algn="dist">
              <a:spcAft>
                <a:spcPts val="1200"/>
              </a:spcAft>
            </a:pPr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KE WEN FEN XI</a:t>
            </a:r>
            <a:endParaRPr lang="en-US" altLang="zh-CN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5099384" y="3781732"/>
            <a:ext cx="1191938" cy="249195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2961714" y="3662461"/>
            <a:ext cx="1460296" cy="24919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3563098" y="1853191"/>
            <a:ext cx="7548850" cy="156966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2000" dirty="0">
                <a:cs typeface="+mn-ea"/>
                <a:sym typeface="+mn-lt"/>
              </a:rPr>
              <a:t>第</a:t>
            </a:r>
            <a:r>
              <a:rPr lang="en-US" altLang="zh-CN" sz="2000" dirty="0">
                <a:cs typeface="+mn-ea"/>
                <a:sym typeface="+mn-lt"/>
              </a:rPr>
              <a:t>1</a:t>
            </a:r>
            <a:r>
              <a:rPr lang="zh-CN" altLang="en-US" sz="2000" dirty="0">
                <a:cs typeface="+mn-ea"/>
                <a:sym typeface="+mn-lt"/>
              </a:rPr>
              <a:t>自然段</a:t>
            </a:r>
            <a:endParaRPr lang="zh-CN" altLang="en-US" sz="2000" dirty="0"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sz="1400" dirty="0">
                <a:cs typeface="+mn-ea"/>
                <a:sym typeface="+mn-lt"/>
              </a:rPr>
              <a:t>“我们住在乡下，窗前是一大片草地。”讲这片草地出现在哪里？“当蒲公英盛开的时候，这片草地就变成金色的了。”讲为什么称这片草地为金色的草地？</a:t>
            </a:r>
            <a:endParaRPr lang="en-US" altLang="zh-CN" sz="1400" dirty="0"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605089" y="1154101"/>
            <a:ext cx="23173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课文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分析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563098" y="3626217"/>
            <a:ext cx="7548850" cy="24314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2000" dirty="0">
                <a:cs typeface="+mn-ea"/>
                <a:sym typeface="+mn-lt"/>
              </a:rPr>
              <a:t>第</a:t>
            </a:r>
            <a:r>
              <a:rPr lang="en-US" altLang="zh-CN" sz="2000" dirty="0">
                <a:cs typeface="+mn-ea"/>
                <a:sym typeface="+mn-lt"/>
              </a:rPr>
              <a:t>2</a:t>
            </a:r>
            <a:r>
              <a:rPr lang="zh-CN" altLang="en-US" sz="2000" dirty="0">
                <a:cs typeface="+mn-ea"/>
                <a:sym typeface="+mn-lt"/>
              </a:rPr>
              <a:t>自然段</a:t>
            </a:r>
            <a:endParaRPr lang="zh-CN" altLang="en-US" sz="2000" dirty="0"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sz="1400" dirty="0">
                <a:cs typeface="+mn-ea"/>
                <a:sym typeface="+mn-lt"/>
              </a:rPr>
              <a:t>哥俩在草地上玩耍，互相往对方的脸上吹蒲公英的绒毛。课文先讲兄弟两个在住处窗前一大片草地上自由自在、无拘无束、尽情玩耍的情景。他们所做的游戏就是趁对方不备，将蒲公英的绒毛吹到对方的脸上。这种带有调皮和玩笑性质的游戏虽然简单，却充满了童真童趣，使兄弟两个真切地感受到了大自然带给他们的快乐。</a:t>
            </a:r>
            <a:endParaRPr lang="en-US" altLang="zh-CN" sz="1400" dirty="0">
              <a:cs typeface="+mn-ea"/>
              <a:sym typeface="+mn-lt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H="1">
            <a:off x="3638008" y="3626217"/>
            <a:ext cx="7404366" cy="0"/>
          </a:xfrm>
          <a:prstGeom prst="line">
            <a:avLst/>
          </a:prstGeom>
          <a:ln w="28575">
            <a:solidFill>
              <a:srgbClr val="D56942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1346671" y="2876579"/>
            <a:ext cx="1888435" cy="278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16490" y="690933"/>
            <a:ext cx="2899111" cy="1449555"/>
          </a:xfrm>
          <a:prstGeom prst="rect">
            <a:avLst/>
          </a:prstGeom>
        </p:spPr>
      </p:pic>
    </p:spTree>
  </p:cSld>
  <p:clrMapOvr>
    <a:masterClrMapping/>
  </p:clrMapOvr>
  <p:transition spd="slow" advClick="0" advTm="9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072228" y="2263897"/>
            <a:ext cx="31493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第</a:t>
            </a:r>
            <a:r>
              <a: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自然段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“我”发现了草地会变颜色及其变色的原因。这件事作者是从两个方面来写的：先写发现草地会变颜色，再写发现草地变色的原因。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605089" y="1154101"/>
            <a:ext cx="23173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课文分析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675707" y="2263896"/>
            <a:ext cx="488958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草地为什么会变颜色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？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时间　草地颜色　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原因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早晨　绿色　蒲公英花瓣还没有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张开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中午　金色　蒲公英的花瓣已经张开了，它是金色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的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傍晚　绿色　蒲公英的花瓣已经合上，被包住了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633651" y="1415711"/>
            <a:ext cx="1600565" cy="78035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55980" y="1687586"/>
            <a:ext cx="1669777" cy="2151506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379073" y="4818441"/>
            <a:ext cx="5334462" cy="1682642"/>
          </a:xfrm>
          <a:prstGeom prst="rect">
            <a:avLst/>
          </a:prstGeom>
        </p:spPr>
      </p:pic>
    </p:spTree>
  </p:cSld>
  <p:clrMapOvr>
    <a:masterClrMapping/>
  </p:clrMapOvr>
  <p:transition spd="slow" advClick="0" advTm="9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08033" y="2275170"/>
            <a:ext cx="5795803" cy="3998617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605089" y="1154101"/>
            <a:ext cx="23173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课文分析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028250" y="2557183"/>
            <a:ext cx="3921068" cy="286232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2000" dirty="0">
                <a:cs typeface="+mn-ea"/>
                <a:sym typeface="+mn-lt"/>
              </a:rPr>
              <a:t>第</a:t>
            </a:r>
            <a:r>
              <a:rPr lang="en-US" altLang="zh-CN" sz="2000" dirty="0">
                <a:cs typeface="+mn-ea"/>
                <a:sym typeface="+mn-lt"/>
              </a:rPr>
              <a:t>4</a:t>
            </a:r>
            <a:r>
              <a:rPr lang="zh-CN" altLang="en-US" sz="2000" dirty="0">
                <a:cs typeface="+mn-ea"/>
                <a:sym typeface="+mn-lt"/>
              </a:rPr>
              <a:t>自然段  </a:t>
            </a:r>
            <a:endParaRPr lang="en-US" altLang="zh-CN" sz="2000" dirty="0" smtClean="0"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sz="1400" dirty="0" smtClean="0">
                <a:cs typeface="+mn-ea"/>
                <a:sym typeface="+mn-lt"/>
              </a:rPr>
              <a:t>金色</a:t>
            </a:r>
            <a:r>
              <a:rPr lang="zh-CN" altLang="en-US" sz="1400" dirty="0">
                <a:cs typeface="+mn-ea"/>
                <a:sym typeface="+mn-lt"/>
              </a:rPr>
              <a:t>的草地 我对蒲公英的感情发生了变化，我们大家都爱上了蒲公英。这段话直抒作者的胸臆，同时又是对全文的总结。以孩子的眼光和心理，用拟人的手法，形象地讲了蒲公英颜色昼夜发生的变化，进一步抒发了自己对蒲公英的喜爱之情。</a:t>
            </a:r>
            <a:endParaRPr lang="en-US" altLang="zh-CN" sz="1050" dirty="0"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05089" y="2179496"/>
            <a:ext cx="3000059" cy="3923782"/>
          </a:xfrm>
          <a:prstGeom prst="rect">
            <a:avLst/>
          </a:prstGeom>
        </p:spPr>
      </p:pic>
    </p:spTree>
  </p:cSld>
  <p:clrMapOvr>
    <a:masterClrMapping/>
  </p:clrMapOvr>
  <p:transition spd="slow" advClick="0" advTm="9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" name="直接连接符 48"/>
          <p:cNvCxnSpPr/>
          <p:nvPr/>
        </p:nvCxnSpPr>
        <p:spPr>
          <a:xfrm>
            <a:off x="4727178" y="2882347"/>
            <a:ext cx="6649278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4701819" y="1055382"/>
            <a:ext cx="66999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spcAft>
                <a:spcPts val="1200"/>
              </a:spcAft>
            </a:pPr>
            <a:r>
              <a:rPr lang="zh-CN" altLang="en-US" sz="9600" spc="15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课后</a:t>
            </a:r>
            <a:r>
              <a:rPr lang="zh-CN" altLang="en-US" sz="9600" spc="15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小结</a:t>
            </a:r>
            <a:endParaRPr lang="zh-CN" altLang="en-US" sz="9600" spc="15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369081" y="3462406"/>
            <a:ext cx="5365472" cy="400110"/>
          </a:xfrm>
          <a:prstGeom prst="rect">
            <a:avLst/>
          </a:prstGeom>
          <a:solidFill>
            <a:srgbClr val="E48214"/>
          </a:solidFill>
        </p:spPr>
        <p:txBody>
          <a:bodyPr wrap="square" rtlCol="0">
            <a:spAutoFit/>
          </a:bodyPr>
          <a:lstStyle/>
          <a:p>
            <a:pPr algn="dist">
              <a:spcAft>
                <a:spcPts val="1200"/>
              </a:spcAft>
            </a:pPr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KE HOU TUO ZHAN</a:t>
            </a:r>
            <a:endParaRPr lang="en-US" altLang="zh-CN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5099384" y="3781732"/>
            <a:ext cx="1191938" cy="249195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2961714" y="3662461"/>
            <a:ext cx="1460296" cy="24919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856529" y="1677321"/>
            <a:ext cx="6017274" cy="4462659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605089" y="1154101"/>
            <a:ext cx="23173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课后小结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374949" y="2373949"/>
            <a:ext cx="34815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800" dirty="0" smtClean="0">
                <a:latin typeface="TsangerYuMo W03" panose="02020400000000000000" pitchFamily="18" charset="-122"/>
                <a:ea typeface="TsangerYuMo W03" panose="02020400000000000000" pitchFamily="18" charset="-122"/>
                <a:sym typeface="Arial" panose="020B0604020202020204" pitchFamily="34" charset="0"/>
              </a:rPr>
              <a:t>课文</a:t>
            </a:r>
            <a:r>
              <a:rPr lang="zh-CN" altLang="en-US" sz="2800" dirty="0">
                <a:latin typeface="TsangerYuMo W03" panose="02020400000000000000" pitchFamily="18" charset="-122"/>
                <a:ea typeface="TsangerYuMo W03" panose="02020400000000000000" pitchFamily="18" charset="-122"/>
                <a:sym typeface="Arial" panose="020B0604020202020204" pitchFamily="34" charset="0"/>
              </a:rPr>
              <a:t>主要写了什么？</a:t>
            </a:r>
            <a:endParaRPr lang="en-US" altLang="zh-CN" sz="2800" dirty="0">
              <a:latin typeface="TsangerYuMo W03" panose="02020400000000000000" pitchFamily="18" charset="-122"/>
              <a:ea typeface="TsangerYuMo W03" panose="02020400000000000000" pitchFamily="18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577617" y="2897169"/>
            <a:ext cx="457509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TsangerYuMo W03" panose="02020400000000000000" pitchFamily="18" charset="-122"/>
                <a:ea typeface="TsangerYuMo W03" panose="02020400000000000000" pitchFamily="18" charset="-122"/>
                <a:sym typeface="Arial" panose="020B0604020202020204" pitchFamily="34" charset="0"/>
              </a:rPr>
              <a:t>课文</a:t>
            </a:r>
            <a:r>
              <a:rPr lang="zh-CN" altLang="en-US" dirty="0">
                <a:solidFill>
                  <a:schemeClr val="bg1"/>
                </a:solidFill>
                <a:latin typeface="TsangerYuMo W03" panose="02020400000000000000" pitchFamily="18" charset="-122"/>
                <a:ea typeface="TsangerYuMo W03" panose="02020400000000000000" pitchFamily="18" charset="-122"/>
                <a:sym typeface="Arial" panose="020B0604020202020204" pitchFamily="34" charset="0"/>
              </a:rPr>
              <a:t>通过介绍</a:t>
            </a:r>
            <a:r>
              <a:rPr lang="en-US" altLang="zh-CN" dirty="0">
                <a:solidFill>
                  <a:schemeClr val="bg1"/>
                </a:solidFill>
                <a:latin typeface="TsangerYuMo W03" panose="02020400000000000000" pitchFamily="18" charset="-122"/>
                <a:ea typeface="TsangerYuMo W03" panose="02020400000000000000" pitchFamily="18" charset="-122"/>
                <a:sym typeface="Arial" panose="020B0604020202020204" pitchFamily="34" charset="0"/>
              </a:rPr>
              <a:t>“</a:t>
            </a:r>
            <a:r>
              <a:rPr lang="zh-CN" altLang="en-US" dirty="0">
                <a:solidFill>
                  <a:schemeClr val="bg1"/>
                </a:solidFill>
                <a:latin typeface="TsangerYuMo W03" panose="02020400000000000000" pitchFamily="18" charset="-122"/>
                <a:ea typeface="TsangerYuMo W03" panose="02020400000000000000" pitchFamily="18" charset="-122"/>
                <a:sym typeface="Arial" panose="020B0604020202020204" pitchFamily="34" charset="0"/>
              </a:rPr>
              <a:t>我</a:t>
            </a:r>
            <a:r>
              <a:rPr lang="en-US" altLang="zh-CN" dirty="0">
                <a:solidFill>
                  <a:schemeClr val="bg1"/>
                </a:solidFill>
                <a:latin typeface="TsangerYuMo W03" panose="02020400000000000000" pitchFamily="18" charset="-122"/>
                <a:ea typeface="TsangerYuMo W03" panose="02020400000000000000" pitchFamily="18" charset="-122"/>
                <a:sym typeface="Arial" panose="020B0604020202020204" pitchFamily="34" charset="0"/>
              </a:rPr>
              <a:t>”</a:t>
            </a:r>
            <a:r>
              <a:rPr lang="zh-CN" altLang="en-US" dirty="0">
                <a:solidFill>
                  <a:schemeClr val="bg1"/>
                </a:solidFill>
                <a:latin typeface="TsangerYuMo W03" panose="02020400000000000000" pitchFamily="18" charset="-122"/>
                <a:ea typeface="TsangerYuMo W03" panose="02020400000000000000" pitchFamily="18" charset="-122"/>
                <a:sym typeface="Arial" panose="020B0604020202020204" pitchFamily="34" charset="0"/>
              </a:rPr>
              <a:t>从拿蒲公英寻开心到喜爱它的感情变化以及</a:t>
            </a:r>
            <a:r>
              <a:rPr lang="en-US" altLang="zh-CN" dirty="0">
                <a:solidFill>
                  <a:schemeClr val="bg1"/>
                </a:solidFill>
                <a:latin typeface="TsangerYuMo W03" panose="02020400000000000000" pitchFamily="18" charset="-122"/>
                <a:ea typeface="TsangerYuMo W03" panose="02020400000000000000" pitchFamily="18" charset="-122"/>
                <a:sym typeface="Arial" panose="020B0604020202020204" pitchFamily="34" charset="0"/>
              </a:rPr>
              <a:t>“</a:t>
            </a:r>
            <a:r>
              <a:rPr lang="zh-CN" altLang="en-US" dirty="0">
                <a:solidFill>
                  <a:schemeClr val="bg1"/>
                </a:solidFill>
                <a:latin typeface="TsangerYuMo W03" panose="02020400000000000000" pitchFamily="18" charset="-122"/>
                <a:ea typeface="TsangerYuMo W03" panose="02020400000000000000" pitchFamily="18" charset="-122"/>
                <a:sym typeface="Arial" panose="020B0604020202020204" pitchFamily="34" charset="0"/>
              </a:rPr>
              <a:t>我</a:t>
            </a:r>
            <a:r>
              <a:rPr lang="en-US" altLang="zh-CN" dirty="0">
                <a:solidFill>
                  <a:schemeClr val="bg1"/>
                </a:solidFill>
                <a:latin typeface="TsangerYuMo W03" panose="02020400000000000000" pitchFamily="18" charset="-122"/>
                <a:ea typeface="TsangerYuMo W03" panose="02020400000000000000" pitchFamily="18" charset="-122"/>
                <a:sym typeface="Arial" panose="020B0604020202020204" pitchFamily="34" charset="0"/>
              </a:rPr>
              <a:t>”</a:t>
            </a:r>
            <a:r>
              <a:rPr lang="zh-CN" altLang="en-US" dirty="0">
                <a:solidFill>
                  <a:schemeClr val="bg1"/>
                </a:solidFill>
                <a:latin typeface="TsangerYuMo W03" panose="02020400000000000000" pitchFamily="18" charset="-122"/>
                <a:ea typeface="TsangerYuMo W03" panose="02020400000000000000" pitchFamily="18" charset="-122"/>
                <a:sym typeface="Arial" panose="020B0604020202020204" pitchFamily="34" charset="0"/>
              </a:rPr>
              <a:t>意识到蒲公英是有生命的，抒发了</a:t>
            </a:r>
            <a:r>
              <a:rPr lang="en-US" altLang="zh-CN" dirty="0">
                <a:solidFill>
                  <a:schemeClr val="bg1"/>
                </a:solidFill>
                <a:latin typeface="TsangerYuMo W03" panose="02020400000000000000" pitchFamily="18" charset="-122"/>
                <a:ea typeface="TsangerYuMo W03" panose="02020400000000000000" pitchFamily="18" charset="-122"/>
                <a:sym typeface="Arial" panose="020B0604020202020204" pitchFamily="34" charset="0"/>
              </a:rPr>
              <a:t>“</a:t>
            </a:r>
            <a:r>
              <a:rPr lang="zh-CN" altLang="en-US" dirty="0">
                <a:solidFill>
                  <a:schemeClr val="bg1"/>
                </a:solidFill>
                <a:latin typeface="TsangerYuMo W03" panose="02020400000000000000" pitchFamily="18" charset="-122"/>
                <a:ea typeface="TsangerYuMo W03" panose="02020400000000000000" pitchFamily="18" charset="-122"/>
                <a:sym typeface="Arial" panose="020B0604020202020204" pitchFamily="34" charset="0"/>
              </a:rPr>
              <a:t>我</a:t>
            </a:r>
            <a:r>
              <a:rPr lang="en-US" altLang="zh-CN" dirty="0">
                <a:solidFill>
                  <a:schemeClr val="bg1"/>
                </a:solidFill>
                <a:latin typeface="TsangerYuMo W03" panose="02020400000000000000" pitchFamily="18" charset="-122"/>
                <a:ea typeface="TsangerYuMo W03" panose="02020400000000000000" pitchFamily="18" charset="-122"/>
                <a:sym typeface="Arial" panose="020B0604020202020204" pitchFamily="34" charset="0"/>
              </a:rPr>
              <a:t>”</a:t>
            </a:r>
            <a:r>
              <a:rPr lang="zh-CN" altLang="en-US" dirty="0">
                <a:solidFill>
                  <a:schemeClr val="bg1"/>
                </a:solidFill>
                <a:latin typeface="TsangerYuMo W03" panose="02020400000000000000" pitchFamily="18" charset="-122"/>
                <a:ea typeface="TsangerYuMo W03" panose="02020400000000000000" pitchFamily="18" charset="-122"/>
                <a:sym typeface="Arial" panose="020B0604020202020204" pitchFamily="34" charset="0"/>
              </a:rPr>
              <a:t>对蒲公英的喜爱之情以及对自然、对生命的尊重、热爱之情。</a:t>
            </a:r>
            <a:endParaRPr lang="zh-CN" altLang="en-US" dirty="0">
              <a:solidFill>
                <a:schemeClr val="bg1"/>
              </a:solidFill>
              <a:latin typeface="TsangerYuMo W03" panose="02020400000000000000" pitchFamily="18" charset="-122"/>
              <a:ea typeface="TsangerYuMo W03" panose="02020400000000000000" pitchFamily="18" charset="-122"/>
              <a:sym typeface="Arial" panose="020B0604020202020204" pitchFamily="34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1492129" y="1353880"/>
            <a:ext cx="2897337" cy="5149296"/>
          </a:xfrm>
          <a:prstGeom prst="rect">
            <a:avLst/>
          </a:prstGeom>
        </p:spPr>
      </p:pic>
    </p:spTree>
  </p:cSld>
  <p:clrMapOvr>
    <a:masterClrMapping/>
  </p:clrMapOvr>
  <p:transition spd="slow" advClick="0" advTm="9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1605089" y="1154101"/>
            <a:ext cx="23173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课后练习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605089" y="4638413"/>
            <a:ext cx="8280920" cy="464354"/>
          </a:xfrm>
          <a:prstGeom prst="rect">
            <a:avLst/>
          </a:prstGeom>
          <a:noFill/>
          <a:ln>
            <a:miter lim="800000"/>
          </a:ln>
        </p:spPr>
        <p:txBody>
          <a:bodyPr vert="horz" lIns="91440" tIns="45720" rIns="91440" bIns="45720" rtlCol="0">
            <a:normAutofit/>
          </a:bodyPr>
          <a:lstStyle/>
          <a:p>
            <a:pPr lvl="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CN" sz="2400" b="1" spc="300" dirty="0">
                <a:latin typeface="TsangerYuMo W03" panose="02020400000000000000" pitchFamily="18" charset="-122"/>
                <a:ea typeface="TsangerYuMo W03" panose="02020400000000000000" pitchFamily="18" charset="-122"/>
                <a:sym typeface="Arial" panose="020B0604020202020204" pitchFamily="34" charset="0"/>
              </a:rPr>
              <a:t>2.</a:t>
            </a:r>
            <a:r>
              <a:rPr lang="zh-CN" altLang="en-US" sz="2400" b="1" spc="300" dirty="0">
                <a:latin typeface="TsangerYuMo W03" panose="02020400000000000000" pitchFamily="18" charset="-122"/>
                <a:ea typeface="TsangerYuMo W03" panose="02020400000000000000" pitchFamily="18" charset="-122"/>
                <a:sym typeface="Arial" panose="020B0604020202020204" pitchFamily="34" charset="0"/>
              </a:rPr>
              <a:t>照样子写句子。</a:t>
            </a:r>
            <a:endParaRPr kumimoji="0" lang="zh-CN" altLang="en-US" sz="2400" b="1" i="0" u="none" strike="noStrike" kern="1200" cap="none" spc="30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sangerYuMo W03" panose="02020400000000000000" pitchFamily="18" charset="-122"/>
              <a:ea typeface="TsangerYuMo W03" panose="02020400000000000000" pitchFamily="18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845449" y="4573293"/>
            <a:ext cx="38015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TsangerYuMo W03" panose="02020400000000000000" pitchFamily="18" charset="-122"/>
                <a:ea typeface="TsangerYuMo W03" panose="02020400000000000000" pitchFamily="18" charset="-122"/>
                <a:sym typeface="Arial" panose="020B0604020202020204" pitchFamily="34" charset="0"/>
              </a:rPr>
              <a:t>例：多么可爱的草地！</a:t>
            </a:r>
            <a:endParaRPr lang="zh-CN" altLang="en-US" sz="2400" dirty="0">
              <a:latin typeface="TsangerYuMo W03" panose="02020400000000000000" pitchFamily="18" charset="-122"/>
              <a:ea typeface="TsangerYuMo W03" panose="02020400000000000000" pitchFamily="18" charset="-122"/>
              <a:sym typeface="Arial" panose="020B0604020202020204" pitchFamily="34" charset="0"/>
            </a:endParaRPr>
          </a:p>
        </p:txBody>
      </p:sp>
      <p:sp>
        <p:nvSpPr>
          <p:cNvPr id="11" name="Rectangle 4"/>
          <p:cNvSpPr txBox="1">
            <a:spLocks noChangeArrowheads="1"/>
          </p:cNvSpPr>
          <p:nvPr/>
        </p:nvSpPr>
        <p:spPr bwMode="auto">
          <a:xfrm>
            <a:off x="1605089" y="1849665"/>
            <a:ext cx="8280920" cy="440798"/>
          </a:xfrm>
          <a:prstGeom prst="rect">
            <a:avLst/>
          </a:prstGeom>
          <a:noFill/>
          <a:ln>
            <a:miter lim="800000"/>
          </a:ln>
        </p:spPr>
        <p:txBody>
          <a:bodyPr vert="horz" lIns="91440" tIns="45720" rIns="91440" bIns="45720" rtlCol="0">
            <a:normAutofit/>
          </a:bodyPr>
          <a:lstStyle/>
          <a:p>
            <a:pPr lvl="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CN" sz="2400" b="1" spc="300" dirty="0">
                <a:latin typeface="TsangerYuMo W03" panose="02020400000000000000" pitchFamily="18" charset="-122"/>
                <a:ea typeface="TsangerYuMo W03" panose="02020400000000000000" pitchFamily="18" charset="-122"/>
                <a:sym typeface="Arial" panose="020B0604020202020204" pitchFamily="34" charset="0"/>
              </a:rPr>
              <a:t>1.</a:t>
            </a:r>
            <a:r>
              <a:rPr lang="zh-CN" altLang="en-US" sz="2400" b="1" spc="300" dirty="0">
                <a:latin typeface="TsangerYuMo W03" panose="02020400000000000000" pitchFamily="18" charset="-122"/>
                <a:ea typeface="TsangerYuMo W03" panose="02020400000000000000" pitchFamily="18" charset="-122"/>
                <a:sym typeface="Arial" panose="020B0604020202020204" pitchFamily="34" charset="0"/>
              </a:rPr>
              <a:t>选词填空。</a:t>
            </a:r>
            <a:endParaRPr kumimoji="0" lang="zh-CN" altLang="en-US" sz="2400" b="1" i="0" u="none" strike="noStrike" kern="1200" cap="none" spc="30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sangerYuMo W03" panose="02020400000000000000" pitchFamily="18" charset="-122"/>
              <a:ea typeface="TsangerYuMo W03" panose="02020400000000000000" pitchFamily="18" charset="-122"/>
              <a:sym typeface="Arial" panose="020B0604020202020204" pitchFamily="34" charset="0"/>
            </a:endParaRPr>
          </a:p>
        </p:txBody>
      </p:sp>
      <p:sp>
        <p:nvSpPr>
          <p:cNvPr id="12" name="TextBox 35"/>
          <p:cNvSpPr txBox="1"/>
          <p:nvPr/>
        </p:nvSpPr>
        <p:spPr>
          <a:xfrm>
            <a:off x="3765329" y="237636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TsangerYuMo W03" panose="02020400000000000000" pitchFamily="18" charset="-122"/>
                <a:ea typeface="TsangerYuMo W03" panose="02020400000000000000" pitchFamily="18" charset="-122"/>
                <a:sym typeface="Arial" panose="020B0604020202020204" pitchFamily="34" charset="0"/>
              </a:rPr>
              <a:t>观看</a:t>
            </a:r>
            <a:endParaRPr lang="zh-CN" altLang="en-US" sz="2400" dirty="0">
              <a:solidFill>
                <a:srgbClr val="FF0000"/>
              </a:solidFill>
              <a:latin typeface="TsangerYuMo W03" panose="02020400000000000000" pitchFamily="18" charset="-122"/>
              <a:ea typeface="TsangerYuMo W03" panose="02020400000000000000" pitchFamily="18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504340" y="2912062"/>
            <a:ext cx="8488644" cy="1141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spc="600" dirty="0">
                <a:latin typeface="TsangerYuMo W03" panose="02020400000000000000" pitchFamily="18" charset="-122"/>
                <a:ea typeface="TsangerYuMo W03" panose="02020400000000000000" pitchFamily="18" charset="-122"/>
                <a:sym typeface="Arial" panose="020B0604020202020204" pitchFamily="34" charset="0"/>
              </a:rPr>
              <a:t>（</a:t>
            </a:r>
            <a:r>
              <a:rPr lang="en-US" altLang="zh-CN" sz="2400" spc="600" dirty="0">
                <a:latin typeface="TsangerYuMo W03" panose="02020400000000000000" pitchFamily="18" charset="-122"/>
                <a:ea typeface="TsangerYuMo W03" panose="02020400000000000000" pitchFamily="18" charset="-122"/>
                <a:sym typeface="Arial" panose="020B0604020202020204" pitchFamily="34" charset="0"/>
              </a:rPr>
              <a:t>1</a:t>
            </a:r>
            <a:r>
              <a:rPr lang="zh-CN" altLang="en-US" sz="2400" spc="600" dirty="0">
                <a:latin typeface="TsangerYuMo W03" panose="02020400000000000000" pitchFamily="18" charset="-122"/>
                <a:ea typeface="TsangerYuMo W03" panose="02020400000000000000" pitchFamily="18" charset="-122"/>
                <a:sym typeface="Arial" panose="020B0604020202020204" pitchFamily="34" charset="0"/>
              </a:rPr>
              <a:t>）我们来到草地上（        ）蒲公英。</a:t>
            </a:r>
            <a:endParaRPr lang="en-US" altLang="zh-CN" sz="2400" spc="600" dirty="0">
              <a:latin typeface="TsangerYuMo W03" panose="02020400000000000000" pitchFamily="18" charset="-122"/>
              <a:ea typeface="TsangerYuMo W03" panose="02020400000000000000" pitchFamily="18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spc="600" dirty="0">
                <a:latin typeface="TsangerYuMo W03" panose="02020400000000000000" pitchFamily="18" charset="-122"/>
                <a:ea typeface="TsangerYuMo W03" panose="02020400000000000000" pitchFamily="18" charset="-122"/>
                <a:sym typeface="Arial" panose="020B0604020202020204" pitchFamily="34" charset="0"/>
              </a:rPr>
              <a:t>（</a:t>
            </a:r>
            <a:r>
              <a:rPr lang="en-US" altLang="zh-CN" sz="2400" spc="600" dirty="0">
                <a:latin typeface="TsangerYuMo W03" panose="02020400000000000000" pitchFamily="18" charset="-122"/>
                <a:ea typeface="TsangerYuMo W03" panose="02020400000000000000" pitchFamily="18" charset="-122"/>
                <a:sym typeface="Arial" panose="020B0604020202020204" pitchFamily="34" charset="0"/>
              </a:rPr>
              <a:t>2</a:t>
            </a:r>
            <a:r>
              <a:rPr lang="zh-CN" altLang="en-US" sz="2400" spc="600" dirty="0">
                <a:latin typeface="TsangerYuMo W03" panose="02020400000000000000" pitchFamily="18" charset="-122"/>
                <a:ea typeface="TsangerYuMo W03" panose="02020400000000000000" pitchFamily="18" charset="-122"/>
                <a:sym typeface="Arial" panose="020B0604020202020204" pitchFamily="34" charset="0"/>
              </a:rPr>
              <a:t>）爸爸正坐在电视机前（          ）篮球比赛。</a:t>
            </a:r>
            <a:endParaRPr lang="zh-CN" altLang="en-US" sz="2400" spc="600" dirty="0">
              <a:latin typeface="TsangerYuMo W03" panose="02020400000000000000" pitchFamily="18" charset="-122"/>
              <a:ea typeface="TsangerYuMo W03" panose="02020400000000000000" pitchFamily="18" charset="-122"/>
              <a:sym typeface="Arial" panose="020B0604020202020204" pitchFamily="34" charset="0"/>
            </a:endParaRPr>
          </a:p>
        </p:txBody>
      </p:sp>
      <p:sp>
        <p:nvSpPr>
          <p:cNvPr id="19" name="TextBox 38"/>
          <p:cNvSpPr txBox="1"/>
          <p:nvPr/>
        </p:nvSpPr>
        <p:spPr>
          <a:xfrm>
            <a:off x="5277497" y="2367654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TsangerYuMo W03" panose="02020400000000000000" pitchFamily="18" charset="-122"/>
                <a:ea typeface="TsangerYuMo W03" panose="02020400000000000000" pitchFamily="18" charset="-122"/>
                <a:sym typeface="Arial" panose="020B0604020202020204" pitchFamily="34" charset="0"/>
              </a:rPr>
              <a:t>观察</a:t>
            </a:r>
            <a:endParaRPr lang="zh-CN" altLang="en-US" sz="2400" dirty="0">
              <a:solidFill>
                <a:srgbClr val="FF0000"/>
              </a:solidFill>
              <a:latin typeface="TsangerYuMo W03" panose="02020400000000000000" pitchFamily="18" charset="-122"/>
              <a:ea typeface="TsangerYuMo W03" panose="02020400000000000000" pitchFamily="18" charset="-122"/>
              <a:sym typeface="Arial" panose="020B0604020202020204" pitchFamily="34" charset="0"/>
            </a:endParaRPr>
          </a:p>
        </p:txBody>
      </p:sp>
      <p:sp>
        <p:nvSpPr>
          <p:cNvPr id="20" name="TextBox 39"/>
          <p:cNvSpPr txBox="1"/>
          <p:nvPr/>
        </p:nvSpPr>
        <p:spPr>
          <a:xfrm>
            <a:off x="5550841" y="3029414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TsangerYuMo W03" panose="02020400000000000000" pitchFamily="18" charset="-122"/>
                <a:ea typeface="TsangerYuMo W03" panose="02020400000000000000" pitchFamily="18" charset="-122"/>
                <a:sym typeface="Arial" panose="020B0604020202020204" pitchFamily="34" charset="0"/>
              </a:rPr>
              <a:t>观察</a:t>
            </a:r>
            <a:endParaRPr lang="zh-CN" altLang="en-US" sz="2400" dirty="0">
              <a:solidFill>
                <a:srgbClr val="FF0000"/>
              </a:solidFill>
              <a:latin typeface="TsangerYuMo W03" panose="02020400000000000000" pitchFamily="18" charset="-122"/>
              <a:ea typeface="TsangerYuMo W03" panose="02020400000000000000" pitchFamily="18" charset="-122"/>
              <a:sym typeface="Arial" panose="020B0604020202020204" pitchFamily="34" charset="0"/>
            </a:endParaRPr>
          </a:p>
        </p:txBody>
      </p:sp>
      <p:sp>
        <p:nvSpPr>
          <p:cNvPr id="21" name="TextBox 40"/>
          <p:cNvSpPr txBox="1"/>
          <p:nvPr/>
        </p:nvSpPr>
        <p:spPr>
          <a:xfrm>
            <a:off x="6526380" y="3566416"/>
            <a:ext cx="1056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TsangerYuMo W03" panose="02020400000000000000" pitchFamily="18" charset="-122"/>
                <a:ea typeface="TsangerYuMo W03" panose="02020400000000000000" pitchFamily="18" charset="-122"/>
                <a:sym typeface="Arial" panose="020B0604020202020204" pitchFamily="34" charset="0"/>
              </a:rPr>
              <a:t>观看</a:t>
            </a:r>
            <a:endParaRPr lang="zh-CN" altLang="en-US" sz="2400" dirty="0">
              <a:solidFill>
                <a:srgbClr val="FF0000"/>
              </a:solidFill>
              <a:latin typeface="TsangerYuMo W03" panose="02020400000000000000" pitchFamily="18" charset="-122"/>
              <a:ea typeface="TsangerYuMo W03" panose="02020400000000000000" pitchFamily="18" charset="-122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836259" y="5404727"/>
            <a:ext cx="14865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TsangerYuMo W03" panose="02020400000000000000" pitchFamily="18" charset="-122"/>
                <a:ea typeface="TsangerYuMo W03" panose="02020400000000000000" pitchFamily="18" charset="-122"/>
                <a:sym typeface="Arial" panose="020B0604020202020204" pitchFamily="34" charset="0"/>
              </a:rPr>
              <a:t>多么</a:t>
            </a:r>
            <a:endParaRPr lang="zh-CN" altLang="en-US" sz="2400" dirty="0">
              <a:solidFill>
                <a:srgbClr val="FF0000"/>
              </a:solidFill>
              <a:latin typeface="TsangerYuMo W03" panose="02020400000000000000" pitchFamily="18" charset="-122"/>
              <a:ea typeface="TsangerYuMo W03" panose="02020400000000000000" pitchFamily="18" charset="-122"/>
              <a:sym typeface="Arial" panose="020B0604020202020204" pitchFamily="34" charset="0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2899249" y="5910187"/>
            <a:ext cx="1440180" cy="0"/>
          </a:xfrm>
          <a:prstGeom prst="line">
            <a:avLst/>
          </a:prstGeom>
          <a:ln>
            <a:headEnd type="none" w="sm" len="sm"/>
            <a:tailEnd type="diamond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4457539" y="5404727"/>
            <a:ext cx="22764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TsangerYuMo W03" panose="02020400000000000000" pitchFamily="18" charset="-122"/>
                <a:ea typeface="TsangerYuMo W03" panose="02020400000000000000" pitchFamily="18" charset="-122"/>
                <a:sym typeface="Arial" panose="020B0604020202020204" pitchFamily="34" charset="0"/>
              </a:rPr>
              <a:t>的蒲公英啊！</a:t>
            </a:r>
            <a:endParaRPr lang="zh-CN" altLang="en-US" sz="2400" dirty="0">
              <a:solidFill>
                <a:srgbClr val="FF0000"/>
              </a:solidFill>
              <a:latin typeface="TsangerYuMo W03" panose="02020400000000000000" pitchFamily="18" charset="-122"/>
              <a:ea typeface="TsangerYuMo W03" panose="02020400000000000000" pitchFamily="18" charset="-122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194781" y="5404727"/>
            <a:ext cx="11410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TsangerYuMo W03" panose="02020400000000000000" pitchFamily="18" charset="-122"/>
                <a:ea typeface="TsangerYuMo W03" panose="02020400000000000000" pitchFamily="18" charset="-122"/>
                <a:sym typeface="Arial" panose="020B0604020202020204" pitchFamily="34" charset="0"/>
              </a:rPr>
              <a:t>可爱</a:t>
            </a:r>
            <a:endParaRPr lang="zh-CN" altLang="en-US" sz="2400" dirty="0">
              <a:solidFill>
                <a:srgbClr val="FF0000"/>
              </a:solidFill>
              <a:latin typeface="TsangerYuMo W03" panose="02020400000000000000" pitchFamily="18" charset="-122"/>
              <a:ea typeface="TsangerYuMo W03" panose="02020400000000000000" pitchFamily="18" charset="-122"/>
              <a:sym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210752" y="840753"/>
            <a:ext cx="3833183" cy="245862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620871" y="3852152"/>
            <a:ext cx="3505504" cy="2871465"/>
          </a:xfrm>
          <a:prstGeom prst="rect">
            <a:avLst/>
          </a:prstGeom>
        </p:spPr>
      </p:pic>
    </p:spTree>
  </p:cSld>
  <p:clrMapOvr>
    <a:masterClrMapping/>
  </p:clrMapOvr>
  <p:transition spd="slow" advClick="0" advTm="9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/>
      <p:bldP spid="11" grpId="0" build="p"/>
      <p:bldP spid="12" grpId="0"/>
      <p:bldP spid="15" grpId="0"/>
      <p:bldP spid="19" grpId="0"/>
      <p:bldP spid="20" grpId="0"/>
      <p:bldP spid="21" grpId="0"/>
      <p:bldP spid="22" grpId="0"/>
      <p:bldP spid="24" grpId="0"/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" name="直接连接符 48"/>
          <p:cNvCxnSpPr/>
          <p:nvPr/>
        </p:nvCxnSpPr>
        <p:spPr>
          <a:xfrm>
            <a:off x="4727178" y="2882347"/>
            <a:ext cx="6649278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4701819" y="1055382"/>
            <a:ext cx="66999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spcAft>
                <a:spcPts val="1200"/>
              </a:spcAft>
            </a:pPr>
            <a:r>
              <a:rPr lang="zh-CN" altLang="en-US" sz="9600" spc="15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课前导入</a:t>
            </a:r>
            <a:endParaRPr lang="zh-CN" altLang="en-US" sz="9600" spc="15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369081" y="3462406"/>
            <a:ext cx="5365472" cy="400110"/>
          </a:xfrm>
          <a:prstGeom prst="rect">
            <a:avLst/>
          </a:prstGeom>
          <a:solidFill>
            <a:srgbClr val="E48214"/>
          </a:solidFill>
        </p:spPr>
        <p:txBody>
          <a:bodyPr wrap="square" rtlCol="0">
            <a:spAutoFit/>
          </a:bodyPr>
          <a:lstStyle/>
          <a:p>
            <a:pPr algn="dist">
              <a:spcAft>
                <a:spcPts val="1200"/>
              </a:spcAft>
            </a:pPr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KE QIAN DAO RU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5099384" y="3781732"/>
            <a:ext cx="1191938" cy="249195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2961714" y="3662461"/>
            <a:ext cx="1460296" cy="24919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605089" y="2114643"/>
            <a:ext cx="5316666" cy="4081583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605089" y="1154101"/>
            <a:ext cx="23173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课</a:t>
            </a:r>
            <a:r>
              <a:rPr lang="zh-CN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前导入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165137" y="2917504"/>
            <a:ext cx="438943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pc="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大家</a:t>
            </a:r>
            <a:r>
              <a:rPr lang="zh-CN" altLang="en-US" spc="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喜欢郊游吗？在郊游的时候。你一定见过绿色的草地，但是你见过金色的草地吗？今天咱们就去看看金色的草地是什么样子的。</a:t>
            </a:r>
            <a:endParaRPr lang="zh-CN" altLang="en-US" spc="6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114620" y="2420971"/>
            <a:ext cx="3584759" cy="3468925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416861" y="1241393"/>
            <a:ext cx="1170434" cy="1179578"/>
          </a:xfrm>
          <a:prstGeom prst="rect">
            <a:avLst/>
          </a:prstGeom>
        </p:spPr>
      </p:pic>
    </p:spTree>
  </p:cSld>
  <p:clrMapOvr>
    <a:masterClrMapping/>
  </p:clrMapOvr>
  <p:transition spd="slow" advClick="0" advTm="9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947245" y="2002722"/>
            <a:ext cx="2374130" cy="725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spc="600" dirty="0" smtClean="0">
                <a:solidFill>
                  <a:srgbClr val="799B01"/>
                </a:solidFill>
                <a:cs typeface="+mn-ea"/>
                <a:sym typeface="+mn-lt"/>
              </a:rPr>
              <a:t>蒲公英介绍</a:t>
            </a:r>
            <a:endParaRPr lang="zh-CN" altLang="en-US" sz="2400" spc="600" dirty="0">
              <a:solidFill>
                <a:srgbClr val="799B0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605089" y="1154101"/>
            <a:ext cx="23173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课</a:t>
            </a:r>
            <a:r>
              <a:rPr lang="zh-CN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前导入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847314" y="2833719"/>
            <a:ext cx="476767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spc="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多年生草本植物，根圆锥状，表面棕褐色，皱缩，叶边缘有时具波齿或羽状深裂，基部渐狭成叶柄，叶柄及主脉常带红紫色，花葶上部紫红色，密被蛛丝状白色长柔毛；头状花序，总苞钟状，瘦果暗褐色，长冠毛白色</a:t>
            </a:r>
            <a:endParaRPr lang="zh-CN" altLang="en-US" sz="1600" spc="6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1322893" y="1154101"/>
            <a:ext cx="4676037" cy="5102794"/>
          </a:xfrm>
          <a:prstGeom prst="rect">
            <a:avLst/>
          </a:prstGeom>
        </p:spPr>
      </p:pic>
    </p:spTree>
  </p:cSld>
  <p:clrMapOvr>
    <a:masterClrMapping/>
  </p:clrMapOvr>
  <p:transition spd="slow" advClick="0" advTm="9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" name="直接连接符 48"/>
          <p:cNvCxnSpPr/>
          <p:nvPr/>
        </p:nvCxnSpPr>
        <p:spPr>
          <a:xfrm>
            <a:off x="4727178" y="2882347"/>
            <a:ext cx="6649278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4701819" y="1055382"/>
            <a:ext cx="66999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spcAft>
                <a:spcPts val="1200"/>
              </a:spcAft>
            </a:pPr>
            <a:r>
              <a:rPr lang="zh-CN" altLang="en-US" sz="9600" spc="15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学习目标</a:t>
            </a:r>
            <a:endParaRPr lang="zh-CN" altLang="en-US" sz="9600" spc="15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369081" y="3462406"/>
            <a:ext cx="5365472" cy="400110"/>
          </a:xfrm>
          <a:prstGeom prst="rect">
            <a:avLst/>
          </a:prstGeom>
          <a:solidFill>
            <a:srgbClr val="E48214"/>
          </a:solidFill>
        </p:spPr>
        <p:txBody>
          <a:bodyPr wrap="square" rtlCol="0">
            <a:spAutoFit/>
          </a:bodyPr>
          <a:lstStyle/>
          <a:p>
            <a:pPr algn="dist">
              <a:spcAft>
                <a:spcPts val="1200"/>
              </a:spcAft>
            </a:pPr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XUEXIMUBIAO</a:t>
            </a:r>
            <a:endParaRPr lang="en-US" altLang="zh-CN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5099384" y="3781732"/>
            <a:ext cx="1191938" cy="249195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2961714" y="3662461"/>
            <a:ext cx="1460296" cy="24919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4840581">
            <a:off x="1953775" y="1347650"/>
            <a:ext cx="4523615" cy="5381076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11244" y="2921595"/>
            <a:ext cx="415217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400" spc="600" dirty="0" smtClean="0">
                <a:cs typeface="+mn-ea"/>
                <a:sym typeface="+mn-lt"/>
              </a:rPr>
              <a:t>1.</a:t>
            </a:r>
            <a:r>
              <a:rPr lang="zh-CN" altLang="en-US" sz="2400" spc="600" dirty="0" smtClean="0">
                <a:cs typeface="+mn-ea"/>
                <a:sym typeface="+mn-lt"/>
              </a:rPr>
              <a:t>正确流利地朗读课文</a:t>
            </a:r>
            <a:endParaRPr lang="en-US" altLang="zh-CN" sz="2400" spc="600" dirty="0" smtClean="0"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en-US" altLang="zh-CN" sz="2400" spc="600" dirty="0" smtClean="0">
                <a:cs typeface="+mn-ea"/>
                <a:sym typeface="+mn-lt"/>
              </a:rPr>
              <a:t>2.</a:t>
            </a:r>
            <a:r>
              <a:rPr lang="zh-CN" altLang="en-US" sz="2400" spc="600" dirty="0" smtClean="0">
                <a:cs typeface="+mn-ea"/>
                <a:sym typeface="+mn-lt"/>
              </a:rPr>
              <a:t>会认两个生字，会写</a:t>
            </a:r>
            <a:r>
              <a:rPr lang="en-US" altLang="zh-CN" sz="2400" spc="600" dirty="0" smtClean="0">
                <a:cs typeface="+mn-ea"/>
                <a:sym typeface="+mn-lt"/>
              </a:rPr>
              <a:t>23</a:t>
            </a:r>
            <a:r>
              <a:rPr lang="zh-CN" altLang="en-US" sz="2400" spc="600" dirty="0" smtClean="0">
                <a:cs typeface="+mn-ea"/>
                <a:sym typeface="+mn-lt"/>
              </a:rPr>
              <a:t>个生字</a:t>
            </a:r>
            <a:endParaRPr lang="zh-CN" altLang="en-US" sz="3200" spc="600" dirty="0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605089" y="1154101"/>
            <a:ext cx="23173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学习目标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50620" y="2334064"/>
            <a:ext cx="4105390" cy="3408248"/>
          </a:xfrm>
          <a:prstGeom prst="rect">
            <a:avLst/>
          </a:prstGeom>
        </p:spPr>
      </p:pic>
    </p:spTree>
  </p:cSld>
  <p:clrMapOvr>
    <a:masterClrMapping/>
  </p:clrMapOvr>
  <p:transition spd="slow" advClick="0" advTm="9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616214" y="2389471"/>
            <a:ext cx="6489479" cy="374863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5610558" y="2864546"/>
            <a:ext cx="22503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spc="600" dirty="0" smtClean="0">
                <a:cs typeface="+mn-ea"/>
                <a:sym typeface="+mn-lt"/>
              </a:rPr>
              <a:t>蒲（</a:t>
            </a:r>
            <a:r>
              <a:rPr lang="en-US" altLang="zh-CN" sz="2400" spc="600" dirty="0" err="1" smtClean="0">
                <a:latin typeface="Arial Rounded MT Bold" panose="020F0704030504030204" pitchFamily="34" charset="0"/>
                <a:cs typeface="+mn-ea"/>
                <a:sym typeface="+mn-lt"/>
              </a:rPr>
              <a:t>pú</a:t>
            </a:r>
            <a:r>
              <a:rPr lang="zh-CN" altLang="en-US" sz="2400" spc="600" dirty="0" smtClean="0">
                <a:cs typeface="+mn-ea"/>
                <a:sym typeface="+mn-lt"/>
              </a:rPr>
              <a:t>）</a:t>
            </a:r>
            <a:endParaRPr lang="zh-CN" altLang="en-US" sz="2400" spc="600" dirty="0"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610558" y="3940624"/>
            <a:ext cx="22503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spc="600" dirty="0" smtClean="0">
                <a:cs typeface="+mn-ea"/>
                <a:sym typeface="+mn-lt"/>
              </a:rPr>
              <a:t>耍（</a:t>
            </a:r>
            <a:r>
              <a:rPr lang="en-US" altLang="zh-CN" sz="2400" spc="600" dirty="0" err="1">
                <a:latin typeface="Arial Rounded MT Bold" panose="020F0704030504030204" pitchFamily="34" charset="0"/>
                <a:cs typeface="+mn-ea"/>
                <a:sym typeface="+mn-lt"/>
              </a:rPr>
              <a:t>shuǎ</a:t>
            </a:r>
            <a:r>
              <a:rPr lang="zh-CN" altLang="en-US" sz="2400" spc="600" dirty="0" smtClean="0">
                <a:cs typeface="+mn-ea"/>
                <a:sym typeface="+mn-lt"/>
              </a:rPr>
              <a:t>）</a:t>
            </a:r>
            <a:endParaRPr lang="zh-CN" altLang="en-US" sz="2400" spc="600" dirty="0"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610558" y="5032721"/>
            <a:ext cx="22503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spc="600" dirty="0" smtClean="0">
                <a:cs typeface="+mn-ea"/>
                <a:sym typeface="+mn-lt"/>
              </a:rPr>
              <a:t>欠（</a:t>
            </a:r>
            <a:r>
              <a:rPr lang="en-US" altLang="zh-CN" sz="2400" spc="600" dirty="0" err="1" smtClean="0">
                <a:latin typeface="Arial Rounded MT Bold" panose="020F0704030504030204" pitchFamily="34" charset="0"/>
                <a:cs typeface="+mn-ea"/>
                <a:sym typeface="+mn-lt"/>
              </a:rPr>
              <a:t>qiàn</a:t>
            </a:r>
            <a:r>
              <a:rPr lang="zh-CN" altLang="en-US" sz="2400" spc="600" dirty="0" smtClean="0">
                <a:cs typeface="+mn-ea"/>
                <a:sym typeface="+mn-lt"/>
              </a:rPr>
              <a:t>）</a:t>
            </a:r>
            <a:endParaRPr lang="zh-CN" altLang="en-US" sz="2400" spc="600" dirty="0"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243201" y="2864546"/>
            <a:ext cx="2250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spc="600" dirty="0" smtClean="0">
                <a:cs typeface="+mn-ea"/>
                <a:sym typeface="+mn-lt"/>
              </a:rPr>
              <a:t>英（</a:t>
            </a:r>
            <a:r>
              <a:rPr lang="en-US" altLang="zh-CN" sz="2400" spc="600" dirty="0" err="1">
                <a:latin typeface="Arial Rounded MT Bold" panose="020F0704030504030204" pitchFamily="34" charset="0"/>
                <a:cs typeface="+mn-ea"/>
                <a:sym typeface="+mn-lt"/>
              </a:rPr>
              <a:t>yīnɡ</a:t>
            </a:r>
            <a:r>
              <a:rPr lang="zh-CN" altLang="en-US" sz="2400" spc="600" dirty="0" smtClean="0">
                <a:cs typeface="+mn-ea"/>
                <a:sym typeface="+mn-lt"/>
              </a:rPr>
              <a:t>）</a:t>
            </a:r>
            <a:endParaRPr lang="zh-CN" altLang="en-US" sz="2400" spc="600" dirty="0"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243202" y="3909751"/>
            <a:ext cx="22503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spc="600" dirty="0" smtClean="0">
                <a:cs typeface="+mn-ea"/>
                <a:sym typeface="+mn-lt"/>
              </a:rPr>
              <a:t>盛</a:t>
            </a:r>
            <a:r>
              <a:rPr lang="zh-CN" altLang="en-US" sz="2400" spc="600" dirty="0" smtClean="0">
                <a:latin typeface="Arial Rounded MT Bold" panose="020F0704030504030204" pitchFamily="34" charset="0"/>
                <a:cs typeface="+mn-ea"/>
                <a:sym typeface="+mn-lt"/>
              </a:rPr>
              <a:t>（</a:t>
            </a:r>
            <a:r>
              <a:rPr lang="en-US" altLang="zh-CN" sz="2400" spc="600" dirty="0" err="1" smtClean="0">
                <a:latin typeface="Arial Rounded MT Bold" panose="020F0704030504030204" pitchFamily="34" charset="0"/>
                <a:cs typeface="+mn-ea"/>
                <a:sym typeface="+mn-lt"/>
              </a:rPr>
              <a:t>shènɡ</a:t>
            </a:r>
            <a:r>
              <a:rPr lang="zh-CN" altLang="en-US" sz="2400" spc="600" dirty="0" smtClean="0">
                <a:cs typeface="+mn-ea"/>
                <a:sym typeface="+mn-lt"/>
              </a:rPr>
              <a:t>）</a:t>
            </a:r>
            <a:endParaRPr lang="zh-CN" altLang="en-US" sz="2400" spc="600" dirty="0"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243202" y="5032721"/>
            <a:ext cx="22503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spc="600" dirty="0" smtClean="0">
                <a:cs typeface="+mn-ea"/>
                <a:sym typeface="+mn-lt"/>
              </a:rPr>
              <a:t>喊（</a:t>
            </a:r>
            <a:r>
              <a:rPr lang="en-US" altLang="zh-CN" sz="2400" spc="600" dirty="0" err="1" smtClean="0">
                <a:latin typeface="Arial Rounded MT Bold" panose="020F0704030504030204" pitchFamily="34" charset="0"/>
                <a:cs typeface="+mn-ea"/>
                <a:sym typeface="+mn-lt"/>
              </a:rPr>
              <a:t>hǎn</a:t>
            </a:r>
            <a:r>
              <a:rPr lang="zh-CN" altLang="en-US" sz="2400" spc="600" dirty="0" smtClean="0">
                <a:cs typeface="+mn-ea"/>
                <a:sym typeface="+mn-lt"/>
              </a:rPr>
              <a:t>）</a:t>
            </a:r>
            <a:endParaRPr lang="zh-CN" altLang="en-US" sz="2400" spc="600" dirty="0"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004889" y="1627932"/>
            <a:ext cx="2476623" cy="523220"/>
          </a:xfrm>
          <a:prstGeom prst="rect">
            <a:avLst/>
          </a:prstGeom>
          <a:solidFill>
            <a:srgbClr val="D56942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 smtClean="0">
                <a:solidFill>
                  <a:schemeClr val="bg1"/>
                </a:solidFill>
                <a:cs typeface="+mn-ea"/>
                <a:sym typeface="+mn-lt"/>
              </a:rPr>
              <a:t>生字学习</a:t>
            </a:r>
            <a:endParaRPr lang="zh-CN" altLang="en-US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605089" y="1154101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/>
            <a:r>
              <a:rPr lang="zh-CN" altLang="en-US" sz="280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学习目标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605089" y="2483935"/>
            <a:ext cx="2643847" cy="3147785"/>
          </a:xfrm>
          <a:prstGeom prst="rect">
            <a:avLst/>
          </a:prstGeom>
        </p:spPr>
      </p:pic>
    </p:spTree>
  </p:cSld>
  <p:clrMapOvr>
    <a:masterClrMapping/>
  </p:clrMapOvr>
  <p:transition spd="slow" advClick="0" advTm="9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1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1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1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1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  <p:bldP spid="15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188323" y="2210684"/>
            <a:ext cx="6483331" cy="3802489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4748416" y="2773590"/>
            <a:ext cx="22503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spc="600" dirty="0" smtClean="0">
                <a:cs typeface="+mn-ea"/>
                <a:sym typeface="+mn-lt"/>
              </a:rPr>
              <a:t>趣（</a:t>
            </a:r>
            <a:r>
              <a:rPr lang="en-US" altLang="zh-CN" sz="2400" spc="600" dirty="0" err="1" smtClean="0">
                <a:latin typeface="Arial Rounded MT Bold" panose="020F0704030504030204" pitchFamily="34" charset="0"/>
                <a:cs typeface="+mn-ea"/>
                <a:sym typeface="+mn-lt"/>
              </a:rPr>
              <a:t>qù</a:t>
            </a:r>
            <a:r>
              <a:rPr lang="zh-CN" altLang="en-US" sz="2400" spc="600" dirty="0" smtClean="0">
                <a:cs typeface="+mn-ea"/>
                <a:sym typeface="+mn-lt"/>
              </a:rPr>
              <a:t>）</a:t>
            </a:r>
            <a:endParaRPr lang="zh-CN" altLang="en-US" sz="2400" spc="600" dirty="0"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344206" y="2773590"/>
            <a:ext cx="22503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spc="600" dirty="0">
                <a:cs typeface="+mn-ea"/>
                <a:sym typeface="+mn-lt"/>
              </a:rPr>
              <a:t>钓</a:t>
            </a:r>
            <a:r>
              <a:rPr lang="zh-CN" altLang="en-US" sz="2400" spc="600" dirty="0" smtClean="0">
                <a:cs typeface="+mn-ea"/>
                <a:sym typeface="+mn-lt"/>
              </a:rPr>
              <a:t>（</a:t>
            </a:r>
            <a:r>
              <a:rPr lang="en-US" altLang="zh-CN" sz="2400" spc="600" dirty="0" err="1" smtClean="0">
                <a:latin typeface="Arial Rounded MT Bold" panose="020F0704030504030204" pitchFamily="34" charset="0"/>
                <a:cs typeface="+mn-ea"/>
                <a:sym typeface="+mn-lt"/>
              </a:rPr>
              <a:t>diào</a:t>
            </a:r>
            <a:r>
              <a:rPr lang="zh-CN" altLang="en-US" sz="2400" spc="600" dirty="0" smtClean="0">
                <a:cs typeface="+mn-ea"/>
                <a:sym typeface="+mn-lt"/>
              </a:rPr>
              <a:t>）</a:t>
            </a:r>
            <a:endParaRPr lang="zh-CN" altLang="en-US" sz="2400" spc="600" dirty="0"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344206" y="3836064"/>
            <a:ext cx="22503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spc="600" dirty="0" smtClean="0">
                <a:cs typeface="+mn-ea"/>
                <a:sym typeface="+mn-lt"/>
              </a:rPr>
              <a:t>察（</a:t>
            </a:r>
            <a:r>
              <a:rPr lang="en-US" altLang="zh-CN" sz="2400" spc="600" dirty="0" err="1" smtClean="0">
                <a:latin typeface="Arial Rounded MT Bold" panose="020F0704030504030204" pitchFamily="34" charset="0"/>
                <a:cs typeface="+mn-ea"/>
                <a:sym typeface="+mn-lt"/>
              </a:rPr>
              <a:t>chá</a:t>
            </a:r>
            <a:r>
              <a:rPr lang="zh-CN" altLang="en-US" sz="2400" spc="600" dirty="0" smtClean="0">
                <a:cs typeface="+mn-ea"/>
                <a:sym typeface="+mn-lt"/>
              </a:rPr>
              <a:t>）</a:t>
            </a:r>
            <a:endParaRPr lang="zh-CN" altLang="en-US" sz="2400" spc="600" dirty="0"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748416" y="3866937"/>
            <a:ext cx="22503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spc="600" dirty="0" smtClean="0">
                <a:cs typeface="+mn-ea"/>
                <a:sym typeface="+mn-lt"/>
              </a:rPr>
              <a:t>喜（</a:t>
            </a:r>
            <a:r>
              <a:rPr lang="en-US" altLang="zh-CN" sz="2400" spc="600" dirty="0" err="1" smtClean="0">
                <a:latin typeface="Arial Rounded MT Bold" panose="020F0704030504030204" pitchFamily="34" charset="0"/>
                <a:cs typeface="+mn-ea"/>
                <a:sym typeface="+mn-lt"/>
              </a:rPr>
              <a:t>xǐ</a:t>
            </a:r>
            <a:r>
              <a:rPr lang="zh-CN" altLang="en-US" sz="2400" spc="600" dirty="0" smtClean="0">
                <a:cs typeface="+mn-ea"/>
                <a:sym typeface="+mn-lt"/>
              </a:rPr>
              <a:t>）</a:t>
            </a:r>
            <a:endParaRPr lang="zh-CN" altLang="en-US" sz="2400" spc="600" dirty="0"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748416" y="4904716"/>
            <a:ext cx="22503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spc="600" dirty="0" smtClean="0">
                <a:cs typeface="+mn-ea"/>
                <a:sym typeface="+mn-lt"/>
              </a:rPr>
              <a:t>睡（</a:t>
            </a:r>
            <a:r>
              <a:rPr lang="en-US" altLang="zh-CN" sz="2400" spc="600" dirty="0" err="1" smtClean="0">
                <a:latin typeface="Arial Rounded MT Bold" panose="020F0704030504030204" pitchFamily="34" charset="0"/>
                <a:cs typeface="+mn-ea"/>
                <a:sym typeface="+mn-lt"/>
              </a:rPr>
              <a:t>shuì</a:t>
            </a:r>
            <a:r>
              <a:rPr lang="zh-CN" altLang="en-US" sz="2400" spc="600" dirty="0" smtClean="0">
                <a:cs typeface="+mn-ea"/>
                <a:sym typeface="+mn-lt"/>
              </a:rPr>
              <a:t>）</a:t>
            </a:r>
            <a:endParaRPr lang="zh-CN" altLang="en-US" sz="2400" spc="600" dirty="0"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344206" y="4903466"/>
            <a:ext cx="22503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spc="600" dirty="0" smtClean="0">
                <a:cs typeface="+mn-ea"/>
                <a:sym typeface="+mn-lt"/>
              </a:rPr>
              <a:t>拢（</a:t>
            </a:r>
            <a:r>
              <a:rPr lang="en-US" altLang="zh-CN" sz="2400" spc="600" dirty="0" err="1" smtClean="0">
                <a:latin typeface="Arial Rounded MT Bold" panose="020F0704030504030204" pitchFamily="34" charset="0"/>
                <a:cs typeface="+mn-ea"/>
                <a:sym typeface="+mn-lt"/>
              </a:rPr>
              <a:t>lǒng</a:t>
            </a:r>
            <a:r>
              <a:rPr lang="zh-CN" altLang="en-US" sz="2400" spc="600" dirty="0" smtClean="0">
                <a:cs typeface="+mn-ea"/>
                <a:sym typeface="+mn-lt"/>
              </a:rPr>
              <a:t>）</a:t>
            </a:r>
            <a:endParaRPr lang="zh-CN" altLang="en-US" sz="2400" spc="600" dirty="0"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605089" y="1154101"/>
            <a:ext cx="23173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生字学习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768317" y="1470972"/>
            <a:ext cx="2239757" cy="1680984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671654" y="2577069"/>
            <a:ext cx="3104220" cy="2902534"/>
          </a:xfrm>
          <a:prstGeom prst="rect">
            <a:avLst/>
          </a:prstGeom>
        </p:spPr>
      </p:pic>
    </p:spTree>
  </p:cSld>
  <p:clrMapOvr>
    <a:masterClrMapping/>
  </p:clrMapOvr>
  <p:transition spd="slow" advClick="0" advTm="9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1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1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1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1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751512" y="1590262"/>
            <a:ext cx="8116378" cy="4868404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605089" y="1154101"/>
            <a:ext cx="23173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词语解析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TextBox 13"/>
          <p:cNvSpPr txBox="1"/>
          <p:nvPr/>
        </p:nvSpPr>
        <p:spPr>
          <a:xfrm>
            <a:off x="4862313" y="2730666"/>
            <a:ext cx="5155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FF0000"/>
                </a:solidFill>
                <a:cs typeface="+mn-ea"/>
                <a:sym typeface="+mn-lt"/>
              </a:rPr>
              <a:t>假装：</a:t>
            </a:r>
            <a:r>
              <a:rPr lang="zh-CN" sz="2000" dirty="0">
                <a:cs typeface="+mn-ea"/>
                <a:sym typeface="+mn-lt"/>
              </a:rPr>
              <a:t>故意做出某种动作或姿态来掩饰真相。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33" name="TextBox 14"/>
          <p:cNvSpPr txBox="1"/>
          <p:nvPr/>
        </p:nvSpPr>
        <p:spPr>
          <a:xfrm>
            <a:off x="4862313" y="5102050"/>
            <a:ext cx="37000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FF0000"/>
                </a:solidFill>
                <a:cs typeface="+mn-ea"/>
                <a:sym typeface="+mn-lt"/>
              </a:rPr>
              <a:t>观察：</a:t>
            </a:r>
            <a:r>
              <a:rPr lang="zh-CN" altLang="en-US" sz="2000" dirty="0">
                <a:cs typeface="+mn-ea"/>
                <a:sym typeface="+mn-lt"/>
              </a:rPr>
              <a:t>仔细察看（事物或现象）。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34" name="TextBox 15"/>
          <p:cNvSpPr txBox="1"/>
          <p:nvPr/>
        </p:nvSpPr>
        <p:spPr>
          <a:xfrm>
            <a:off x="4852294" y="3323512"/>
            <a:ext cx="62794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FF0000"/>
                </a:solidFill>
                <a:cs typeface="+mn-ea"/>
                <a:sym typeface="+mn-lt"/>
              </a:rPr>
              <a:t>引人注目：</a:t>
            </a:r>
            <a:r>
              <a:rPr lang="zh-CN" altLang="en-US" sz="2000" dirty="0">
                <a:cs typeface="+mn-ea"/>
                <a:sym typeface="+mn-lt"/>
              </a:rPr>
              <a:t>引起人的注意，使人把视线集中在一点上。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35" name="TextBox 16"/>
          <p:cNvSpPr txBox="1"/>
          <p:nvPr/>
        </p:nvSpPr>
        <p:spPr>
          <a:xfrm>
            <a:off x="4862313" y="4509204"/>
            <a:ext cx="38411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FF0000"/>
                </a:solidFill>
                <a:cs typeface="+mn-ea"/>
                <a:sym typeface="+mn-lt"/>
              </a:rPr>
              <a:t>一本正经：</a:t>
            </a:r>
            <a:r>
              <a:rPr lang="zh-CN" sz="2000" dirty="0">
                <a:cs typeface="+mn-ea"/>
                <a:sym typeface="+mn-lt"/>
              </a:rPr>
              <a:t>形容很规矩，很庄重。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36" name="TextBox 19"/>
          <p:cNvSpPr txBox="1"/>
          <p:nvPr/>
        </p:nvSpPr>
        <p:spPr>
          <a:xfrm>
            <a:off x="4862313" y="3916358"/>
            <a:ext cx="28151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FF0000"/>
                </a:solidFill>
                <a:cs typeface="+mn-ea"/>
                <a:sym typeface="+mn-lt"/>
              </a:rPr>
              <a:t>合拢：</a:t>
            </a:r>
            <a:r>
              <a:rPr lang="zh-CN" altLang="en-US" sz="2000" dirty="0">
                <a:cs typeface="+mn-ea"/>
                <a:sym typeface="+mn-lt"/>
              </a:rPr>
              <a:t>合到一起，闭合。</a:t>
            </a:r>
            <a:endParaRPr lang="zh-CN" altLang="en-US" sz="2000" dirty="0">
              <a:cs typeface="+mn-ea"/>
              <a:sym typeface="+mn-lt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005446" y="4459762"/>
            <a:ext cx="1844406" cy="128457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587399" y="2247276"/>
            <a:ext cx="2082604" cy="3738274"/>
          </a:xfrm>
          <a:prstGeom prst="rect">
            <a:avLst/>
          </a:prstGeom>
        </p:spPr>
      </p:pic>
    </p:spTree>
  </p:cSld>
  <p:clrMapOvr>
    <a:masterClrMapping/>
  </p:clrMapOvr>
  <p:transition spd="slow" advClick="0" advTm="9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TsangerYuMo W03"/>
        <a:ea typeface="TsangerYuMo W03"/>
        <a:cs typeface=""/>
      </a:majorFont>
      <a:minorFont>
        <a:latin typeface="TsangerYuMo W03"/>
        <a:ea typeface="TsangerYuMo W0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1139</Words>
  <Application>WPS 演示</Application>
  <PresentationFormat>自定义</PresentationFormat>
  <Paragraphs>132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6" baseType="lpstr">
      <vt:lpstr>Arial</vt:lpstr>
      <vt:lpstr>宋体</vt:lpstr>
      <vt:lpstr>Wingdings</vt:lpstr>
      <vt:lpstr>微软雅黑</vt:lpstr>
      <vt:lpstr>Arial Rounded MT Bold</vt:lpstr>
      <vt:lpstr>TsangerYuMo W03</vt:lpstr>
      <vt:lpstr>Arial</vt:lpstr>
      <vt:lpstr>Arial Unicode MS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239</cp:revision>
  <dcterms:created xsi:type="dcterms:W3CDTF">2021-06-16T02:39:00Z</dcterms:created>
  <dcterms:modified xsi:type="dcterms:W3CDTF">2023-10-22T06:41:11Z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F9D314F75BAB41118F75B76F6759AE22_12</vt:lpwstr>
  </property>
  <property fmtid="{D5CDD505-2E9C-101B-9397-08002B2CF9AE}" pid="3" name="KSOProductBuildVer">
    <vt:lpwstr>2052-12.1.0.15712</vt:lpwstr>
  </property>
</Properties>
</file>