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3"/>
    <p:sldId id="256" r:id="rId4"/>
    <p:sldId id="262" r:id="rId5"/>
    <p:sldId id="259" r:id="rId6"/>
    <p:sldId id="263" r:id="rId7"/>
    <p:sldId id="264" r:id="rId8"/>
    <p:sldId id="265" r:id="rId9"/>
    <p:sldId id="260" r:id="rId10"/>
    <p:sldId id="267" r:id="rId12"/>
    <p:sldId id="269" r:id="rId13"/>
    <p:sldId id="268" r:id="rId14"/>
    <p:sldId id="270" r:id="rId15"/>
    <p:sldId id="271" r:id="rId16"/>
    <p:sldId id="272" r:id="rId17"/>
    <p:sldId id="310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5" userDrawn="1">
          <p15:clr>
            <a:srgbClr val="A4A3A4"/>
          </p15:clr>
        </p15:guide>
        <p15:guide id="2" pos="3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6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368" y="-522"/>
      </p:cViewPr>
      <p:guideLst>
        <p:guide orient="horz" pos="2255"/>
        <p:guide pos="3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233EE-4CBE-4271-8094-76DB9CAC22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0B7E5-5735-471E-9838-297B70172D3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50B7E5-5735-471E-9838-297B70172D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AA6260-B0FC-4E46-B5A6-F46B010B84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12827-CC50-423B-A0CB-86C0D185D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pic>
        <p:nvPicPr>
          <p:cNvPr id="6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9796" y="579033"/>
            <a:ext cx="287655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第五单元</a:t>
            </a:r>
            <a:endParaRPr lang="zh-CN" altLang="en-US" sz="4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2442181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我们眼中的缤纷世界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16032" y="359409"/>
            <a:ext cx="1383030" cy="1355090"/>
            <a:chOff x="4037973" y="927718"/>
            <a:chExt cx="896190" cy="101202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037973" y="927718"/>
              <a:ext cx="896190" cy="1012024"/>
            </a:xfrm>
            <a:prstGeom prst="rect">
              <a:avLst/>
            </a:prstGeom>
          </p:spPr>
        </p:pic>
        <p:sp>
          <p:nvSpPr>
            <p:cNvPr id="6" name="文本框 43"/>
            <p:cNvSpPr txBox="1"/>
            <p:nvPr/>
          </p:nvSpPr>
          <p:spPr>
            <a:xfrm>
              <a:off x="4244498" y="1089111"/>
              <a:ext cx="483435" cy="75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>
                  <a:solidFill>
                    <a:schemeClr val="bg1"/>
                  </a:solidFill>
                </a:rPr>
                <a:t>2</a:t>
              </a:r>
              <a:endParaRPr lang="en-US" altLang="zh-CN" sz="6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17757" y="252730"/>
            <a:ext cx="1497330" cy="1461770"/>
            <a:chOff x="5260478" y="983716"/>
            <a:chExt cx="969348" cy="109127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260478" y="983716"/>
              <a:ext cx="969348" cy="1091279"/>
            </a:xfrm>
            <a:prstGeom prst="rect">
              <a:avLst/>
            </a:prstGeom>
          </p:spPr>
        </p:pic>
        <p:sp>
          <p:nvSpPr>
            <p:cNvPr id="9" name="文本框 46"/>
            <p:cNvSpPr txBox="1"/>
            <p:nvPr/>
          </p:nvSpPr>
          <p:spPr>
            <a:xfrm>
              <a:off x="5539938" y="1171112"/>
              <a:ext cx="483435" cy="757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b="1">
                  <a:solidFill>
                    <a:schemeClr val="bg1"/>
                  </a:solidFill>
                </a:rPr>
                <a:t>0</a:t>
              </a:r>
              <a:endParaRPr lang="en-US" altLang="zh-CN" sz="6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71553" y="297180"/>
            <a:ext cx="1185545" cy="1183640"/>
            <a:chOff x="6480295" y="1041329"/>
            <a:chExt cx="768163" cy="88399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12" name="文本框 49"/>
            <p:cNvSpPr txBox="1"/>
            <p:nvPr/>
          </p:nvSpPr>
          <p:spPr>
            <a:xfrm>
              <a:off x="6644149" y="1216209"/>
              <a:ext cx="483435" cy="688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>
                  <a:solidFill>
                    <a:schemeClr val="bg1"/>
                  </a:solidFill>
                </a:rPr>
                <a:t>2</a:t>
              </a:r>
              <a:endParaRPr lang="en-US" altLang="zh-CN" sz="5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290118" y="94616"/>
            <a:ext cx="1185545" cy="1191895"/>
            <a:chOff x="7542534" y="1016554"/>
            <a:chExt cx="768163" cy="89009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15" name="文本框 52"/>
            <p:cNvSpPr txBox="1"/>
            <p:nvPr/>
          </p:nvSpPr>
          <p:spPr>
            <a:xfrm>
              <a:off x="7684946" y="1115190"/>
              <a:ext cx="483435" cy="75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>
                  <a:solidFill>
                    <a:schemeClr val="bg1"/>
                  </a:solidFill>
                </a:rPr>
                <a:t>2</a:t>
              </a:r>
              <a:endParaRPr lang="en-US" sz="60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979" y="497544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9645" y="1081405"/>
            <a:ext cx="4582795" cy="2515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    我正想着，它一下子冲进水里，不见了。可是，没一会儿，它飞起来了，红色的长嘴衔着一条小鱼。它站在船头，一口把小鱼吞了下去。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选自郭风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39495" y="3605530"/>
            <a:ext cx="4442460" cy="24790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02780" y="1241425"/>
            <a:ext cx="4108450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想一想：作者运用了什么手法来描写翠鸟？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02780" y="2667635"/>
            <a:ext cx="4512310" cy="276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这段话是对翠鸟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动作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的描写，“冲进”“飞起来”“衔着”“吞了下去”等词语生动地写出了翠鸟捕鱼时动作的敏捷，说明作者的观察十分细致。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358890" y="1189990"/>
            <a:ext cx="8890" cy="47955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5445" y="1204896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（三）探究释疑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寻找答案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7565" y="2168525"/>
            <a:ext cx="6584315" cy="27844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7000"/>
              </a:lnSpc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在观察的过程中，要去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发现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、去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思考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、去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领悟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。做生活的有心人，在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探究释疑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中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感受生活的美好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979" y="497544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17669" y="633944"/>
            <a:ext cx="7388679" cy="3223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40000"/>
              </a:lnSpc>
            </a:pP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    我们站在轮船上看大海，海水总是碧蓝碧蓝的。但是，如果舀一勺海水看看</a:t>
            </a:r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就会发现海水并不是蓝色的，而是像自来水一样，无色透明的。这是怎么回事呢？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40000"/>
              </a:lnSpc>
            </a:pP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    大海看上去是蓝色的，就是因为这部分被散射和被反射的蓝光和紫光进入了我们眼中。海水越深，被散射和被反射的蓝光就越多，看上去也就越蓝了。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选自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为什么水是透明的，而大海却是蓝色的呢？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4979" y="852231"/>
            <a:ext cx="3248248" cy="27095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19302" y="4283061"/>
            <a:ext cx="8792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想一想：作者是怎么构思文章内容的？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9480" y="4941570"/>
            <a:ext cx="10508615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作者先写观察到的现象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——“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海水总是碧蓝碧蓝的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，然后详细地解释了其中的原因，给读者以启示。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9654" y="409756"/>
            <a:ext cx="762907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（四）运用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五感法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让特点更突出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177880" y="69996"/>
            <a:ext cx="1807292" cy="14485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90640" y="1400810"/>
            <a:ext cx="5034280" cy="501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你能从文段中找到</a:t>
            </a: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五感</a:t>
            </a: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中的哪几感？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30415" y="2149475"/>
            <a:ext cx="900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55990" y="2149475"/>
            <a:ext cx="900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177780" y="2149475"/>
            <a:ext cx="900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86220" y="2649855"/>
            <a:ext cx="4806950" cy="3233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35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运用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五感法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角度、立体化地观察事物或者景物。观察时，不仅可以用眼睛看事物的形状、大小、颜色等，还可以用手或身体的其他部位接触事物，用耳朵听事物的声音，用鼻子闻事物的气味，有时候还可以尝一尝。这样，描写出来的事物特点会更加突出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7487" y="1272925"/>
            <a:ext cx="5429251" cy="461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     1.</a:t>
            </a: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天下着雨，雨点打在船蓬上，沙啦沙啦地响。船夫披着衰衣在船后用力地摇着橹。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     2.</a:t>
            </a: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后来雨停了。我看见一只彩色的小鸟站在船头，多么美丽啊！它的羽毛是翠绿的，翅膀带着一些蓝色，比鹦鹉还漂亮。它还有一张红色的长嘴。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（选自郭风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532577" y="1985495"/>
            <a:ext cx="44741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77487" y="2656443"/>
            <a:ext cx="99521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04571" y="2656443"/>
            <a:ext cx="4181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159917" y="3318204"/>
            <a:ext cx="285423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24313" y="3899501"/>
            <a:ext cx="51621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75665" y="4528696"/>
            <a:ext cx="51621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8045" y="5162245"/>
            <a:ext cx="207059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365875" y="1374775"/>
            <a:ext cx="1905" cy="461073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4" grpId="0"/>
      <p:bldP spid="22" grpId="0"/>
      <p:bldP spid="2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8929" y="574290"/>
            <a:ext cx="729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四、真题练一练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8825" y="1401091"/>
            <a:ext cx="10480040" cy="4791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2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当你关注身边的事物，就会有所发现：留心观察让我们发现了事物的美，仔细观察让我们发现了事物的变化和奥秘……</a:t>
            </a:r>
            <a:endParaRPr lang="zh-CN" altLang="en-US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22000"/>
              </a:lnSpc>
            </a:pP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要求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：</a:t>
            </a:r>
            <a:endParaRPr lang="zh-CN" altLang="en-US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pitchFamily="2" charset="2"/>
            </a:endParaRPr>
          </a:p>
          <a:p>
            <a:pPr algn="just" fontAlgn="auto">
              <a:lnSpc>
                <a:spcPct val="122000"/>
              </a:lnSpc>
            </a:pP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     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（1）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美丽的风景、可爱的动物、美味的水果、变化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的现象……</a:t>
            </a:r>
            <a:endParaRPr lang="zh-CN" altLang="en-US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22000"/>
              </a:lnSpc>
            </a:pP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请选择一个你留心过的事物或场景，把你的所见、所闻、</a:t>
            </a: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en-US" altLang="zh-CN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22000"/>
              </a:lnSpc>
            </a:pPr>
            <a:r>
              <a:rPr lang="en-US" altLang="zh-CN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所思写下来；</a:t>
            </a:r>
            <a:endParaRPr lang="zh-CN" altLang="en-US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2000"/>
              </a:lnSpc>
            </a:pP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      （2）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题目自拟，不少于300字；</a:t>
            </a:r>
            <a:endParaRPr lang="zh-CN" altLang="en-US" sz="26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2000"/>
              </a:lnSpc>
            </a:pP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pitchFamily="2" charset="2"/>
              </a:rPr>
              <a:t>       （3）</a:t>
            </a: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注意书写要规范、端正、整洁。</a:t>
            </a:r>
            <a:endParaRPr lang="en-US" altLang="zh-CN" sz="2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江苏省盐城市亭湖区 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2021—2022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学年第一学期三年级期末测试题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57910" y="2403656"/>
          <a:ext cx="10126980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1425"/>
                <a:gridCol w="2061845"/>
                <a:gridCol w="2166620"/>
                <a:gridCol w="2117090"/>
              </a:tblGrid>
              <a:tr h="1126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3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评价标准</a:t>
                      </a:r>
                      <a:endParaRPr lang="zh-CN" altLang="zh-CN" sz="3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3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✮</a:t>
                      </a:r>
                      <a:endParaRPr kumimoji="0" lang="zh-CN" altLang="en-US" sz="3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3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✮✮</a:t>
                      </a:r>
                      <a:endParaRPr kumimoji="0" lang="zh-CN" altLang="en-US" sz="3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3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✮✮✮</a:t>
                      </a:r>
                      <a:endParaRPr kumimoji="0" lang="zh-CN" altLang="en-US" sz="3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35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语句通顺，标点正确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观察细致，描写生动</a:t>
                      </a:r>
                      <a:endParaRPr lang="zh-CN" altLang="en-US" sz="20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95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写出了事物或场景的变化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写清楚观察所得或感受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65579" y="599712"/>
            <a:ext cx="87260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五、修改评价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07110" y="1375410"/>
            <a:ext cx="10332085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</a:pPr>
            <a:r>
              <a:rPr lang="en-US" altLang="zh-CN" sz="2400"/>
              <a:t>    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完成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后，请同学们自行修改习作，与同学交流分享，并按照评价标准互相给对方评价。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49000" y="125730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028825" y="2046000"/>
            <a:ext cx="8433612" cy="391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48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en-US" altLang="zh-CN" sz="30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习得方法</a:t>
            </a:r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通过学习习作例文，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8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了解作者是怎样观察的，体会细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8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致观察的好处。</a:t>
            </a:r>
            <a:endParaRPr lang="en-US" altLang="zh-CN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58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en-US" altLang="zh-CN" sz="30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分享感受</a:t>
            </a:r>
            <a:r>
              <a:rPr lang="en-US" alt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能仔细观察一种动物、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8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植物或一处场景，把观察所得写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8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来，与同伴分享自己的观察感受。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97580" y="767080"/>
            <a:ext cx="3314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40808" y="1045029"/>
            <a:ext cx="3111152" cy="23839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3400" y="1045027"/>
            <a:ext cx="2854234" cy="23839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491547" y="1108260"/>
            <a:ext cx="3718093" cy="225750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60805" y="3575050"/>
            <a:ext cx="9763760" cy="2014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5000"/>
              </a:lnSpc>
            </a:pPr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 这段时间我们观察了不少身边的事物，有了很多新发现。这次习作，就让我们把最近观察时印象最深的一种事物或一处场景写下来。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7769" y="481214"/>
            <a:ext cx="264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一、选素材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85925" y="1232535"/>
            <a:ext cx="8820150" cy="49009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7120" y="374078"/>
            <a:ext cx="2450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二、理思路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0175" y="1397000"/>
            <a:ext cx="11932285" cy="42424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4721" y="452456"/>
            <a:ext cx="2482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三、学技巧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3440" y="1850390"/>
            <a:ext cx="10485755" cy="315722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5745" y="503856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（一）处处留心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确定内容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3280" y="1459865"/>
            <a:ext cx="6582410" cy="3938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6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生活是丰富多彩的，我们眼中的世界是美丽的。写作前，要留心观察</a:t>
            </a:r>
            <a:r>
              <a:rPr lang="zh-CN" altLang="en-US" sz="32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身边的事物或场景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，从中选择</a:t>
            </a:r>
            <a:r>
              <a:rPr lang="zh-CN" altLang="en-US" sz="32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印象最深的一种事物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3200" b="1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一处场景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作为本次习作描写的对象。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4979" y="497544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4850" y="1214120"/>
            <a:ext cx="5347970" cy="4874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有一天，我起得很早去钓鱼，发现草地并不是金色的，而是绿色的。中午回家的时候，我看见草地是金色的。傍晚的时候，草地又变绿了。这是为什么呢？我来到草地上，仔细观察，发现蒲公英的花瓣是合拢的。原来，蒲公英的花就像我们的手掌，可以张开、合上。花朵张开时，花瓣是金色的，草地也是金色的</a:t>
            </a:r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花朵合拢时，金色的花瓣被包住了，草地就变成绿色的了。</a:t>
            </a:r>
            <a:endParaRPr lang="en-US" altLang="zh-CN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选自普里什文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>
                <a:latin typeface="楷体" panose="02010609060101010101" pitchFamily="49" charset="-122"/>
                <a:ea typeface="楷体" panose="02010609060101010101" pitchFamily="49" charset="-122"/>
              </a:rPr>
              <a:t>金色的草地</a:t>
            </a:r>
            <a:r>
              <a:rPr lang="en-US" altLang="zh-CN" sz="21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89370" y="1274445"/>
            <a:ext cx="58026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想一想：文段描写</a:t>
            </a:r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了一个什么现象？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9865" y="1917700"/>
            <a:ext cx="4839335" cy="39687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作者是一个有心人，他留心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察生活，发现了</a:t>
            </a:r>
            <a:r>
              <a:rPr lang="zh-CN" altLang="en-US" sz="2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草地颜色会变化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的现象，并通过细致入微的观察，明白了变化的原因。“很早”“中午”“傍晚”等表示时间的词语及描写草地、蒲公英在不同时间里不同样貌的词句，表明作者留心观察了事物的变化。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202045" y="1214120"/>
            <a:ext cx="8890" cy="47955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795" y="781986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（二）细致观察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生动描写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0730" y="1588135"/>
            <a:ext cx="7004685" cy="3681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7000"/>
              </a:lnSpc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无论是写植物，还是动物，或者是场景，都要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细致观察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。同时要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调动多种感官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注意事物或场景的变化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，进行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生动描写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KSO_WM_UNIT_TABLE_BEAUTIFY" val="smartTable{5d8da545-661c-4625-a0ea-4ab98e16f15f}"/>
  <p:tag name="TABLE_ENDDRAG_ORIGIN_RECT" val="797*400"/>
  <p:tag name="TABLE_ENDDRAG_RECT" val="82*100*797*40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1787</Words>
  <Application>WPS 演示</Application>
  <PresentationFormat>自定义</PresentationFormat>
  <Paragraphs>142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Times New Roman</vt:lpstr>
      <vt:lpstr>Calibri</vt:lpstr>
      <vt:lpstr>Arial</vt:lpstr>
      <vt:lpstr>等线</vt:lpstr>
      <vt:lpstr>Arial Unicode MS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2022-07-02T14:08:00Z</cp:lastPrinted>
  <dcterms:created xsi:type="dcterms:W3CDTF">2022-07-02T14:08:00Z</dcterms:created>
  <dcterms:modified xsi:type="dcterms:W3CDTF">2023-10-22T06:42:02Z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206E3535D876412D99777CC8B4D44852_12</vt:lpwstr>
  </property>
  <property fmtid="{D5CDD505-2E9C-101B-9397-08002B2CF9AE}" pid="3" name="KSOProductBuildVer">
    <vt:lpwstr>2052-12.1.0.15712</vt:lpwstr>
  </property>
</Properties>
</file>