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3"/>
    <p:sldId id="299" r:id="rId4"/>
    <p:sldId id="257" r:id="rId5"/>
    <p:sldId id="302" r:id="rId6"/>
    <p:sldId id="291" r:id="rId7"/>
    <p:sldId id="304" r:id="rId8"/>
    <p:sldId id="317" r:id="rId9"/>
    <p:sldId id="301" r:id="rId10"/>
    <p:sldId id="266" r:id="rId11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MY" initials="F" lastIdx="2" clrIdx="0"/>
  <p:cmAuthor id="2" name="小阳" initials="小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DC9"/>
    <a:srgbClr val="8AD5E5"/>
    <a:srgbClr val="FA95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698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7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8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6763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68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104868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32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3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3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3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8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59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60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66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7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6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2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76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2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43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44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tags" Target="../tags/tag3.xml"/><Relationship Id="rId4" Type="http://schemas.openxmlformats.org/officeDocument/2006/relationships/image" Target="../media/image6.jpeg"/><Relationship Id="rId3" Type="http://schemas.openxmlformats.org/officeDocument/2006/relationships/tags" Target="../tags/tag2.xml"/><Relationship Id="rId2" Type="http://schemas.openxmlformats.org/officeDocument/2006/relationships/image" Target="../media/image5.jpeg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9.xml"/><Relationship Id="rId13" Type="http://schemas.openxmlformats.org/officeDocument/2006/relationships/image" Target="../media/image9.png"/><Relationship Id="rId12" Type="http://schemas.openxmlformats.org/officeDocument/2006/relationships/image" Target="../media/image8.jpeg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audio" Target="../media/audio3.wav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1" Type="http://schemas.openxmlformats.org/officeDocument/2006/relationships/slideLayout" Target="../slideLayouts/slideLayout2.xml"/><Relationship Id="rId10" Type="http://schemas.openxmlformats.org/officeDocument/2006/relationships/audio" Target="../media/audio4.wav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图片 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351639" y="373468"/>
            <a:ext cx="11488723" cy="5623384"/>
          </a:xfrm>
          <a:prstGeom prst="rect">
            <a:avLst/>
          </a:prstGeom>
        </p:spPr>
      </p:pic>
      <p:pic>
        <p:nvPicPr>
          <p:cNvPr id="2097154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2" y="1272872"/>
            <a:ext cx="1584963" cy="4445000"/>
          </a:xfrm>
          <a:prstGeom prst="rect">
            <a:avLst/>
          </a:prstGeom>
        </p:spPr>
      </p:pic>
      <p:pic>
        <p:nvPicPr>
          <p:cNvPr id="2097155" name="图片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9718195" y="3764635"/>
            <a:ext cx="2473805" cy="3093365"/>
          </a:xfrm>
          <a:prstGeom prst="rect">
            <a:avLst/>
          </a:prstGeom>
        </p:spPr>
      </p:pic>
      <p:sp>
        <p:nvSpPr>
          <p:cNvPr id="1048586" name="矩形 11"/>
          <p:cNvSpPr/>
          <p:nvPr/>
        </p:nvSpPr>
        <p:spPr>
          <a:xfrm>
            <a:off x="2413259" y="1902098"/>
            <a:ext cx="73661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000" dirty="0">
                <a:solidFill>
                  <a:srgbClr val="0F0F0F"/>
                </a:solidFill>
                <a:latin typeface="汉仪大宋简" pitchFamily="49" charset="-122"/>
                <a:ea typeface="汉仪大宋简" pitchFamily="49" charset="-122"/>
              </a:rPr>
              <a:t>饮湖上初晴后雨</a:t>
            </a:r>
            <a:endParaRPr lang="zh-CN" altLang="en-US" sz="8000" dirty="0"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1048587" name="矩形 13"/>
          <p:cNvSpPr/>
          <p:nvPr/>
        </p:nvSpPr>
        <p:spPr>
          <a:xfrm>
            <a:off x="5110161" y="3663428"/>
            <a:ext cx="1971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宋代：苏轼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" name="图片 3" descr="tools" hidden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矩形 14"/>
          <p:cNvSpPr/>
          <p:nvPr/>
        </p:nvSpPr>
        <p:spPr>
          <a:xfrm>
            <a:off x="3167060" y="444534"/>
            <a:ext cx="58578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人教版部编小学三年级上册</a:t>
            </a:r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+mn-ea"/>
              </a:rPr>
              <a:t>版语文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4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04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6" grpId="0"/>
      <p:bldP spid="1048586" grpId="1"/>
      <p:bldP spid="1048587" grpId="0"/>
      <p:bldP spid="104858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1" descr="TB2qRDPr5CYBuNkHFCcXXcHtVXa-171412813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5756577" y="1173599"/>
            <a:ext cx="7844391" cy="4414289"/>
          </a:xfrm>
          <a:prstGeom prst="rect">
            <a:avLst/>
          </a:prstGeom>
          <a:ln>
            <a:noFill/>
          </a:ln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pic>
        <p:nvPicPr>
          <p:cNvPr id="8" name="PA-图片 2" descr="TIM截图2019011418414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-13684200" y="1173599"/>
            <a:ext cx="7849843" cy="4414289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pic>
        <p:nvPicPr>
          <p:cNvPr id="9" name="PA-图片 6" descr="TB24.eWAAOWBuNjSsppXXXPgpXa-171412813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171045" y="1173598"/>
            <a:ext cx="7849843" cy="4417356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10" name="PA-半闭框 7"/>
          <p:cNvSpPr/>
          <p:nvPr>
            <p:custDataLst>
              <p:tags r:id="rId7"/>
            </p:custDataLst>
          </p:nvPr>
        </p:nvSpPr>
        <p:spPr>
          <a:xfrm flipH="1">
            <a:off x="9629589" y="1122306"/>
            <a:ext cx="467249" cy="467249"/>
          </a:xfrm>
          <a:prstGeom prst="halfFrame">
            <a:avLst>
              <a:gd name="adj1" fmla="val 12280"/>
              <a:gd name="adj2" fmla="val 1228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11" name="PA-半闭框 8"/>
          <p:cNvSpPr/>
          <p:nvPr>
            <p:custDataLst>
              <p:tags r:id="rId8"/>
            </p:custDataLst>
          </p:nvPr>
        </p:nvSpPr>
        <p:spPr>
          <a:xfrm flipV="1">
            <a:off x="2110740" y="5214152"/>
            <a:ext cx="467249" cy="467249"/>
          </a:xfrm>
          <a:prstGeom prst="halfFrame">
            <a:avLst>
              <a:gd name="adj1" fmla="val 12280"/>
              <a:gd name="adj2" fmla="val 1228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12" name="PA-半闭框 8"/>
          <p:cNvSpPr/>
          <p:nvPr>
            <p:custDataLst>
              <p:tags r:id="rId9"/>
            </p:custDataLst>
          </p:nvPr>
        </p:nvSpPr>
        <p:spPr>
          <a:xfrm rot="5400000" flipV="1">
            <a:off x="2024490" y="1122306"/>
            <a:ext cx="467249" cy="467249"/>
          </a:xfrm>
          <a:prstGeom prst="halfFrame">
            <a:avLst>
              <a:gd name="adj1" fmla="val 12280"/>
              <a:gd name="adj2" fmla="val 1228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13" name="PA-半闭框 7"/>
          <p:cNvSpPr/>
          <p:nvPr>
            <p:custDataLst>
              <p:tags r:id="rId10"/>
            </p:custDataLst>
          </p:nvPr>
        </p:nvSpPr>
        <p:spPr>
          <a:xfrm rot="5400000" flipH="1">
            <a:off x="9543341" y="5214152"/>
            <a:ext cx="467249" cy="467249"/>
          </a:xfrm>
          <a:prstGeom prst="halfFrame">
            <a:avLst>
              <a:gd name="adj1" fmla="val 12280"/>
              <a:gd name="adj2" fmla="val 1228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pic>
        <p:nvPicPr>
          <p:cNvPr id="14" name="PA-图片 6" descr="TB24.eWAAOWBuNjSsppXXXPgpXa-171412813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10098733" y="1173598"/>
            <a:ext cx="7849843" cy="4417356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/>
              <a:t>导</a:t>
            </a:r>
            <a:r>
              <a:rPr lang="en-US" altLang="zh-CN" sz="2800" b="1"/>
              <a:t>——</a:t>
            </a:r>
            <a:r>
              <a:rPr lang="zh-CN" altLang="en-US" sz="2800" b="1"/>
              <a:t>图片环游</a:t>
            </a:r>
            <a:endParaRPr lang="zh-CN" altLang="en-US" sz="2800" b="1"/>
          </a:p>
        </p:txBody>
      </p:sp>
      <p:sp>
        <p:nvSpPr>
          <p:cNvPr id="4" name="文本框 3"/>
          <p:cNvSpPr txBox="1"/>
          <p:nvPr/>
        </p:nvSpPr>
        <p:spPr>
          <a:xfrm>
            <a:off x="5528309" y="5786756"/>
            <a:ext cx="1879124" cy="646986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3200"/>
              <a:t>桂林山水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4103370" y="5786756"/>
            <a:ext cx="1063744" cy="646986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3200"/>
              <a:t>丽江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2689226" y="5786756"/>
            <a:ext cx="1063744" cy="646986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3200"/>
              <a:t>长城</a:t>
            </a:r>
            <a:endParaRPr lang="zh-CN" altLang="en-US" sz="3200"/>
          </a:p>
        </p:txBody>
      </p:sp>
      <p:sp>
        <p:nvSpPr>
          <p:cNvPr id="7" name="文本框 6"/>
          <p:cNvSpPr txBox="1"/>
          <p:nvPr/>
        </p:nvSpPr>
        <p:spPr>
          <a:xfrm>
            <a:off x="7722235" y="5786756"/>
            <a:ext cx="1879124" cy="646986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3200"/>
              <a:t>杭州西湖</a:t>
            </a:r>
            <a:endParaRPr lang="zh-CN" altLang="en-US" sz="3200"/>
          </a:p>
        </p:txBody>
      </p:sp>
      <p:cxnSp>
        <p:nvCxnSpPr>
          <p:cNvPr id="15" name="直接箭头连接符 14"/>
          <p:cNvCxnSpPr>
            <a:stCxn id="6" idx="3"/>
            <a:endCxn id="5" idx="1"/>
          </p:cNvCxnSpPr>
          <p:nvPr/>
        </p:nvCxnSpPr>
        <p:spPr>
          <a:xfrm>
            <a:off x="3752970" y="6110249"/>
            <a:ext cx="35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5156201" y="6107430"/>
            <a:ext cx="3613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7360921" y="6106795"/>
            <a:ext cx="3613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C:/Users/WUQIXI~1/AppData/Local/Temp/kaimatting/20200827121606/output_aiMatting_20200827121631.pngoutput_aiMatting_202008271216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52257" y="3442653"/>
            <a:ext cx="3039745" cy="3415030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650008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-0.000447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65045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022375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.000447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65023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40000">
                                          <p:val>
                                            <p:fltVal val="1.64385"/>
                                          </p:val>
                                        </p:tav>
                                        <p:tav tm="50000">
                                          <p:val>
                                            <p:fltVal val="1.64385"/>
                                          </p:val>
                                        </p:tav>
                                        <p:tav tm="55000">
                                          <p:val>
                                            <p:fltVal val="-0.64385"/>
                                          </p:val>
                                        </p:tav>
                                        <p:tav tm="60000">
                                          <p:val>
                                            <p:fltVal val="-0.64385"/>
                                          </p:val>
                                        </p:tav>
                                        <p:tav tm="100000">
                                          <p:val>
                                            <p:fltVal val="-0.8004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4000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fltVal val="2.28823"/>
                                          </p:val>
                                        </p:tav>
                                        <p:tav tm="55000">
                                          <p:val>
                                            <p:fltVal val="2.28823"/>
                                          </p:val>
                                        </p:tav>
                                        <p:tav tm="60000">
                                          <p:val>
                                            <p:fltVal val="0.49296"/>
                                          </p:val>
                                        </p:tav>
                                        <p:tav tm="100000">
                                          <p:val>
                                            <p:fltVal val="0.4929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-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.3004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022375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.3006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022375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.000447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40000">
                                          <p:val>
                                            <p:fltVal val="1.64385"/>
                                          </p:val>
                                        </p:tav>
                                        <p:tav tm="50000">
                                          <p:val>
                                            <p:fltVal val="1.64385"/>
                                          </p:val>
                                        </p:tav>
                                        <p:tav tm="55000">
                                          <p:val>
                                            <p:fltVal val="-0.64385"/>
                                          </p:val>
                                        </p:tav>
                                        <p:tav tm="60000">
                                          <p:val>
                                            <p:fltVal val="-0.64385"/>
                                          </p:val>
                                        </p:tav>
                                        <p:tav tm="100000">
                                          <p:val>
                                            <p:fltVal val="-0.8004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4000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fltVal val="2.28823"/>
                                          </p:val>
                                        </p:tav>
                                        <p:tav tm="55000">
                                          <p:val>
                                            <p:fltVal val="2.28823"/>
                                          </p:val>
                                        </p:tav>
                                        <p:tav tm="60000">
                                          <p:val>
                                            <p:fltVal val="0.49296"/>
                                          </p:val>
                                        </p:tav>
                                        <p:tav tm="100000">
                                          <p:val>
                                            <p:fltVal val="0.4929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-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-1.3006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-0.00022375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-0.000447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-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.950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022375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40000">
                                          <p:val>
                                            <p:fltVal val="1.64385"/>
                                          </p:val>
                                        </p:tav>
                                        <p:tav tm="50000">
                                          <p:val>
                                            <p:fltVal val="1.64385"/>
                                          </p:val>
                                        </p:tav>
                                        <p:tav tm="55000">
                                          <p:val>
                                            <p:fltVal val="-0.64385"/>
                                          </p:val>
                                        </p:tav>
                                        <p:tav tm="60000">
                                          <p:val>
                                            <p:fltVal val="-0.64385"/>
                                          </p:val>
                                        </p:tav>
                                        <p:tav tm="100000">
                                          <p:val>
                                            <p:fltVal val="-0.8004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4000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fltVal val="2.28823"/>
                                          </p:val>
                                        </p:tav>
                                        <p:tav tm="55000">
                                          <p:val>
                                            <p:fltVal val="2.28823"/>
                                          </p:val>
                                        </p:tav>
                                        <p:tav tm="60000">
                                          <p:val>
                                            <p:fltVal val="0.49296"/>
                                          </p:val>
                                        </p:tav>
                                        <p:tav tm="100000">
                                          <p:val>
                                            <p:fltVal val="0.4929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.000447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-0.65045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-0.00022375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-0.000447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-0.00044719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-0.65023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0"/>
          <p:cNvSpPr txBox="1"/>
          <p:nvPr/>
        </p:nvSpPr>
        <p:spPr>
          <a:xfrm>
            <a:off x="580391" y="1826896"/>
            <a:ext cx="5913120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     字子瞻，号“东坡居士”，世人称其为“苏东坡”。北宋著名文学家、书画家、诗人 。</a:t>
            </a:r>
            <a:endParaRPr lang="zh-CN" altLang="en-US" sz="2800" b="1" dirty="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58265" y="1079500"/>
            <a:ext cx="1569660" cy="9233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400" b="1" dirty="0">
                <a:latin typeface="字魂少年和风体" panose="00000500000000000000" charset="-122"/>
                <a:ea typeface="字魂少年和风体" panose="00000500000000000000" charset="-122"/>
                <a:cs typeface="字魂少年和风体" panose="00000500000000000000" charset="-122"/>
                <a:sym typeface="+mn-ea"/>
              </a:rPr>
              <a:t>苏轼</a:t>
            </a:r>
            <a:endParaRPr lang="en-US" altLang="zh-CN" sz="5400" b="1" dirty="0">
              <a:latin typeface="字魂少年和风体" panose="00000500000000000000" charset="-122"/>
              <a:ea typeface="字魂少年和风体" panose="00000500000000000000" charset="-122"/>
              <a:cs typeface="字魂少年和风体" panose="00000500000000000000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23389" y="3845561"/>
            <a:ext cx="4449446" cy="1409065"/>
            <a:chOff x="2714" y="6056"/>
            <a:chExt cx="7007" cy="2219"/>
          </a:xfrm>
        </p:grpSpPr>
        <p:pic>
          <p:nvPicPr>
            <p:cNvPr id="3" name="图片 6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2714" y="6056"/>
              <a:ext cx="7007" cy="2219"/>
            </a:xfrm>
            <a:prstGeom prst="rect">
              <a:avLst/>
            </a:prstGeom>
          </p:spPr>
        </p:pic>
        <p:sp>
          <p:nvSpPr>
            <p:cNvPr id="1048586" name="矩形 11"/>
            <p:cNvSpPr/>
            <p:nvPr/>
          </p:nvSpPr>
          <p:spPr>
            <a:xfrm>
              <a:off x="3546" y="6727"/>
              <a:ext cx="5345" cy="10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rgbClr val="0F0F0F"/>
                  </a:solidFill>
                  <a:latin typeface="汉呈王久存行书" panose="00020600040101010101" pitchFamily="18" charset="-128"/>
                  <a:ea typeface="汉呈王久存行书" panose="00020600040101010101" pitchFamily="18" charset="-128"/>
                </a:rPr>
                <a:t>饮湖上初晴后雨</a:t>
              </a:r>
              <a:endParaRPr lang="zh-CN" altLang="en-US" sz="3600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 dirty="0"/>
              <a:t>知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了解作者</a:t>
            </a:r>
            <a:endParaRPr lang="zh-CN" altLang="en-US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/>
        </p:nvPicPr>
        <p:blipFill rotWithShape="1">
          <a:blip r:embed="rId1" cstate="email"/>
          <a:srcRect l="12107" r="13409"/>
          <a:stretch>
            <a:fillRect/>
          </a:stretch>
        </p:blipFill>
        <p:spPr>
          <a:xfrm>
            <a:off x="588011" y="302262"/>
            <a:ext cx="5810885" cy="6819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 dirty="0"/>
              <a:t>听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感知诗意</a:t>
            </a:r>
            <a:endParaRPr lang="zh-CN" altLang="en-US" sz="28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1383032" y="1395731"/>
            <a:ext cx="4279265" cy="46166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饮湖上初晴后雨</a:t>
            </a:r>
            <a:endParaRPr lang="zh-CN" altLang="en-US" sz="40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[</a:t>
            </a:r>
            <a:r>
              <a:rPr lang="zh-CN" altLang="en-US" sz="28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宋</a:t>
            </a:r>
            <a:r>
              <a:rPr lang="en-US" altLang="zh-CN" sz="28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]</a:t>
            </a:r>
            <a:r>
              <a:rPr lang="zh-CN" altLang="en-US" sz="28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苏轼</a:t>
            </a:r>
            <a:endParaRPr lang="zh-CN" altLang="en-US" sz="28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水光</a:t>
            </a:r>
            <a:r>
              <a:rPr lang="zh-CN" altLang="en-US" sz="32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潋滟</a:t>
            </a: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晴方好，</a:t>
            </a:r>
            <a:endParaRPr lang="zh-CN" altLang="en-US" sz="32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山色空蒙雨</a:t>
            </a:r>
            <a:r>
              <a:rPr lang="zh-CN" altLang="en-US" sz="32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亦</a:t>
            </a: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奇。</a:t>
            </a:r>
            <a:endParaRPr lang="zh-CN" altLang="en-US" sz="32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欲把西湖比西子，</a:t>
            </a:r>
            <a:endParaRPr lang="zh-CN" altLang="en-US" sz="32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淡妆浓</a:t>
            </a:r>
            <a:r>
              <a:rPr lang="zh-CN" altLang="en-US" sz="32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抹</a:t>
            </a:r>
            <a:r>
              <a:rPr lang="zh-CN" altLang="en-US" sz="32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总相宜。</a:t>
            </a:r>
            <a:endParaRPr lang="zh-CN" altLang="en-US" sz="32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8811" y="4961546"/>
            <a:ext cx="4735195" cy="701731"/>
          </a:xfr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水光</a:t>
            </a:r>
            <a:r>
              <a:rPr lang="zh-CN" altLang="en-US" dirty="0">
                <a:solidFill>
                  <a:srgbClr val="FF0000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潋滟</a:t>
            </a:r>
            <a:r>
              <a:rPr lang="zh-CN" altLang="en-US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晴</a:t>
            </a:r>
            <a:r>
              <a:rPr lang="zh-CN" altLang="en-US" dirty="0">
                <a:solidFill>
                  <a:srgbClr val="FF0000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方</a:t>
            </a:r>
            <a:r>
              <a:rPr lang="zh-CN" altLang="en-US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好，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293611" y="869316"/>
            <a:ext cx="4693914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400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山色</a:t>
            </a:r>
            <a:r>
              <a:rPr lang="zh-CN" altLang="en-US" sz="4400" dirty="0">
                <a:solidFill>
                  <a:srgbClr val="FF0000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空蒙</a:t>
            </a:r>
            <a:r>
              <a:rPr lang="zh-CN" altLang="en-US" sz="4400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雨</a:t>
            </a:r>
            <a:r>
              <a:rPr lang="zh-CN" altLang="en-US" sz="4400" dirty="0">
                <a:solidFill>
                  <a:srgbClr val="FF0000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亦</a:t>
            </a:r>
            <a:r>
              <a:rPr lang="zh-CN" altLang="en-US" sz="4400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奇。</a:t>
            </a:r>
            <a:endParaRPr lang="zh-CN" altLang="en-US" sz="4400" dirty="0">
              <a:solidFill>
                <a:srgbClr val="0F0F0F"/>
              </a:solidFill>
              <a:latin typeface="汉呈王久存行书" panose="00020600040101010101" pitchFamily="18" charset="-128"/>
              <a:ea typeface="汉呈王久存行书" panose="00020600040101010101" pitchFamily="18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 dirty="0"/>
              <a:t>读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细品诗意</a:t>
            </a:r>
            <a:endParaRPr lang="zh-CN" altLang="en-US" sz="2800" b="1" dirty="0"/>
          </a:p>
        </p:txBody>
      </p:sp>
      <p:sp>
        <p:nvSpPr>
          <p:cNvPr id="7" name="右箭头 6"/>
          <p:cNvSpPr/>
          <p:nvPr/>
        </p:nvSpPr>
        <p:spPr>
          <a:xfrm>
            <a:off x="5012056" y="5106037"/>
            <a:ext cx="803275" cy="262255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5989957" y="4643122"/>
            <a:ext cx="3999865" cy="118808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</a:rPr>
              <a:t>潋滟：波光闪动的样子。</a:t>
            </a:r>
            <a:endParaRPr lang="zh-CN" altLang="en-US" sz="2800" b="1" dirty="0">
              <a:solidFill>
                <a:schemeClr val="tx1"/>
              </a:solidFill>
            </a:endParaRPr>
          </a:p>
          <a:p>
            <a:pPr algn="l"/>
            <a:r>
              <a:rPr lang="zh-CN" altLang="en-US" sz="2800" b="1" dirty="0">
                <a:solidFill>
                  <a:schemeClr val="tx1"/>
                </a:solidFill>
              </a:rPr>
              <a:t>方：正。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 rot="10800000">
            <a:off x="6374765" y="1287147"/>
            <a:ext cx="803275" cy="262255"/>
          </a:xfrm>
          <a:prstGeom prst="rightArrow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990092" y="824232"/>
            <a:ext cx="3999865" cy="118808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</a:rPr>
              <a:t>空蒙：迷茫缥缈的样子。</a:t>
            </a:r>
            <a:endParaRPr lang="zh-CN" altLang="en-US" sz="2800" b="1" dirty="0">
              <a:solidFill>
                <a:schemeClr val="tx1"/>
              </a:solidFill>
            </a:endParaRPr>
          </a:p>
          <a:p>
            <a:pPr algn="l"/>
            <a:r>
              <a:rPr lang="zh-CN" altLang="en-US" sz="2800" b="1" dirty="0">
                <a:solidFill>
                  <a:schemeClr val="tx1"/>
                </a:solidFill>
              </a:rPr>
              <a:t>亦：也。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9000"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水光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9000"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山色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7" grpId="0" animBg="1"/>
      <p:bldP spid="7" grpId="1" animBg="1"/>
      <p:bldP spid="8" grpId="0" animBg="1"/>
      <p:bldP spid="8" grpId="1" animBg="1"/>
      <p:bldP spid="9" grpId="0" bldLvl="0" animBg="1"/>
      <p:bldP spid="9" grpId="1" animBg="1"/>
      <p:bldP spid="10" grpId="0" bldLvl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 preferRelativeResize="0"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email"/>
          <a:srcRect t="-3535" b="-3535"/>
          <a:stretch>
            <a:fillRect/>
          </a:stretch>
        </p:blipFill>
        <p:spPr>
          <a:xfrm>
            <a:off x="1005206" y="823597"/>
            <a:ext cx="4239895" cy="565340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</p:pic>
      <p:sp>
        <p:nvSpPr>
          <p:cNvPr id="25" name="矩形: 剪去单角 24"/>
          <p:cNvSpPr/>
          <p:nvPr>
            <p:custDataLst>
              <p:tags r:id="rId4"/>
            </p:custDataLst>
          </p:nvPr>
        </p:nvSpPr>
        <p:spPr>
          <a:xfrm flipV="1">
            <a:off x="5245100" y="1104900"/>
            <a:ext cx="6324600" cy="4648200"/>
          </a:xfrm>
          <a:prstGeom prst="snip1Rect">
            <a:avLst>
              <a:gd name="adj" fmla="val 9836"/>
            </a:avLst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1" name="组合 20"/>
          <p:cNvGrpSpPr/>
          <p:nvPr>
            <p:custDataLst>
              <p:tags r:id="rId5"/>
            </p:custDataLst>
          </p:nvPr>
        </p:nvGrpSpPr>
        <p:grpSpPr>
          <a:xfrm>
            <a:off x="5807800" y="862760"/>
            <a:ext cx="720000" cy="415819"/>
            <a:chOff x="8877300" y="1455791"/>
            <a:chExt cx="720000" cy="415819"/>
          </a:xfrm>
          <a:solidFill>
            <a:schemeClr val="accent1"/>
          </a:solidFill>
        </p:grpSpPr>
        <p:sp>
          <p:nvSpPr>
            <p:cNvPr id="22" name="任意多边形: 形状 21"/>
            <p:cNvSpPr/>
            <p:nvPr>
              <p:custDataLst>
                <p:tags r:id="rId6"/>
              </p:custDataLst>
            </p:nvPr>
          </p:nvSpPr>
          <p:spPr>
            <a:xfrm>
              <a:off x="8877300" y="1455791"/>
              <a:ext cx="340237" cy="415819"/>
            </a:xfrm>
            <a:custGeom>
              <a:avLst/>
              <a:gdLst>
                <a:gd name="connsiteX0" fmla="*/ 174788 w 340237"/>
                <a:gd name="connsiteY0" fmla="*/ 0 h 415819"/>
                <a:gd name="connsiteX1" fmla="*/ 340237 w 340237"/>
                <a:gd name="connsiteY1" fmla="*/ 0 h 415819"/>
                <a:gd name="connsiteX2" fmla="*/ 241322 w 340237"/>
                <a:gd name="connsiteY2" fmla="*/ 415819 h 415819"/>
                <a:gd name="connsiteX3" fmla="*/ 0 w 340237"/>
                <a:gd name="connsiteY3" fmla="*/ 415819 h 41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0237" h="415819">
                  <a:moveTo>
                    <a:pt x="174788" y="0"/>
                  </a:moveTo>
                  <a:lnTo>
                    <a:pt x="340237" y="0"/>
                  </a:lnTo>
                  <a:lnTo>
                    <a:pt x="241322" y="415819"/>
                  </a:lnTo>
                  <a:lnTo>
                    <a:pt x="0" y="4158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" name="任意多边形: 形状 22"/>
            <p:cNvSpPr/>
            <p:nvPr>
              <p:custDataLst>
                <p:tags r:id="rId7"/>
              </p:custDataLst>
            </p:nvPr>
          </p:nvSpPr>
          <p:spPr>
            <a:xfrm>
              <a:off x="9257063" y="1455791"/>
              <a:ext cx="340237" cy="415819"/>
            </a:xfrm>
            <a:custGeom>
              <a:avLst/>
              <a:gdLst>
                <a:gd name="connsiteX0" fmla="*/ 174788 w 340237"/>
                <a:gd name="connsiteY0" fmla="*/ 0 h 415819"/>
                <a:gd name="connsiteX1" fmla="*/ 340237 w 340237"/>
                <a:gd name="connsiteY1" fmla="*/ 0 h 415819"/>
                <a:gd name="connsiteX2" fmla="*/ 241322 w 340237"/>
                <a:gd name="connsiteY2" fmla="*/ 415819 h 415819"/>
                <a:gd name="connsiteX3" fmla="*/ 0 w 340237"/>
                <a:gd name="connsiteY3" fmla="*/ 415819 h 41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0237" h="415819">
                  <a:moveTo>
                    <a:pt x="174788" y="0"/>
                  </a:moveTo>
                  <a:lnTo>
                    <a:pt x="340237" y="0"/>
                  </a:lnTo>
                  <a:lnTo>
                    <a:pt x="241322" y="415819"/>
                  </a:lnTo>
                  <a:lnTo>
                    <a:pt x="0" y="4158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947411" y="2684146"/>
            <a:ext cx="4402167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400" dirty="0">
                <a:solidFill>
                  <a:schemeClr val="tx1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欲把西湖比</a:t>
            </a:r>
            <a:r>
              <a:rPr lang="zh-CN" altLang="en-US" sz="4400" dirty="0">
                <a:solidFill>
                  <a:srgbClr val="FF0000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西子</a:t>
            </a:r>
            <a:r>
              <a:rPr lang="zh-CN" altLang="en-US" sz="4400" dirty="0">
                <a:solidFill>
                  <a:schemeClr val="tx1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，</a:t>
            </a:r>
            <a:endParaRPr lang="zh-CN" altLang="en-US" sz="4400" dirty="0">
              <a:solidFill>
                <a:schemeClr val="tx1"/>
              </a:solidFill>
              <a:latin typeface="汉呈王久存行书" panose="00020600040101010101" pitchFamily="18" charset="-128"/>
              <a:ea typeface="汉呈王久存行书" panose="00020600040101010101" pitchFamily="18" charset="-128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7410" y="3627121"/>
            <a:ext cx="4690708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400" dirty="0">
                <a:solidFill>
                  <a:schemeClr val="tx1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  <a:sym typeface="+mn-ea"/>
              </a:rPr>
              <a:t>淡妆浓抹总相宜。</a:t>
            </a:r>
            <a:endParaRPr lang="zh-CN" altLang="en-US" sz="4400" dirty="0">
              <a:solidFill>
                <a:srgbClr val="0F0F0F"/>
              </a:solidFill>
              <a:latin typeface="汉呈王久存行书" panose="00020600040101010101" pitchFamily="18" charset="-128"/>
              <a:ea typeface="汉呈王久存行书" panose="00020600040101010101" pitchFamily="18" charset="-128"/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114416" y="1837692"/>
            <a:ext cx="5455285" cy="636905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</a:rPr>
              <a:t>西子：即西施。春秋时代越国的美女。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/>
              <a:t>读</a:t>
            </a:r>
            <a:r>
              <a:rPr lang="en-US" altLang="zh-CN" sz="2800" b="1"/>
              <a:t>——</a:t>
            </a:r>
            <a:r>
              <a:rPr lang="zh-CN" altLang="en-US" sz="2800" b="1"/>
              <a:t>细品诗意</a:t>
            </a:r>
            <a:endParaRPr lang="zh-CN" altLang="en-US" sz="2800" b="1"/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9000"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欲把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9000"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淡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P spid="2" grpId="1"/>
      <p:bldP spid="8" grpId="0" bldLvl="0" animBg="1"/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77264" y="1070610"/>
            <a:ext cx="6882131" cy="5093408"/>
          </a:xfrm>
          <a:prstGeom prst="round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饮湖上初晴后雨</a:t>
            </a:r>
            <a:endParaRPr lang="zh-CN" altLang="en-US" sz="48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[</a:t>
            </a:r>
            <a:r>
              <a:rPr lang="zh-CN" altLang="en-US" sz="36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宋</a:t>
            </a:r>
            <a:r>
              <a:rPr lang="en-US" altLang="zh-CN" sz="36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]</a:t>
            </a:r>
            <a:r>
              <a:rPr lang="zh-CN" altLang="en-US" sz="36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苏轼</a:t>
            </a:r>
            <a:endParaRPr lang="zh-CN" altLang="en-US" sz="36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水光</a:t>
            </a:r>
            <a:r>
              <a:rPr lang="zh-CN" altLang="en-US" sz="40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潋滟</a:t>
            </a: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晴方好，</a:t>
            </a:r>
            <a:endParaRPr lang="zh-CN" altLang="en-US" sz="40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山色空蒙雨</a:t>
            </a:r>
            <a:r>
              <a:rPr lang="zh-CN" altLang="en-US" sz="40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亦</a:t>
            </a: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奇。</a:t>
            </a:r>
            <a:endParaRPr lang="zh-CN" altLang="en-US" sz="40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欲把西湖比西子，</a:t>
            </a:r>
            <a:endParaRPr lang="zh-CN" altLang="en-US" sz="40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淡妆浓</a:t>
            </a:r>
            <a:r>
              <a:rPr lang="zh-CN" altLang="en-US" sz="4000" dirty="0">
                <a:solidFill>
                  <a:srgbClr val="0F0F0F"/>
                </a:solidFill>
                <a:latin typeface="方正楷体拼音字库01" panose="03000509000000000000" charset="-122"/>
                <a:ea typeface="方正楷体拼音字库01" panose="03000509000000000000" charset="-122"/>
                <a:cs typeface="楷体" panose="02010609060101010101" charset="-122"/>
                <a:sym typeface="+mn-ea"/>
              </a:rPr>
              <a:t>抹</a:t>
            </a:r>
            <a:r>
              <a:rPr lang="zh-CN" altLang="en-US" sz="4000" dirty="0">
                <a:solidFill>
                  <a:srgbClr val="0F0F0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总相宜。</a:t>
            </a:r>
            <a:endParaRPr lang="zh-CN" altLang="en-US" sz="4000" dirty="0">
              <a:solidFill>
                <a:srgbClr val="0F0F0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/>
              <a:t>唱</a:t>
            </a:r>
            <a:r>
              <a:rPr lang="en-US" altLang="zh-CN" sz="2800" b="1"/>
              <a:t>——</a:t>
            </a:r>
            <a:r>
              <a:rPr lang="zh-CN" altLang="en-US" sz="2800" b="1"/>
              <a:t>升华诗意</a:t>
            </a:r>
            <a:endParaRPr lang="zh-CN" altLang="en-US" sz="2800" b="1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766" y="302260"/>
            <a:ext cx="291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800" b="1"/>
              <a:t>用</a:t>
            </a:r>
            <a:r>
              <a:rPr lang="en-US" altLang="zh-CN" sz="2800" b="1"/>
              <a:t>——</a:t>
            </a:r>
            <a:r>
              <a:rPr lang="zh-CN" altLang="en-US" sz="2800" b="1"/>
              <a:t>诗意迁移</a:t>
            </a:r>
            <a:endParaRPr lang="zh-CN" altLang="en-US" sz="2800" b="1"/>
          </a:p>
        </p:txBody>
      </p:sp>
      <p:grpSp>
        <p:nvGrpSpPr>
          <p:cNvPr id="3" name="组合 2"/>
          <p:cNvGrpSpPr/>
          <p:nvPr/>
        </p:nvGrpSpPr>
        <p:grpSpPr>
          <a:xfrm>
            <a:off x="1467486" y="1367791"/>
            <a:ext cx="9257665" cy="3827145"/>
            <a:chOff x="2311" y="1687"/>
            <a:chExt cx="14579" cy="6796"/>
          </a:xfrm>
        </p:grpSpPr>
        <p:sp>
          <p:nvSpPr>
            <p:cNvPr id="4" name="圆角矩形 0"/>
            <p:cNvSpPr/>
            <p:nvPr/>
          </p:nvSpPr>
          <p:spPr>
            <a:xfrm>
              <a:off x="2311" y="1687"/>
              <a:ext cx="14579" cy="6796"/>
            </a:xfrm>
            <a:prstGeom prst="round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476" y="1877"/>
              <a:ext cx="11856" cy="6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>
                  <a:latin typeface="楷体" panose="02010609060101010101" charset="-122"/>
                  <a:ea typeface="楷体" panose="02010609060101010101" charset="-122"/>
                </a:rPr>
                <a:t>晓出</a:t>
              </a:r>
              <a:r>
                <a:rPr lang="zh-CN" altLang="en-US" sz="4400" b="1" dirty="0">
                  <a:latin typeface="方正楷体拼音字库01" panose="03000509000000000000" charset="-122"/>
                  <a:ea typeface="方正楷体拼音字库01" panose="03000509000000000000" charset="-122"/>
                </a:rPr>
                <a:t>净慈寺</a:t>
              </a:r>
              <a:r>
                <a:rPr lang="zh-CN" altLang="en-US" sz="4400" b="1" dirty="0">
                  <a:latin typeface="楷体" panose="02010609060101010101" charset="-122"/>
                  <a:ea typeface="楷体" panose="02010609060101010101" charset="-122"/>
                </a:rPr>
                <a:t>送林子方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2800" b="1" dirty="0">
                  <a:latin typeface="楷体" panose="02010609060101010101" charset="-122"/>
                  <a:ea typeface="楷体" panose="02010609060101010101" charset="-122"/>
                </a:rPr>
                <a:t>[</a:t>
              </a:r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宋</a:t>
              </a:r>
              <a:r>
                <a:rPr lang="en-US" altLang="zh-CN" sz="2800" b="1" dirty="0">
                  <a:latin typeface="楷体" panose="02010609060101010101" charset="-122"/>
                  <a:ea typeface="楷体" panose="02010609060101010101" charset="-122"/>
                </a:rPr>
                <a:t>]</a:t>
              </a:r>
              <a:r>
                <a:rPr lang="zh-CN" altLang="en-US" sz="2800" b="1" dirty="0">
                  <a:latin typeface="方正楷体拼音字库01" panose="03000509000000000000" charset="-122"/>
                  <a:ea typeface="方正楷体拼音字库01" panose="03000509000000000000" charset="-122"/>
                </a:rPr>
                <a:t>杨</a:t>
              </a:r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万里</a:t>
              </a:r>
              <a:endParaRPr lang="zh-CN" altLang="en-US" sz="2800" b="1" dirty="0">
                <a:latin typeface="楷体" panose="02010609060101010101" charset="-122"/>
                <a:ea typeface="楷体" panose="02010609060101010101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毕竟西湖六月中，风光不与四时同。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3600" b="1" dirty="0">
                  <a:latin typeface="方正楷体拼音字库01" panose="03000509000000000000" charset="-122"/>
                  <a:ea typeface="方正楷体拼音字库01" panose="03000509000000000000" charset="-122"/>
                </a:rPr>
                <a:t>接</a:t>
              </a:r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天莲叶无穷</a:t>
              </a:r>
              <a:r>
                <a:rPr lang="zh-CN" altLang="en-US" sz="3600" b="1" dirty="0">
                  <a:latin typeface="方正楷体拼音字库01" panose="03000509000000000000" charset="-122"/>
                  <a:ea typeface="方正楷体拼音字库01" panose="03000509000000000000" charset="-122"/>
                </a:rPr>
                <a:t>碧</a:t>
              </a:r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，</a:t>
              </a:r>
              <a:r>
                <a:rPr lang="zh-CN" altLang="en-US" sz="3600" b="1" dirty="0">
                  <a:latin typeface="方正楷体拼音字库01" panose="03000509000000000000" charset="-122"/>
                  <a:ea typeface="方正楷体拼音字库01" panose="03000509000000000000" charset="-122"/>
                </a:rPr>
                <a:t>映</a:t>
              </a:r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日荷花别样红。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矩形 11"/>
          <p:cNvSpPr/>
          <p:nvPr/>
        </p:nvSpPr>
        <p:spPr>
          <a:xfrm>
            <a:off x="3957434" y="2526005"/>
            <a:ext cx="427713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000" dirty="0">
                <a:solidFill>
                  <a:srgbClr val="0F0F0F"/>
                </a:solidFill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感谢观看</a:t>
            </a:r>
            <a:endParaRPr lang="zh-CN" altLang="en-US" sz="8000" dirty="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4"/>
  <p:tag name="KSO_WM_UNIT_DIAGRAM_MODELTYPE" val="flashPicture"/>
  <p:tag name="KSO_WM_UNIT_VALUE" val="1000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2_1"/>
  <p:tag name="KSO_WM_UNIT_ID" val="mixed20199733_1*ζ_h_d*1_2_1"/>
  <p:tag name="KSO_WM_TEMPLATE_CATEGORY" val="mixed"/>
  <p:tag name="KSO_WM_TEMPLATE_INDEX" val="20199733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</p:tagLst>
</file>

<file path=ppt/tags/tag10.xml><?xml version="1.0" encoding="utf-8"?>
<p:tagLst xmlns:p="http://schemas.openxmlformats.org/presentationml/2006/main">
  <p:tag name="KSO_WM_UNIT_VALUE" val="1692*126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191290_1*d*1"/>
  <p:tag name="KSO_WM_TEMPLATE_CATEGORY" val="diagram"/>
  <p:tag name="KSO_WM_TEMPLATE_INDEX" val="20191290"/>
  <p:tag name="KSO_WM_UNIT_LAYERLEVEL" val="1"/>
  <p:tag name="KSO_WM_TAG_VERSION" val="1.0"/>
  <p:tag name="KSO_WM_BEAUTIFY_FLAG" val="#wm#"/>
  <p:tag name="KSO_WM_UNIT_ADJUSTLAYOUT_ID" val="18"/>
  <p:tag name="KSO_WM_UNIT_PICTURE_CLIP_FLAG" val="0"/>
  <p:tag name="KSO_WM_UNIT_COLOR_SCHEME_SHAPE_ID" val="18"/>
  <p:tag name="KSO_WM_UNIT_COLOR_SCHEME_PARENT_PAGE" val="0_1"/>
  <p:tag name="KSO_WM_UNIT_SUPPORT_UNIT_TYPE" val="[&quot;d&quot;]"/>
  <p:tag name="KSO_WM_UNIT_PLACING_PICTURE_USER_VIEWPORT" val="{&quot;height&quot;:9600,&quot;width&quot;:7200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191290_1*i*1"/>
  <p:tag name="KSO_WM_TEMPLATE_CATEGORY" val="diagram"/>
  <p:tag name="KSO_WM_TEMPLATE_INDEX" val="20191290"/>
  <p:tag name="KSO_WM_UNIT_LAYERLEVEL" val="1"/>
  <p:tag name="KSO_WM_TAG_VERSION" val="1.0"/>
  <p:tag name="KSO_WM_BEAUTIFY_FLAG" val="#wm#"/>
  <p:tag name="KSO_WM_UNIT_ADJUSTLAYOUT_ID" val="25"/>
  <p:tag name="KSO_WM_UNIT_COLOR_SCHEME_SHAPE_ID" val="25"/>
  <p:tag name="KSO_WM_UNIT_COLOR_SCHEME_PARENT_PAGE" val="0_1"/>
  <p:tag name="KSO_WM_UNIT_FOIL_COLOR" val="1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91290_1*i*2"/>
  <p:tag name="KSO_WM_TEMPLATE_CATEGORY" val="diagram"/>
  <p:tag name="KSO_WM_TEMPLATE_INDEX" val="20191290"/>
  <p:tag name="KSO_WM_UNIT_LAYERLEVEL" val="1"/>
  <p:tag name="KSO_WM_TAG_VERSION" val="1.0"/>
  <p:tag name="KSO_WM_BEAUTIFY_FLAG" val="#wm#"/>
  <p:tag name="KSO_WM_UNIT_ADJUSTLAYOUT_ID" val="21"/>
  <p:tag name="KSO_WM_UNIT_COLOR_SCHEME_SHAPE_ID" val="21"/>
  <p:tag name="KSO_WM_UNIT_COLOR_SCHEME_PARENT_PAGE" val="0_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191290_1*i*3"/>
  <p:tag name="KSO_WM_TEMPLATE_CATEGORY" val="diagram"/>
  <p:tag name="KSO_WM_TEMPLATE_INDEX" val="20191290"/>
  <p:tag name="KSO_WM_UNIT_LAYERLEVEL" val="1"/>
  <p:tag name="KSO_WM_TAG_VERSION" val="1.0"/>
  <p:tag name="KSO_WM_BEAUTIFY_FLAG" val="#wm#"/>
  <p:tag name="KSO_WM_UNIT_ADJUSTLAYOUT_ID" val="22"/>
  <p:tag name="KSO_WM_UNIT_COLOR_SCHEME_SHAPE_ID" val="22"/>
  <p:tag name="KSO_WM_UNIT_COLOR_SCHEME_PARENT_PAGE" val="0_1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191290_1*i*4"/>
  <p:tag name="KSO_WM_TEMPLATE_CATEGORY" val="diagram"/>
  <p:tag name="KSO_WM_TEMPLATE_INDEX" val="20191290"/>
  <p:tag name="KSO_WM_UNIT_LAYERLEVEL" val="1"/>
  <p:tag name="KSO_WM_TAG_VERSION" val="1.0"/>
  <p:tag name="KSO_WM_BEAUTIFY_FLAG" val="#wm#"/>
  <p:tag name="KSO_WM_UNIT_ADJUSTLAYOUT_ID" val="23"/>
  <p:tag name="KSO_WM_UNIT_COLOR_SCHEME_SHAPE_ID" val="23"/>
  <p:tag name="KSO_WM_UNIT_COLOR_SCHEME_PARENT_PAGE" val="0_1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BEAUTIFY_FLAG" val="#wm#"/>
  <p:tag name="KSO_WM_TEMPLATE_CATEGORY" val="diagram"/>
  <p:tag name="KSO_WM_TEMPLATE_INDEX" val="20191290"/>
  <p:tag name="KSO_WM_SLIDE_ID" val="diagram20191290_1"/>
  <p:tag name="KSO_WM_SLIDE_ITEM_CNT" val="0"/>
  <p:tag name="KSO_WM_SLIDE_INDEX" val="1"/>
  <p:tag name="KSO_WM_TAG_VERSION" val="1.0"/>
  <p:tag name="KSO_WM_SLIDE_TYPE" val="text"/>
  <p:tag name="KSO_WM_SLIDE_SUBTYPE" val="picTxt"/>
  <p:tag name="KSO_WM_SLIDE_SIZE" val="858*480"/>
  <p:tag name="KSO_WM_SLIDE_POSITION" val="53*30"/>
  <p:tag name="KSO_WM_SLIDE_LAYOUT" val="a_d"/>
  <p:tag name="KSO_WM_SLIDE_LAYOUT_CNT" val="1_1"/>
  <p:tag name="KSO_WM_SLIDE_CONSTRAINT" val="%7b%22slideConstraint%22%3a%7b%22seriesAreas%22%3a%5b%5d%2c%22singleAreas%22%3a%5b%7b%22shapes%22%3a%5b18%5d%2c%22serialConstraintIndex%22%3a-1%2c%22areatextmark%22%3a0%2c%22pictureprocessmark%22%3a0%7d%5d%7d%7d"/>
  <p:tag name="KSO_WM_SLIDE_COLORSCHEME_VERSION" val="3.2"/>
  <p:tag name="KSO_WM_SLIDE_BACKGROUND_SUBSTITUTE_COLOR" val="14277081"/>
  <p:tag name="KSO_WM_TEMPLATE_SUBCATEGORY" val="0"/>
  <p:tag name="KSO_WM_TEMPLATE_MASTER_TYPE" val="0"/>
  <p:tag name="KSO_WM_TEMPLATE_COLOR_TYPE" val="0"/>
</p:tagLst>
</file>

<file path=ppt/tags/tag16.xml><?xml version="1.0" encoding="utf-8"?>
<p:tagLst xmlns:p="http://schemas.openxmlformats.org/presentationml/2006/main">
  <p:tag name="KSO_WM_BEAUTIFY_FLAG" val="#wm#"/>
  <p:tag name="KSO_WM_TEMPLATE_CATEGORY" val="diagram"/>
  <p:tag name="KSO_WM_TEMPLATE_INDEX" val="20191290"/>
</p:tagLst>
</file>

<file path=ppt/tags/tag17.xml><?xml version="1.0" encoding="utf-8"?>
<p:tagLst xmlns:p="http://schemas.openxmlformats.org/presentationml/2006/main">
  <p:tag name="[READINGOBJECT]" val="[READINGOBJECT]"/>
  <p:tag name="[KNOWLEDGECARD]" val="[KNOWLEDGECARD]"/>
  <p:tag name="[ANDCEF]" val="[ANDCEF]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PA" val="v5.2.4"/>
  <p:tag name="KSO_WM_UNIT_DIAGRAM_MODELTYPE" val="flashPicture"/>
  <p:tag name="KSO_WM_UNIT_VALUE" val="999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ID" val="mixed20199733_1*ζ_h_d*1_1_1"/>
  <p:tag name="KSO_WM_TEMPLATE_CATEGORY" val="mixed"/>
  <p:tag name="KSO_WM_TEMPLATE_INDEX" val="20199733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</p:tagLst>
</file>

<file path=ppt/tags/tag3.xml><?xml version="1.0" encoding="utf-8"?>
<p:tagLst xmlns:p="http://schemas.openxmlformats.org/presentationml/2006/main">
  <p:tag name="PA" val="v5.2.4"/>
  <p:tag name="KSO_WM_UNIT_DIAGRAM_MODELTYPE" val="flashPicture"/>
  <p:tag name="KSO_WM_UNIT_VALUE" val="1000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3_1"/>
  <p:tag name="KSO_WM_UNIT_ID" val="mixed20199733_1*ζ_h_d*1_3_1"/>
  <p:tag name="KSO_WM_TEMPLATE_CATEGORY" val="mixed"/>
  <p:tag name="KSO_WM_TEMPLATE_INDEX" val="20199733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</p:tagLst>
</file>

<file path=ppt/tags/tag4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1"/>
  <p:tag name="KSO_WM_UNIT_ID" val="mixed20199733_1*ζ_i*1_1"/>
  <p:tag name="KSO_WM_TEMPLATE_CATEGORY" val="mixed"/>
  <p:tag name="KSO_WM_TEMPLATE_INDEX" val="20199733"/>
  <p:tag name="KSO_WM_UNIT_LAYERLEVEL" val="1_1"/>
  <p:tag name="KSO_WM_TAG_VERSION" val="1.0"/>
  <p:tag name="KSO_WM_BEAUTIFY_FLAG" val="#wm#"/>
  <p:tag name="KSO_WM_UNIT_SUBTYPE" val="f"/>
  <p:tag name="KSO_WM_UNIT_USESOURCEFORMAT_APPLY" val="1"/>
  <p:tag name="KSO_WM_UNIT_FILL_FORE_SCHEMECOLOR_INDEX_BRIGHTNESS" val="0.05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3"/>
  <p:tag name="KSO_WM_UNIT_ID" val="mixed20199733_1*ζ_i*1_3"/>
  <p:tag name="KSO_WM_TEMPLATE_CATEGORY" val="mixed"/>
  <p:tag name="KSO_WM_TEMPLATE_INDEX" val="20199733"/>
  <p:tag name="KSO_WM_UNIT_LAYERLEVEL" val="1_1"/>
  <p:tag name="KSO_WM_TAG_VERSION" val="1.0"/>
  <p:tag name="KSO_WM_BEAUTIFY_FLAG" val="#wm#"/>
  <p:tag name="KSO_WM_UNIT_SUBTYPE" val="f"/>
  <p:tag name="KSO_WM_UNIT_USESOURCEFORMAT_APPLY" val="1"/>
  <p:tag name="KSO_WM_UNIT_FILL_FORE_SCHEMECOLOR_INDEX_BRIGHTNESS" val="0.05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4"/>
  <p:tag name="KSO_WM_UNIT_ID" val="mixed20199733_1*ζ_i*1_4"/>
  <p:tag name="KSO_WM_TEMPLATE_CATEGORY" val="mixed"/>
  <p:tag name="KSO_WM_TEMPLATE_INDEX" val="20199733"/>
  <p:tag name="KSO_WM_UNIT_LAYERLEVEL" val="1_1"/>
  <p:tag name="KSO_WM_TAG_VERSION" val="1.0"/>
  <p:tag name="KSO_WM_BEAUTIFY_FLAG" val="#wm#"/>
  <p:tag name="KSO_WM_UNIT_SUBTYPE" val="f"/>
  <p:tag name="KSO_WM_UNIT_USESOURCEFORMAT_APPLY" val="1"/>
  <p:tag name="KSO_WM_UNIT_FILL_FORE_SCHEMECOLOR_INDEX_BRIGHTNESS" val="0.05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2"/>
  <p:tag name="KSO_WM_UNIT_ID" val="mixed20199733_1*ζ_i*1_2"/>
  <p:tag name="KSO_WM_TEMPLATE_CATEGORY" val="mixed"/>
  <p:tag name="KSO_WM_TEMPLATE_INDEX" val="20199733"/>
  <p:tag name="KSO_WM_UNIT_LAYERLEVEL" val="1_1"/>
  <p:tag name="KSO_WM_TAG_VERSION" val="1.0"/>
  <p:tag name="KSO_WM_BEAUTIFY_FLAG" val="#wm#"/>
  <p:tag name="KSO_WM_UNIT_SUBTYPE" val="f"/>
  <p:tag name="KSO_WM_UNIT_USESOURCEFORMAT_APPLY" val="1"/>
  <p:tag name="KSO_WM_UNIT_FILL_FORE_SCHEMECOLOR_INDEX_BRIGHTNESS" val="0.05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PA" val="v5.2.4"/>
  <p:tag name="KSO_WM_UNIT_DIAGRAM_MODELTYPE" val="flashPicture"/>
  <p:tag name="KSO_WM_UNIT_VALUE" val="1000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4_1"/>
  <p:tag name="KSO_WM_UNIT_ID" val="mixed20199733_1*ζ_h_d*1_4_1"/>
  <p:tag name="KSO_WM_TEMPLATE_CATEGORY" val="mixed"/>
  <p:tag name="KSO_WM_TEMPLATE_INDEX" val="20199733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</p:tagLst>
</file>

<file path=ppt/tags/tag9.xml><?xml version="1.0" encoding="utf-8"?>
<p:tagLst xmlns:p="http://schemas.openxmlformats.org/presentationml/2006/main">
  <p:tag name="KSO_WM_SLIDE_ID" val="diagram2020952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9527"/>
  <p:tag name="KSO_WM_SLIDE_LAYOUT" val="d"/>
  <p:tag name="KSO_WM_SLIDE_LAYOUT_CNT" val="1"/>
  <p:tag name="KSO_WM_TEMPLATE_THUMBS_INDEX" val="1、4、7、12、13、14、15、16、17、18、20、24、25、28、33、36、40、43、44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2.4},&quot;minSize&quot;:{&quot;size1&quot;:2.4},&quot;maxSize&quot;:{&quot;size1&quot;:2.4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edge&quot;:{&quot;left&quot;:true,&quot;top&quot;:true,&quot;right&quot;:true,&quot;bottom&quot;:false}},{&quot;direction&quot;:0,&quot;horizontalAlign&quot;:-1,&quot;verticalAlign&quot;:-1,&quot;type&quot;:0,&quot;diagramDirection&quot;:0,&quot;canSetOverLayout&quot;:0,&quot;isOverLayout&quot;:0,&quot;margin&quot;:{&quot;left&quot;:1.693,&quot;top&quot;:1.27,&quot;right&quot;:1.693,&quot;bottom&quot;:1.693},&quot;marginOverLayout&quot;:{&quot;left&quot;:-0.035,&quot;top&quot;:-0.035,&quot;right&quot;:-0.035,&quot;bottom&quot;:-0.035},&quot;edge&quot;:{&quot;left&quot;:true,&quot;top&quot;:false,&quot;right&quot;:true,&quot;bottom&quot;:true}}]}"/>
  <p:tag name="KSO_WM_SLIDE_BACKGROUND" val="[&quot;general&quot;]"/>
  <p:tag name="KSO_WM_SLIDE_RATIO" val="1.777778"/>
  <p:tag name="KSO_WM_CHIP_INFOS" val="{&quot;layout_type&quot;:&quot;full&quot;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}"/>
  <p:tag name="KSO_WM_CHIP_FILLPROP" val="[[{&quot;fill_id&quot;:&quot;05426f0b1077440ebd8848530286d431&quot;,&quot;fill_align&quot;:&quot;cm&quot;,&quot;text_align&quot;:&quot;lm&quot;,&quot;text_direction&quot;:&quot;horizontal&quot;,&quot;chip_types&quot;:[&quot;diagram&quot;,&quot;pictext&quot;,&quot;picture&quot;,&quot;chart&quot;,&quot;table&quot;,&quot;video&quot;],&quot;support_features&quot;:[&quot;collage&quot;,&quot;carousel&quot;]}]]"/>
  <p:tag name="KSO_WM_SLIDE_SIZE" val="864*444"/>
  <p:tag name="KSO_WM_SLIDE_POSITION" val="47*47"/>
  <p:tag name="KSO_WM_CHIP_XID" val="5f20142fc4814ce96fb1281b"/>
  <p:tag name="KSO_WM_CHIP_GROUPID" val="5f20142fc4814ce96fb1281a"/>
  <p:tag name="KSO_WM_SLIDE_BK_DARK_LIGHT" val="2"/>
  <p:tag name="KSO_WM_SLIDE_BACKGROUND_TYPE" val="general"/>
  <p:tag name="KSO_WM_SLIDE_SUPPORT_FEATURE_TYPE" val="3"/>
  <p:tag name="KSO_WM_TEMPLATE_ASSEMBLE_XID" val="5f21564d671cac3474365d6d"/>
  <p:tag name="KSO_WM_TEMPLATE_ASSEMBLE_GROUPID" val="5f21564d671cac3474365d6d"/>
  <p:tag name="KSO_WM_UNIT_FLASH_PICTURE_TYPE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</Words>
  <Application>WPS 演示</Application>
  <PresentationFormat>自定义</PresentationFormat>
  <Paragraphs>71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汉仪大宋简</vt:lpstr>
      <vt:lpstr>微软雅黑</vt:lpstr>
      <vt:lpstr>Wingdings</vt:lpstr>
      <vt:lpstr>字魂少年和风体</vt:lpstr>
      <vt:lpstr>汉呈王久存行书</vt:lpstr>
      <vt:lpstr>楷体</vt:lpstr>
      <vt:lpstr>方正楷体拼音字库01</vt:lpstr>
      <vt:lpstr>Yu Gothic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水光潋滟晴方好，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20</cp:revision>
  <dcterms:created xsi:type="dcterms:W3CDTF">2020-08-06T09:13:00Z</dcterms:created>
  <dcterms:modified xsi:type="dcterms:W3CDTF">2023-10-22T06:43:46Z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0536EA1A4B1C4AD086A1A002E999833C_12</vt:lpwstr>
  </property>
</Properties>
</file>